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4" r:id="rId9"/>
    <p:sldId id="265" r:id="rId10"/>
    <p:sldId id="427" r:id="rId11"/>
    <p:sldId id="295" r:id="rId12"/>
    <p:sldId id="272" r:id="rId13"/>
    <p:sldId id="296" r:id="rId14"/>
    <p:sldId id="297" r:id="rId15"/>
    <p:sldId id="334" r:id="rId16"/>
    <p:sldId id="429" r:id="rId17"/>
    <p:sldId id="298" r:id="rId18"/>
    <p:sldId id="335" r:id="rId19"/>
    <p:sldId id="336" r:id="rId20"/>
    <p:sldId id="368" r:id="rId21"/>
    <p:sldId id="369" r:id="rId22"/>
    <p:sldId id="350" r:id="rId23"/>
    <p:sldId id="349" r:id="rId24"/>
    <p:sldId id="412" r:id="rId25"/>
    <p:sldId id="413" r:id="rId26"/>
    <p:sldId id="414" r:id="rId27"/>
    <p:sldId id="421" r:id="rId28"/>
    <p:sldId id="422" r:id="rId29"/>
    <p:sldId id="423" r:id="rId30"/>
    <p:sldId id="424" r:id="rId31"/>
    <p:sldId id="425" r:id="rId32"/>
    <p:sldId id="415" r:id="rId33"/>
    <p:sldId id="263" r:id="rId34"/>
    <p:sldId id="428" r:id="rId35"/>
    <p:sldId id="351" r:id="rId36"/>
    <p:sldId id="416" r:id="rId37"/>
    <p:sldId id="418" r:id="rId38"/>
    <p:sldId id="417" r:id="rId39"/>
    <p:sldId id="419" r:id="rId40"/>
    <p:sldId id="390" r:id="rId41"/>
    <p:sldId id="288" r:id="rId42"/>
    <p:sldId id="42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FF00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0"/>
    <p:restoredTop sz="94599"/>
  </p:normalViewPr>
  <p:slideViewPr>
    <p:cSldViewPr snapToGrid="0">
      <p:cViewPr varScale="1">
        <p:scale>
          <a:sx n="112" d="100"/>
          <a:sy n="112" d="100"/>
        </p:scale>
        <p:origin x="81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18595B-2ADD-7D4E-88D5-0B325DE6CE3A}" type="datetimeFigureOut">
              <a:rPr lang="en-US" smtClean="0"/>
              <a:t>1/28/25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3FDCB6-B891-DE42-A227-E36D9DAAB73B}" type="slidenum">
              <a:rPr lang="en-US" smtClean="0"/>
              <a:t>‹#›</a:t>
            </a:fld>
            <a:endParaRPr lang="en-US"/>
          </a:p>
        </p:txBody>
      </p:sp>
    </p:spTree>
    <p:extLst>
      <p:ext uri="{BB962C8B-B14F-4D97-AF65-F5344CB8AC3E}">
        <p14:creationId xmlns:p14="http://schemas.microsoft.com/office/powerpoint/2010/main" val="590017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 4</a:t>
            </a:r>
            <a:r>
              <a:rPr lang="en-US" baseline="30000" dirty="0"/>
              <a:t>th</a:t>
            </a:r>
            <a:r>
              <a:rPr lang="en-US" dirty="0"/>
              <a:t> bullet:  Note the current HCR does not depend directly on or use the conservation objective in any way, it is parameterized based on </a:t>
            </a:r>
            <a:r>
              <a:rPr lang="en-US" dirty="0" err="1"/>
              <a:t>Smsy</a:t>
            </a:r>
            <a:endParaRPr lang="en-US" dirty="0"/>
          </a:p>
          <a:p>
            <a:r>
              <a:rPr lang="en-US" dirty="0"/>
              <a:t>By describing updates to HCR in terms of </a:t>
            </a:r>
            <a:r>
              <a:rPr lang="en-US" dirty="0" err="1"/>
              <a:t>Smsy</a:t>
            </a:r>
            <a:r>
              <a:rPr lang="en-US" dirty="0"/>
              <a:t> and conservation objective updates, does that imply HCR is a later step / lower priority?</a:t>
            </a:r>
          </a:p>
        </p:txBody>
      </p:sp>
      <p:sp>
        <p:nvSpPr>
          <p:cNvPr id="4" name="Slide Number Placeholder 3"/>
          <p:cNvSpPr>
            <a:spLocks noGrp="1"/>
          </p:cNvSpPr>
          <p:nvPr>
            <p:ph type="sldNum" sz="quarter" idx="5"/>
          </p:nvPr>
        </p:nvSpPr>
        <p:spPr/>
        <p:txBody>
          <a:bodyPr/>
          <a:lstStyle/>
          <a:p>
            <a:fld id="{D83FDCB6-B891-DE42-A227-E36D9DAAB73B}" type="slidenum">
              <a:rPr lang="en-US" smtClean="0"/>
              <a:t>2</a:t>
            </a:fld>
            <a:endParaRPr lang="en-US"/>
          </a:p>
        </p:txBody>
      </p:sp>
    </p:spTree>
    <p:extLst>
      <p:ext uri="{BB962C8B-B14F-4D97-AF65-F5344CB8AC3E}">
        <p14:creationId xmlns:p14="http://schemas.microsoft.com/office/powerpoint/2010/main" val="2997072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3FDCB6-B891-DE42-A227-E36D9DAAB73B}" type="slidenum">
              <a:rPr lang="en-US" smtClean="0"/>
              <a:t>3</a:t>
            </a:fld>
            <a:endParaRPr lang="en-US"/>
          </a:p>
        </p:txBody>
      </p:sp>
    </p:spTree>
    <p:extLst>
      <p:ext uri="{BB962C8B-B14F-4D97-AF65-F5344CB8AC3E}">
        <p14:creationId xmlns:p14="http://schemas.microsoft.com/office/powerpoint/2010/main" val="3850625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A7B2B-3349-1859-FF59-62EA1F8E6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4CE4D-E914-5D24-487D-ED61ABCBD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10FF4-7F51-22D0-36AE-1E864B151CEE}"/>
              </a:ext>
            </a:extLst>
          </p:cNvPr>
          <p:cNvSpPr>
            <a:spLocks noGrp="1"/>
          </p:cNvSpPr>
          <p:nvPr>
            <p:ph type="body" idx="1"/>
          </p:nvPr>
        </p:nvSpPr>
        <p:spPr/>
        <p:txBody>
          <a:bodyPr/>
          <a:lstStyle/>
          <a:p>
            <a:r>
              <a:rPr lang="en-US" dirty="0"/>
              <a:t>See next few slides.</a:t>
            </a:r>
          </a:p>
        </p:txBody>
      </p:sp>
      <p:sp>
        <p:nvSpPr>
          <p:cNvPr id="4" name="Slide Number Placeholder 3">
            <a:extLst>
              <a:ext uri="{FF2B5EF4-FFF2-40B4-BE49-F238E27FC236}">
                <a16:creationId xmlns:a16="http://schemas.microsoft.com/office/drawing/2014/main" id="{B7588DEE-58D9-16EF-A9CA-5F86AA1026E5}"/>
              </a:ext>
            </a:extLst>
          </p:cNvPr>
          <p:cNvSpPr>
            <a:spLocks noGrp="1"/>
          </p:cNvSpPr>
          <p:nvPr>
            <p:ph type="sldNum" sz="quarter" idx="5"/>
          </p:nvPr>
        </p:nvSpPr>
        <p:spPr/>
        <p:txBody>
          <a:bodyPr/>
          <a:lstStyle/>
          <a:p>
            <a:fld id="{D83FDCB6-B891-DE42-A227-E36D9DAAB73B}" type="slidenum">
              <a:rPr lang="en-US" smtClean="0"/>
              <a:t>4</a:t>
            </a:fld>
            <a:endParaRPr lang="en-US"/>
          </a:p>
        </p:txBody>
      </p:sp>
    </p:spTree>
    <p:extLst>
      <p:ext uri="{BB962C8B-B14F-4D97-AF65-F5344CB8AC3E}">
        <p14:creationId xmlns:p14="http://schemas.microsoft.com/office/powerpoint/2010/main" val="2295165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 done  (measures half-highlighted green since </a:t>
            </a:r>
            <a:r>
              <a:rPr lang="en-US" dirty="0" err="1"/>
              <a:t>Fmsy</a:t>
            </a:r>
            <a:r>
              <a:rPr lang="en-US" dirty="0"/>
              <a:t> complete, </a:t>
            </a:r>
            <a:r>
              <a:rPr lang="en-US" dirty="0" err="1"/>
              <a:t>Smsy</a:t>
            </a:r>
            <a:r>
              <a:rPr lang="en-US" dirty="0"/>
              <a:t> not)</a:t>
            </a:r>
          </a:p>
          <a:p>
            <a:r>
              <a:rPr lang="en-US" dirty="0"/>
              <a:t>Yellow = in progress</a:t>
            </a:r>
          </a:p>
          <a:p>
            <a:r>
              <a:rPr lang="en-US" dirty="0"/>
              <a:t>Orange = work deferred by Council choice not to have methodology review of Satterthwaite and Shelton 2023 paper</a:t>
            </a:r>
          </a:p>
          <a:p>
            <a:r>
              <a:rPr lang="en-US" dirty="0"/>
              <a:t>Red = needs work</a:t>
            </a:r>
          </a:p>
          <a:p>
            <a:endParaRPr lang="en-US" dirty="0"/>
          </a:p>
          <a:p>
            <a:r>
              <a:rPr lang="en-US" dirty="0"/>
              <a:t>Skipped over “membership” because not really under our control or directly reflective of progress</a:t>
            </a:r>
          </a:p>
        </p:txBody>
      </p:sp>
      <p:sp>
        <p:nvSpPr>
          <p:cNvPr id="4" name="Slide Number Placeholder 3"/>
          <p:cNvSpPr>
            <a:spLocks noGrp="1"/>
          </p:cNvSpPr>
          <p:nvPr>
            <p:ph type="sldNum" sz="quarter" idx="5"/>
          </p:nvPr>
        </p:nvSpPr>
        <p:spPr/>
        <p:txBody>
          <a:bodyPr/>
          <a:lstStyle/>
          <a:p>
            <a:fld id="{D83FDCB6-B891-DE42-A227-E36D9DAAB73B}" type="slidenum">
              <a:rPr lang="en-US" smtClean="0"/>
              <a:t>5</a:t>
            </a:fld>
            <a:endParaRPr lang="en-US"/>
          </a:p>
        </p:txBody>
      </p:sp>
    </p:spTree>
    <p:extLst>
      <p:ext uri="{BB962C8B-B14F-4D97-AF65-F5344CB8AC3E}">
        <p14:creationId xmlns:p14="http://schemas.microsoft.com/office/powerpoint/2010/main" val="1718267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 done (again reference points partially green since </a:t>
            </a:r>
            <a:r>
              <a:rPr lang="en-US" dirty="0" err="1"/>
              <a:t>Fmsy</a:t>
            </a:r>
            <a:r>
              <a:rPr lang="en-US" dirty="0"/>
              <a:t> done, </a:t>
            </a:r>
            <a:r>
              <a:rPr lang="en-US" dirty="0" err="1"/>
              <a:t>Smsy</a:t>
            </a:r>
            <a:r>
              <a:rPr lang="en-US" dirty="0"/>
              <a:t> not)</a:t>
            </a:r>
          </a:p>
          <a:p>
            <a:r>
              <a:rPr lang="en-US" dirty="0"/>
              <a:t>Yellow = in progress</a:t>
            </a:r>
          </a:p>
          <a:p>
            <a:r>
              <a:rPr lang="en-US" dirty="0"/>
              <a:t>Orange = deferred by Council choice not to have MR of Satterthwaite and Shelton 2023 paper</a:t>
            </a:r>
          </a:p>
          <a:p>
            <a:r>
              <a:rPr lang="en-US" dirty="0"/>
              <a:t>Red = needs work</a:t>
            </a:r>
          </a:p>
        </p:txBody>
      </p:sp>
      <p:sp>
        <p:nvSpPr>
          <p:cNvPr id="4" name="Slide Number Placeholder 3"/>
          <p:cNvSpPr>
            <a:spLocks noGrp="1"/>
          </p:cNvSpPr>
          <p:nvPr>
            <p:ph type="sldNum" sz="quarter" idx="5"/>
          </p:nvPr>
        </p:nvSpPr>
        <p:spPr/>
        <p:txBody>
          <a:bodyPr/>
          <a:lstStyle/>
          <a:p>
            <a:fld id="{D83FDCB6-B891-DE42-A227-E36D9DAAB73B}" type="slidenum">
              <a:rPr lang="en-US" smtClean="0"/>
              <a:t>6</a:t>
            </a:fld>
            <a:endParaRPr lang="en-US"/>
          </a:p>
        </p:txBody>
      </p:sp>
    </p:spTree>
    <p:extLst>
      <p:ext uri="{BB962C8B-B14F-4D97-AF65-F5344CB8AC3E}">
        <p14:creationId xmlns:p14="http://schemas.microsoft.com/office/powerpoint/2010/main" val="3549810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guidance to focus on natural-area </a:t>
            </a:r>
            <a:r>
              <a:rPr lang="en-US" dirty="0" err="1"/>
              <a:t>Smsy</a:t>
            </a:r>
            <a:r>
              <a:rPr lang="en-US" dirty="0"/>
              <a:t>, approval of </a:t>
            </a:r>
            <a:r>
              <a:rPr lang="en-US" dirty="0" err="1"/>
              <a:t>Fmsy</a:t>
            </a:r>
            <a:r>
              <a:rPr lang="en-US" dirty="0"/>
              <a:t> proxy as ratio between </a:t>
            </a:r>
            <a:r>
              <a:rPr lang="en-US" dirty="0" err="1"/>
              <a:t>Smp</a:t>
            </a:r>
            <a:r>
              <a:rPr lang="en-US" dirty="0"/>
              <a:t> and </a:t>
            </a:r>
            <a:r>
              <a:rPr lang="en-US" dirty="0" err="1"/>
              <a:t>Smsy</a:t>
            </a:r>
            <a:r>
              <a:rPr lang="en-US" dirty="0"/>
              <a:t> for a Ricker, and approval of the Cohort Reconstruction; I did a spawner-recruit analysis using natural-area spawners as spawners and natural-origin ocean age-2 abundance (from the CR) as recruits.   With no flow covariate, spawners explain very little of the variance in recruits.  Note the influence of the two points of really high recruitment around 80K spawners.</a:t>
            </a:r>
          </a:p>
        </p:txBody>
      </p:sp>
      <p:sp>
        <p:nvSpPr>
          <p:cNvPr id="4" name="Slide Number Placeholder 3"/>
          <p:cNvSpPr>
            <a:spLocks noGrp="1"/>
          </p:cNvSpPr>
          <p:nvPr>
            <p:ph type="sldNum" sz="quarter" idx="5"/>
          </p:nvPr>
        </p:nvSpPr>
        <p:spPr/>
        <p:txBody>
          <a:bodyPr/>
          <a:lstStyle/>
          <a:p>
            <a:fld id="{D83FDCB6-B891-DE42-A227-E36D9DAAB73B}" type="slidenum">
              <a:rPr lang="en-US" smtClean="0"/>
              <a:t>8</a:t>
            </a:fld>
            <a:endParaRPr lang="en-US"/>
          </a:p>
        </p:txBody>
      </p:sp>
    </p:spTree>
    <p:extLst>
      <p:ext uri="{BB962C8B-B14F-4D97-AF65-F5344CB8AC3E}">
        <p14:creationId xmlns:p14="http://schemas.microsoft.com/office/powerpoint/2010/main" val="1999448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a flow covariate (note darker dots – higher flows)  improves fit substantially, also increases </a:t>
            </a:r>
            <a:r>
              <a:rPr lang="en-US" dirty="0" err="1"/>
              <a:t>Smp</a:t>
            </a:r>
            <a:r>
              <a:rPr lang="en-US" dirty="0"/>
              <a:t> and thus </a:t>
            </a:r>
            <a:r>
              <a:rPr lang="en-US" dirty="0" err="1"/>
              <a:t>Smsy</a:t>
            </a:r>
            <a:r>
              <a:rPr lang="en-US" dirty="0"/>
              <a:t> by a bit, still these are both quite a bit smaller than what we got using the Munsch et al fry production index from a wider range of years.  Note those two high recruitment years are the darkest dots, representing the highest flows (BY 16 ~2SD above mean, BY10 ~1SD above mean).</a:t>
            </a:r>
          </a:p>
        </p:txBody>
      </p:sp>
      <p:sp>
        <p:nvSpPr>
          <p:cNvPr id="4" name="Slide Number Placeholder 3"/>
          <p:cNvSpPr>
            <a:spLocks noGrp="1"/>
          </p:cNvSpPr>
          <p:nvPr>
            <p:ph type="sldNum" sz="quarter" idx="5"/>
          </p:nvPr>
        </p:nvSpPr>
        <p:spPr/>
        <p:txBody>
          <a:bodyPr/>
          <a:lstStyle/>
          <a:p>
            <a:fld id="{D83FDCB6-B891-DE42-A227-E36D9DAAB73B}" type="slidenum">
              <a:rPr lang="en-US" smtClean="0"/>
              <a:t>9</a:t>
            </a:fld>
            <a:endParaRPr lang="en-US"/>
          </a:p>
        </p:txBody>
      </p:sp>
    </p:spTree>
    <p:extLst>
      <p:ext uri="{BB962C8B-B14F-4D97-AF65-F5344CB8AC3E}">
        <p14:creationId xmlns:p14="http://schemas.microsoft.com/office/powerpoint/2010/main" val="3749878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67K natural area adults may sound a lot lower than the 122K composite used currently, still it was missed 3x since 2016 (all times 122K was missed also) and pretty close a few other times (generally when 122K narrowly missed).</a:t>
            </a:r>
          </a:p>
          <a:p>
            <a:r>
              <a:rPr lang="en-US" dirty="0"/>
              <a:t>Although this would imply that at least historically 67K natural-area would be easier to meet than 122K total, recent Upper Sac shortfalls may change that</a:t>
            </a:r>
          </a:p>
        </p:txBody>
      </p:sp>
      <p:sp>
        <p:nvSpPr>
          <p:cNvPr id="4" name="Slide Number Placeholder 3"/>
          <p:cNvSpPr>
            <a:spLocks noGrp="1"/>
          </p:cNvSpPr>
          <p:nvPr>
            <p:ph type="sldNum" sz="quarter" idx="5"/>
          </p:nvPr>
        </p:nvSpPr>
        <p:spPr/>
        <p:txBody>
          <a:bodyPr/>
          <a:lstStyle/>
          <a:p>
            <a:fld id="{D83FDCB6-B891-DE42-A227-E36D9DAAB73B}" type="slidenum">
              <a:rPr lang="en-US" smtClean="0"/>
              <a:t>10</a:t>
            </a:fld>
            <a:endParaRPr lang="en-US"/>
          </a:p>
        </p:txBody>
      </p:sp>
    </p:spTree>
    <p:extLst>
      <p:ext uri="{BB962C8B-B14F-4D97-AF65-F5344CB8AC3E}">
        <p14:creationId xmlns:p14="http://schemas.microsoft.com/office/powerpoint/2010/main" val="2385302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BY 10 is the highest recruitment at around its escapement, but nothing special in the longer term</a:t>
            </a:r>
          </a:p>
          <a:p>
            <a:r>
              <a:rPr lang="en-US" dirty="0"/>
              <a:t>But also note that BY 05 2</a:t>
            </a:r>
            <a:r>
              <a:rPr lang="en-US" baseline="30000" dirty="0"/>
              <a:t>nd</a:t>
            </a:r>
            <a:r>
              <a:rPr lang="en-US" dirty="0"/>
              <a:t> highest juvenile index, corresponded to very low SI in 2008.  Highest index for BY03 corresponds roughly to SI in 2006, 578K. Other high juvenile indices (10, 02, 98) corresponded to SIs of 800K+.</a:t>
            </a:r>
          </a:p>
        </p:txBody>
      </p:sp>
      <p:sp>
        <p:nvSpPr>
          <p:cNvPr id="4" name="Slide Number Placeholder 3"/>
          <p:cNvSpPr>
            <a:spLocks noGrp="1"/>
          </p:cNvSpPr>
          <p:nvPr>
            <p:ph type="sldNum" sz="quarter" idx="5"/>
          </p:nvPr>
        </p:nvSpPr>
        <p:spPr/>
        <p:txBody>
          <a:bodyPr/>
          <a:lstStyle/>
          <a:p>
            <a:fld id="{D83FDCB6-B891-DE42-A227-E36D9DAAB73B}" type="slidenum">
              <a:rPr lang="en-US" smtClean="0"/>
              <a:t>11</a:t>
            </a:fld>
            <a:endParaRPr lang="en-US"/>
          </a:p>
        </p:txBody>
      </p:sp>
    </p:spTree>
    <p:extLst>
      <p:ext uri="{BB962C8B-B14F-4D97-AF65-F5344CB8AC3E}">
        <p14:creationId xmlns:p14="http://schemas.microsoft.com/office/powerpoint/2010/main" val="1932261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adding points at low abundance change shape of curve at high abundance?</a:t>
            </a:r>
          </a:p>
          <a:p>
            <a:r>
              <a:rPr lang="en-US" dirty="0"/>
              <a:t>Shape of Ricker is constrained by the 2 parameters, can’t change just part of the curve.</a:t>
            </a:r>
          </a:p>
          <a:p>
            <a:r>
              <a:rPr lang="en-US" dirty="0"/>
              <a:t>Seven new years at low abundance, versus only a handful of years at high abundance.</a:t>
            </a:r>
          </a:p>
          <a:p>
            <a:r>
              <a:rPr lang="en-US" dirty="0"/>
              <a:t>Minimizing lognormal error, so </a:t>
            </a:r>
            <a:r>
              <a:rPr lang="en-US" dirty="0" err="1"/>
              <a:t>sensttive</a:t>
            </a:r>
            <a:r>
              <a:rPr lang="en-US" dirty="0"/>
              <a:t> to proportional errors which may look small at low abundance, not trying to minimize arithmetic-scale distance from points.</a:t>
            </a:r>
          </a:p>
          <a:p>
            <a:r>
              <a:rPr lang="en-US" dirty="0"/>
              <a:t>BY16 less of a standout in this analysis.</a:t>
            </a:r>
          </a:p>
        </p:txBody>
      </p:sp>
      <p:sp>
        <p:nvSpPr>
          <p:cNvPr id="4" name="Slide Number Placeholder 3"/>
          <p:cNvSpPr>
            <a:spLocks noGrp="1"/>
          </p:cNvSpPr>
          <p:nvPr>
            <p:ph type="sldNum" sz="quarter" idx="5"/>
          </p:nvPr>
        </p:nvSpPr>
        <p:spPr/>
        <p:txBody>
          <a:bodyPr/>
          <a:lstStyle/>
          <a:p>
            <a:fld id="{1AE08460-379D-F245-97ED-3937396E0F41}" type="slidenum">
              <a:rPr lang="en-US" smtClean="0"/>
              <a:t>12</a:t>
            </a:fld>
            <a:endParaRPr lang="en-US"/>
          </a:p>
        </p:txBody>
      </p:sp>
    </p:spTree>
    <p:extLst>
      <p:ext uri="{BB962C8B-B14F-4D97-AF65-F5344CB8AC3E}">
        <p14:creationId xmlns:p14="http://schemas.microsoft.com/office/powerpoint/2010/main" val="2263939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are numbers from CR-based analysis so much smaller?  Recall that using SI * proportion natural also gave a small </a:t>
            </a:r>
            <a:r>
              <a:rPr lang="en-US" dirty="0" err="1"/>
              <a:t>Smp</a:t>
            </a:r>
            <a:r>
              <a:rPr lang="en-US" dirty="0"/>
              <a:t> (about 80K if not using a flow covariate).</a:t>
            </a:r>
          </a:p>
        </p:txBody>
      </p:sp>
      <p:sp>
        <p:nvSpPr>
          <p:cNvPr id="4" name="Slide Number Placeholder 3"/>
          <p:cNvSpPr>
            <a:spLocks noGrp="1"/>
          </p:cNvSpPr>
          <p:nvPr>
            <p:ph type="sldNum" sz="quarter" idx="5"/>
          </p:nvPr>
        </p:nvSpPr>
        <p:spPr/>
        <p:txBody>
          <a:bodyPr/>
          <a:lstStyle/>
          <a:p>
            <a:fld id="{D83FDCB6-B891-DE42-A227-E36D9DAAB73B}" type="slidenum">
              <a:rPr lang="en-US" smtClean="0"/>
              <a:t>13</a:t>
            </a:fld>
            <a:endParaRPr lang="en-US"/>
          </a:p>
        </p:txBody>
      </p:sp>
    </p:spTree>
    <p:extLst>
      <p:ext uri="{BB962C8B-B14F-4D97-AF65-F5344CB8AC3E}">
        <p14:creationId xmlns:p14="http://schemas.microsoft.com/office/powerpoint/2010/main" val="2987453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FF9AC-1373-6FC3-C084-8826B8409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5E8172-B61C-9F26-1211-E53EC9A58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186664-41FF-076D-D8B5-2918C2CAA018}"/>
              </a:ext>
            </a:extLst>
          </p:cNvPr>
          <p:cNvSpPr>
            <a:spLocks noGrp="1"/>
          </p:cNvSpPr>
          <p:nvPr>
            <p:ph type="body" idx="1"/>
          </p:nvPr>
        </p:nvSpPr>
        <p:spPr/>
        <p:txBody>
          <a:bodyPr/>
          <a:lstStyle/>
          <a:p>
            <a:r>
              <a:rPr lang="en-US" dirty="0"/>
              <a:t>While the CR corrects some important biases in the SI, and is likely more precise, still as a coarse signal of ocean abundance they are pretty well correlated, and thus tell similar stories about where the S-R curve peaks</a:t>
            </a:r>
          </a:p>
          <a:p>
            <a:r>
              <a:rPr lang="en-US" dirty="0"/>
              <a:t>And since it covers a similar range of years, similar caveats apply in terms of lack of data at high escapements and high flows…</a:t>
            </a:r>
          </a:p>
        </p:txBody>
      </p:sp>
      <p:sp>
        <p:nvSpPr>
          <p:cNvPr id="4" name="Slide Number Placeholder 3">
            <a:extLst>
              <a:ext uri="{FF2B5EF4-FFF2-40B4-BE49-F238E27FC236}">
                <a16:creationId xmlns:a16="http://schemas.microsoft.com/office/drawing/2014/main" id="{04BD8DFC-34D8-6D3F-3CCD-D3A8414ADFA9}"/>
              </a:ext>
            </a:extLst>
          </p:cNvPr>
          <p:cNvSpPr>
            <a:spLocks noGrp="1"/>
          </p:cNvSpPr>
          <p:nvPr>
            <p:ph type="sldNum" sz="quarter" idx="5"/>
          </p:nvPr>
        </p:nvSpPr>
        <p:spPr/>
        <p:txBody>
          <a:bodyPr/>
          <a:lstStyle/>
          <a:p>
            <a:fld id="{D83FDCB6-B891-DE42-A227-E36D9DAAB73B}" type="slidenum">
              <a:rPr lang="en-US" smtClean="0"/>
              <a:t>14</a:t>
            </a:fld>
            <a:endParaRPr lang="en-US"/>
          </a:p>
        </p:txBody>
      </p:sp>
    </p:spTree>
    <p:extLst>
      <p:ext uri="{BB962C8B-B14F-4D97-AF65-F5344CB8AC3E}">
        <p14:creationId xmlns:p14="http://schemas.microsoft.com/office/powerpoint/2010/main" val="1907465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2016 missing from this figure because it was not available in original Munsch et al analysis through BY15</a:t>
            </a:r>
          </a:p>
          <a:p>
            <a:r>
              <a:rPr lang="en-US" dirty="0"/>
              <a:t>Note that BY 2005 pretty high juvenile production, but associated with very low SI in 2008</a:t>
            </a:r>
            <a:r>
              <a:rPr lang="en-US"/>
              <a:t>, with </a:t>
            </a:r>
            <a:r>
              <a:rPr lang="en-US" dirty="0"/>
              <a:t>Lindley et al 2009 pinning a lot of the blame for that on ocean conditions</a:t>
            </a:r>
          </a:p>
        </p:txBody>
      </p:sp>
      <p:sp>
        <p:nvSpPr>
          <p:cNvPr id="4" name="Slide Number Placeholder 3"/>
          <p:cNvSpPr>
            <a:spLocks noGrp="1"/>
          </p:cNvSpPr>
          <p:nvPr>
            <p:ph type="sldNum" sz="quarter" idx="5"/>
          </p:nvPr>
        </p:nvSpPr>
        <p:spPr/>
        <p:txBody>
          <a:bodyPr/>
          <a:lstStyle/>
          <a:p>
            <a:fld id="{01C754CF-9B21-2640-B470-40F729889C3F}" type="slidenum">
              <a:rPr lang="en-US" smtClean="0"/>
              <a:t>15</a:t>
            </a:fld>
            <a:endParaRPr lang="en-US"/>
          </a:p>
        </p:txBody>
      </p:sp>
    </p:spTree>
    <p:extLst>
      <p:ext uri="{BB962C8B-B14F-4D97-AF65-F5344CB8AC3E}">
        <p14:creationId xmlns:p14="http://schemas.microsoft.com/office/powerpoint/2010/main" val="106130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truncated to the same years as CR, Munsch et al analysis seems to favor a somewhat B-H like Ricker, with a high </a:t>
            </a:r>
            <a:r>
              <a:rPr lang="en-US" dirty="0" err="1"/>
              <a:t>Smp</a:t>
            </a:r>
            <a:r>
              <a:rPr lang="en-US" dirty="0"/>
              <a:t>. Note BY 2016 by this analysis had mediocre production despite a lot of flow.</a:t>
            </a:r>
          </a:p>
        </p:txBody>
      </p:sp>
      <p:sp>
        <p:nvSpPr>
          <p:cNvPr id="4" name="Slide Number Placeholder 3"/>
          <p:cNvSpPr>
            <a:spLocks noGrp="1"/>
          </p:cNvSpPr>
          <p:nvPr>
            <p:ph type="sldNum" sz="quarter" idx="5"/>
          </p:nvPr>
        </p:nvSpPr>
        <p:spPr/>
        <p:txBody>
          <a:bodyPr/>
          <a:lstStyle/>
          <a:p>
            <a:fld id="{D83FDCB6-B891-DE42-A227-E36D9DAAB73B}" type="slidenum">
              <a:rPr lang="en-US" smtClean="0"/>
              <a:t>16</a:t>
            </a:fld>
            <a:endParaRPr lang="en-US"/>
          </a:p>
        </p:txBody>
      </p:sp>
    </p:spTree>
    <p:extLst>
      <p:ext uri="{BB962C8B-B14F-4D97-AF65-F5344CB8AC3E}">
        <p14:creationId xmlns:p14="http://schemas.microsoft.com/office/powerpoint/2010/main" val="4137131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477F7-02AB-829D-4B55-5F864E8FB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8F178-4859-2557-0FDC-AC32CB961B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4C0F0-E519-842F-03BF-7481EF3B5E5E}"/>
              </a:ext>
            </a:extLst>
          </p:cNvPr>
          <p:cNvSpPr>
            <a:spLocks noGrp="1"/>
          </p:cNvSpPr>
          <p:nvPr>
            <p:ph type="body" idx="1"/>
          </p:nvPr>
        </p:nvSpPr>
        <p:spPr/>
        <p:txBody>
          <a:bodyPr/>
          <a:lstStyle/>
          <a:p>
            <a:r>
              <a:rPr lang="en-US" dirty="0"/>
              <a:t>So the Munsch et al fry index covers more years, and is correlated with the CR “gold standard” for years where both are applicable, but is the correlation “good enough”?</a:t>
            </a:r>
          </a:p>
          <a:p>
            <a:r>
              <a:rPr lang="en-US" dirty="0"/>
              <a:t>Asked Stu about using ocean indicators to improve predictive relationship, nothing too promising so far</a:t>
            </a:r>
          </a:p>
        </p:txBody>
      </p:sp>
      <p:sp>
        <p:nvSpPr>
          <p:cNvPr id="4" name="Slide Number Placeholder 3">
            <a:extLst>
              <a:ext uri="{FF2B5EF4-FFF2-40B4-BE49-F238E27FC236}">
                <a16:creationId xmlns:a16="http://schemas.microsoft.com/office/drawing/2014/main" id="{7D5ABD3D-3D36-9DF5-FDE7-B166DA74A6E3}"/>
              </a:ext>
            </a:extLst>
          </p:cNvPr>
          <p:cNvSpPr>
            <a:spLocks noGrp="1"/>
          </p:cNvSpPr>
          <p:nvPr>
            <p:ph type="sldNum" sz="quarter" idx="5"/>
          </p:nvPr>
        </p:nvSpPr>
        <p:spPr/>
        <p:txBody>
          <a:bodyPr/>
          <a:lstStyle/>
          <a:p>
            <a:fld id="{D83FDCB6-B891-DE42-A227-E36D9DAAB73B}" type="slidenum">
              <a:rPr lang="en-US" smtClean="0"/>
              <a:t>17</a:t>
            </a:fld>
            <a:endParaRPr lang="en-US"/>
          </a:p>
        </p:txBody>
      </p:sp>
    </p:spTree>
    <p:extLst>
      <p:ext uri="{BB962C8B-B14F-4D97-AF65-F5344CB8AC3E}">
        <p14:creationId xmlns:p14="http://schemas.microsoft.com/office/powerpoint/2010/main" val="2576452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analysis in Satterthwaite 2023 was 2002-2021 to match years with natural production data. Very knife-edge response within those years, no ability to calculate confidence intervals.  Longer </a:t>
            </a:r>
            <a:r>
              <a:rPr lang="en-US" dirty="0" err="1"/>
              <a:t>timesries</a:t>
            </a:r>
            <a:r>
              <a:rPr lang="en-US" dirty="0"/>
              <a:t> allowed confidence interval calculation and found a shallower relationship, but hatchery goals may have been different and release practices / stray rates surely were, so not clear how representative. Adding more recent data could be helpful.</a:t>
            </a:r>
          </a:p>
        </p:txBody>
      </p:sp>
      <p:sp>
        <p:nvSpPr>
          <p:cNvPr id="4" name="Slide Number Placeholder 3"/>
          <p:cNvSpPr>
            <a:spLocks noGrp="1"/>
          </p:cNvSpPr>
          <p:nvPr>
            <p:ph type="sldNum" sz="quarter" idx="5"/>
          </p:nvPr>
        </p:nvSpPr>
        <p:spPr/>
        <p:txBody>
          <a:bodyPr/>
          <a:lstStyle/>
          <a:p>
            <a:fld id="{643BD44B-B33C-6341-BA3D-8FACEA06E1DE}" type="slidenum">
              <a:rPr lang="en-US" smtClean="0"/>
              <a:t>20</a:t>
            </a:fld>
            <a:endParaRPr lang="en-US"/>
          </a:p>
        </p:txBody>
      </p:sp>
    </p:spTree>
    <p:extLst>
      <p:ext uri="{BB962C8B-B14F-4D97-AF65-F5344CB8AC3E}">
        <p14:creationId xmlns:p14="http://schemas.microsoft.com/office/powerpoint/2010/main" val="2951878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3BD44B-B33C-6341-BA3D-8FACEA06E1DE}" type="slidenum">
              <a:rPr lang="en-US" smtClean="0"/>
              <a:t>22</a:t>
            </a:fld>
            <a:endParaRPr lang="en-US"/>
          </a:p>
        </p:txBody>
      </p:sp>
    </p:spTree>
    <p:extLst>
      <p:ext uri="{BB962C8B-B14F-4D97-AF65-F5344CB8AC3E}">
        <p14:creationId xmlns:p14="http://schemas.microsoft.com/office/powerpoint/2010/main" val="2443097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Can’t fill in the figure without more analyses, but can predict that low total escapement means a small chance of achieving natural-area </a:t>
            </a:r>
            <a:r>
              <a:rPr lang="en-US" dirty="0" err="1"/>
              <a:t>Smsy</a:t>
            </a:r>
            <a:r>
              <a:rPr lang="en-US" dirty="0"/>
              <a:t> and hatchery goals while a high total escapement is more likely to achieve this.  Actually working this out quantitively might identify a point of diminishing returns, or there might be a specific probability the Council wants to target (or NS1 implies we must target)</a:t>
            </a:r>
          </a:p>
        </p:txBody>
      </p:sp>
      <p:sp>
        <p:nvSpPr>
          <p:cNvPr id="4" name="Slide Number Placeholder 3"/>
          <p:cNvSpPr>
            <a:spLocks noGrp="1"/>
          </p:cNvSpPr>
          <p:nvPr>
            <p:ph type="sldNum" sz="quarter" idx="5"/>
          </p:nvPr>
        </p:nvSpPr>
        <p:spPr/>
        <p:txBody>
          <a:bodyPr/>
          <a:lstStyle/>
          <a:p>
            <a:fld id="{643BD44B-B33C-6341-BA3D-8FACEA06E1DE}" type="slidenum">
              <a:rPr lang="en-US" smtClean="0"/>
              <a:t>23</a:t>
            </a:fld>
            <a:endParaRPr lang="en-US"/>
          </a:p>
        </p:txBody>
      </p:sp>
    </p:spTree>
    <p:extLst>
      <p:ext uri="{BB962C8B-B14F-4D97-AF65-F5344CB8AC3E}">
        <p14:creationId xmlns:p14="http://schemas.microsoft.com/office/powerpoint/2010/main" val="2347311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are from Pre-I Table II-1</a:t>
            </a:r>
          </a:p>
          <a:p>
            <a:r>
              <a:rPr lang="en-US" dirty="0"/>
              <a:t>Fit is almost suspiciously good – was river harvest ever simply </a:t>
            </a:r>
            <a:r>
              <a:rPr lang="en-US" dirty="0" err="1"/>
              <a:t>backcalculated</a:t>
            </a:r>
            <a:r>
              <a:rPr lang="en-US" dirty="0"/>
              <a:t> from escapement and assumed harvest rate?</a:t>
            </a:r>
          </a:p>
        </p:txBody>
      </p:sp>
      <p:sp>
        <p:nvSpPr>
          <p:cNvPr id="4" name="Slide Number Placeholder 3"/>
          <p:cNvSpPr>
            <a:spLocks noGrp="1"/>
          </p:cNvSpPr>
          <p:nvPr>
            <p:ph type="sldNum" sz="quarter" idx="5"/>
          </p:nvPr>
        </p:nvSpPr>
        <p:spPr/>
        <p:txBody>
          <a:bodyPr/>
          <a:lstStyle/>
          <a:p>
            <a:fld id="{881A7F63-24F3-604D-9E97-18ACCBB90F9C}" type="slidenum">
              <a:rPr lang="en-US" smtClean="0"/>
              <a:t>24</a:t>
            </a:fld>
            <a:endParaRPr lang="en-US"/>
          </a:p>
        </p:txBody>
      </p:sp>
    </p:spTree>
    <p:extLst>
      <p:ext uri="{BB962C8B-B14F-4D97-AF65-F5344CB8AC3E}">
        <p14:creationId xmlns:p14="http://schemas.microsoft.com/office/powerpoint/2010/main" val="2556358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forecast is less than 254,167 (i.e., 122/(1-0.52), the forecast expected to yield escapement of 122K if fishing at </a:t>
            </a:r>
            <a:r>
              <a:rPr lang="en-US" dirty="0" err="1"/>
              <a:t>Fabc</a:t>
            </a:r>
            <a:r>
              <a:rPr lang="en-US" dirty="0"/>
              <a:t>) there is no change in the output of the control rule, but F cannot increase above </a:t>
            </a:r>
            <a:r>
              <a:rPr lang="en-US" dirty="0" err="1"/>
              <a:t>Fabc</a:t>
            </a:r>
            <a:r>
              <a:rPr lang="en-US" dirty="0"/>
              <a:t> for higher forecasts. Note however that if a higher forecast is accurately capturing a higher true abundance, the harvest amount (F*abundance) still increases as abundance increases.</a:t>
            </a:r>
          </a:p>
        </p:txBody>
      </p:sp>
      <p:sp>
        <p:nvSpPr>
          <p:cNvPr id="4" name="Slide Number Placeholder 3"/>
          <p:cNvSpPr>
            <a:spLocks noGrp="1"/>
          </p:cNvSpPr>
          <p:nvPr>
            <p:ph type="sldNum" sz="quarter" idx="5"/>
          </p:nvPr>
        </p:nvSpPr>
        <p:spPr/>
        <p:txBody>
          <a:bodyPr/>
          <a:lstStyle/>
          <a:p>
            <a:fld id="{D83FDCB6-B891-DE42-A227-E36D9DAAB73B}" type="slidenum">
              <a:rPr lang="en-US" smtClean="0"/>
              <a:t>28</a:t>
            </a:fld>
            <a:endParaRPr lang="en-US"/>
          </a:p>
        </p:txBody>
      </p:sp>
    </p:spTree>
    <p:extLst>
      <p:ext uri="{BB962C8B-B14F-4D97-AF65-F5344CB8AC3E}">
        <p14:creationId xmlns:p14="http://schemas.microsoft.com/office/powerpoint/2010/main" val="41889029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Bottom line:  </a:t>
            </a:r>
            <a:r>
              <a:rPr lang="en-US" dirty="0" err="1"/>
              <a:t>Fmsy</a:t>
            </a:r>
            <a:r>
              <a:rPr lang="en-US" dirty="0"/>
              <a:t> change has affected top end.  Change in </a:t>
            </a:r>
            <a:r>
              <a:rPr lang="en-US" dirty="0" err="1"/>
              <a:t>Smsy</a:t>
            </a:r>
            <a:r>
              <a:rPr lang="en-US" dirty="0"/>
              <a:t> has potential to change low end, wouldn’t change high end (though changes where “high end” starts)</a:t>
            </a:r>
          </a:p>
          <a:p>
            <a:r>
              <a:rPr lang="en-US" dirty="0"/>
              <a:t>Hint for reading when there is overlap:  Black will always be the highest allowable ER and red the lowest</a:t>
            </a:r>
          </a:p>
        </p:txBody>
      </p:sp>
      <p:sp>
        <p:nvSpPr>
          <p:cNvPr id="4" name="Slide Number Placeholder 3"/>
          <p:cNvSpPr>
            <a:spLocks noGrp="1"/>
          </p:cNvSpPr>
          <p:nvPr>
            <p:ph type="sldNum" sz="quarter" idx="5"/>
          </p:nvPr>
        </p:nvSpPr>
        <p:spPr/>
        <p:txBody>
          <a:bodyPr/>
          <a:lstStyle/>
          <a:p>
            <a:fld id="{D83FDCB6-B891-DE42-A227-E36D9DAAB73B}" type="slidenum">
              <a:rPr lang="en-US" smtClean="0"/>
              <a:t>29</a:t>
            </a:fld>
            <a:endParaRPr lang="en-US"/>
          </a:p>
        </p:txBody>
      </p:sp>
    </p:spTree>
    <p:extLst>
      <p:ext uri="{BB962C8B-B14F-4D97-AF65-F5344CB8AC3E}">
        <p14:creationId xmlns:p14="http://schemas.microsoft.com/office/powerpoint/2010/main" val="3115973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show the implied desired escapement as a function of abundance, assuming no error in any of the forecast or harvest planning models.  Pretty similar at low </a:t>
            </a:r>
            <a:r>
              <a:rPr lang="en-US" dirty="0" err="1"/>
              <a:t>abunances</a:t>
            </a:r>
            <a:r>
              <a:rPr lang="en-US" dirty="0"/>
              <a:t>, diverge based on targeting </a:t>
            </a:r>
            <a:r>
              <a:rPr lang="en-US" dirty="0" err="1"/>
              <a:t>Smsy</a:t>
            </a:r>
            <a:r>
              <a:rPr lang="en-US" dirty="0"/>
              <a:t> at moderate abundances, and diverge based on </a:t>
            </a:r>
            <a:r>
              <a:rPr lang="en-US" dirty="0" err="1"/>
              <a:t>Fabc</a:t>
            </a:r>
            <a:r>
              <a:rPr lang="en-US" dirty="0"/>
              <a:t> at high abundance (where </a:t>
            </a:r>
            <a:r>
              <a:rPr lang="en-US" dirty="0" err="1"/>
              <a:t>Smsy</a:t>
            </a:r>
            <a:r>
              <a:rPr lang="en-US" dirty="0"/>
              <a:t> irrelevant so red and blue overlap).  Note however the dependence of these results on complete lack of forecast or implementation error.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Hint for reading when there is overlap:  Red will always be the highest escapement and black the lowest.</a:t>
            </a:r>
          </a:p>
          <a:p>
            <a:endParaRPr lang="en-US" dirty="0"/>
          </a:p>
        </p:txBody>
      </p:sp>
      <p:sp>
        <p:nvSpPr>
          <p:cNvPr id="4" name="Slide Number Placeholder 3"/>
          <p:cNvSpPr>
            <a:spLocks noGrp="1"/>
          </p:cNvSpPr>
          <p:nvPr>
            <p:ph type="sldNum" sz="quarter" idx="5"/>
          </p:nvPr>
        </p:nvSpPr>
        <p:spPr/>
        <p:txBody>
          <a:bodyPr/>
          <a:lstStyle/>
          <a:p>
            <a:fld id="{D83FDCB6-B891-DE42-A227-E36D9DAAB73B}" type="slidenum">
              <a:rPr lang="en-US" smtClean="0"/>
              <a:t>30</a:t>
            </a:fld>
            <a:endParaRPr lang="en-US"/>
          </a:p>
        </p:txBody>
      </p:sp>
    </p:spTree>
    <p:extLst>
      <p:ext uri="{BB962C8B-B14F-4D97-AF65-F5344CB8AC3E}">
        <p14:creationId xmlns:p14="http://schemas.microsoft.com/office/powerpoint/2010/main" val="1811608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show the implied desired amount of harvest as a function of abundance, assuming no error in any of the forecast or harvest planning models.</a:t>
            </a:r>
          </a:p>
          <a:p>
            <a:r>
              <a:rPr lang="en-US" dirty="0"/>
              <a:t>So at high abundance, only </a:t>
            </a:r>
            <a:r>
              <a:rPr lang="en-US" dirty="0" err="1"/>
              <a:t>Fabc</a:t>
            </a:r>
            <a:r>
              <a:rPr lang="en-US" dirty="0"/>
              <a:t> matters, no difference between red and blue.   At low abundance, only </a:t>
            </a:r>
            <a:r>
              <a:rPr lang="en-US" dirty="0" err="1"/>
              <a:t>Smsy</a:t>
            </a:r>
            <a:r>
              <a:rPr lang="en-US" dirty="0"/>
              <a:t> matters, no difference between blue and black.  At intermediate abundances, both matter.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Hint for reading when there is overlap:  Black will always be the highest allowable harvest and red the lowest</a:t>
            </a:r>
          </a:p>
          <a:p>
            <a:endParaRPr lang="en-US" dirty="0"/>
          </a:p>
        </p:txBody>
      </p:sp>
      <p:sp>
        <p:nvSpPr>
          <p:cNvPr id="4" name="Slide Number Placeholder 3"/>
          <p:cNvSpPr>
            <a:spLocks noGrp="1"/>
          </p:cNvSpPr>
          <p:nvPr>
            <p:ph type="sldNum" sz="quarter" idx="5"/>
          </p:nvPr>
        </p:nvSpPr>
        <p:spPr/>
        <p:txBody>
          <a:bodyPr/>
          <a:lstStyle/>
          <a:p>
            <a:fld id="{D83FDCB6-B891-DE42-A227-E36D9DAAB73B}" type="slidenum">
              <a:rPr lang="en-US" smtClean="0"/>
              <a:t>31</a:t>
            </a:fld>
            <a:endParaRPr lang="en-US"/>
          </a:p>
        </p:txBody>
      </p:sp>
    </p:spTree>
    <p:extLst>
      <p:ext uri="{BB962C8B-B14F-4D97-AF65-F5344CB8AC3E}">
        <p14:creationId xmlns:p14="http://schemas.microsoft.com/office/powerpoint/2010/main" val="828090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has no additional tasks to add to our workload, but do we as a group think there are important additional tasks for us to take on?</a:t>
            </a:r>
          </a:p>
        </p:txBody>
      </p:sp>
      <p:sp>
        <p:nvSpPr>
          <p:cNvPr id="4" name="Slide Number Placeholder 3"/>
          <p:cNvSpPr>
            <a:spLocks noGrp="1"/>
          </p:cNvSpPr>
          <p:nvPr>
            <p:ph type="sldNum" sz="quarter" idx="5"/>
          </p:nvPr>
        </p:nvSpPr>
        <p:spPr/>
        <p:txBody>
          <a:bodyPr/>
          <a:lstStyle/>
          <a:p>
            <a:fld id="{D83FDCB6-B891-DE42-A227-E36D9DAAB73B}" type="slidenum">
              <a:rPr lang="en-US" smtClean="0"/>
              <a:t>32</a:t>
            </a:fld>
            <a:endParaRPr lang="en-US"/>
          </a:p>
        </p:txBody>
      </p:sp>
    </p:spTree>
    <p:extLst>
      <p:ext uri="{BB962C8B-B14F-4D97-AF65-F5344CB8AC3E}">
        <p14:creationId xmlns:p14="http://schemas.microsoft.com/office/powerpoint/2010/main" val="813938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3FDCB6-B891-DE42-A227-E36D9DAAB73B}" type="slidenum">
              <a:rPr lang="en-US" smtClean="0"/>
              <a:t>33</a:t>
            </a:fld>
            <a:endParaRPr lang="en-US"/>
          </a:p>
        </p:txBody>
      </p:sp>
    </p:spTree>
    <p:extLst>
      <p:ext uri="{BB962C8B-B14F-4D97-AF65-F5344CB8AC3E}">
        <p14:creationId xmlns:p14="http://schemas.microsoft.com/office/powerpoint/2010/main" val="3688293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C7ABB-7341-646A-21E0-87F969FA8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BA7E7-7158-8490-4FD5-5BA262D21D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C6BBE0-39CB-1B83-C2D6-385B9371D0A4}"/>
              </a:ext>
            </a:extLst>
          </p:cNvPr>
          <p:cNvSpPr>
            <a:spLocks noGrp="1"/>
          </p:cNvSpPr>
          <p:nvPr>
            <p:ph type="body" idx="1"/>
          </p:nvPr>
        </p:nvSpPr>
        <p:spPr/>
        <p:txBody>
          <a:bodyPr/>
          <a:lstStyle/>
          <a:p>
            <a:r>
              <a:rPr lang="en-US" dirty="0"/>
              <a:t>A lot going on here</a:t>
            </a:r>
          </a:p>
          <a:p>
            <a:r>
              <a:rPr lang="en-US" dirty="0"/>
              <a:t>122K total spawners unlikely to achieve more than half of potential Upper Sac natural production</a:t>
            </a:r>
          </a:p>
          <a:p>
            <a:r>
              <a:rPr lang="en-US" dirty="0"/>
              <a:t>180K total spawners likely to achieve about 60% of potential Upper Sac natural production</a:t>
            </a:r>
          </a:p>
          <a:p>
            <a:r>
              <a:rPr lang="en-US" dirty="0"/>
              <a:t>Diminishing returns above 240-300K spawners</a:t>
            </a:r>
          </a:p>
          <a:p>
            <a:r>
              <a:rPr lang="en-US" dirty="0"/>
              <a:t>Very hard to get more that ~80% of potential Upper Sac natural production, may not be realistic goal</a:t>
            </a:r>
          </a:p>
          <a:p>
            <a:r>
              <a:rPr lang="en-US" dirty="0"/>
              <a:t>Note contours not as curvy as I </a:t>
            </a:r>
            <a:r>
              <a:rPr lang="en-US" dirty="0" err="1"/>
              <a:t>expecred</a:t>
            </a:r>
            <a:r>
              <a:rPr lang="en-US" dirty="0"/>
              <a:t>, reflects very few high escapement years and thus knife-edge logistic regressions</a:t>
            </a:r>
          </a:p>
        </p:txBody>
      </p:sp>
      <p:sp>
        <p:nvSpPr>
          <p:cNvPr id="4" name="Slide Number Placeholder 3">
            <a:extLst>
              <a:ext uri="{FF2B5EF4-FFF2-40B4-BE49-F238E27FC236}">
                <a16:creationId xmlns:a16="http://schemas.microsoft.com/office/drawing/2014/main" id="{7FB9C58E-A2BC-8BD0-5364-3B66B3B6F9E9}"/>
              </a:ext>
            </a:extLst>
          </p:cNvPr>
          <p:cNvSpPr>
            <a:spLocks noGrp="1"/>
          </p:cNvSpPr>
          <p:nvPr>
            <p:ph type="sldNum" sz="quarter" idx="5"/>
          </p:nvPr>
        </p:nvSpPr>
        <p:spPr/>
        <p:txBody>
          <a:bodyPr/>
          <a:lstStyle/>
          <a:p>
            <a:fld id="{643BD44B-B33C-6341-BA3D-8FACEA06E1DE}" type="slidenum">
              <a:rPr lang="en-US" smtClean="0"/>
              <a:t>34</a:t>
            </a:fld>
            <a:endParaRPr lang="en-US"/>
          </a:p>
        </p:txBody>
      </p:sp>
    </p:spTree>
    <p:extLst>
      <p:ext uri="{BB962C8B-B14F-4D97-AF65-F5344CB8AC3E}">
        <p14:creationId xmlns:p14="http://schemas.microsoft.com/office/powerpoint/2010/main" val="1641852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looks a lot like the previous contour plot, but reflects that we cannot be highly confident in meeting the hatchery goals with only 122K spawners so the 122 contour doesn’t extend as far to the </a:t>
            </a:r>
            <a:r>
              <a:rPr lang="en-US" dirty="0" err="1"/>
              <a:t>rifght</a:t>
            </a:r>
            <a:r>
              <a:rPr lang="en-US" dirty="0"/>
              <a:t>, and the 60K contour is gone because 60K spawners is almost certainly not sufficient to meet hatchery goals</a:t>
            </a:r>
          </a:p>
        </p:txBody>
      </p:sp>
      <p:sp>
        <p:nvSpPr>
          <p:cNvPr id="4" name="Slide Number Placeholder 3"/>
          <p:cNvSpPr>
            <a:spLocks noGrp="1"/>
          </p:cNvSpPr>
          <p:nvPr>
            <p:ph type="sldNum" sz="quarter" idx="5"/>
          </p:nvPr>
        </p:nvSpPr>
        <p:spPr/>
        <p:txBody>
          <a:bodyPr/>
          <a:lstStyle/>
          <a:p>
            <a:fld id="{643BD44B-B33C-6341-BA3D-8FACEA06E1DE}" type="slidenum">
              <a:rPr lang="en-US" smtClean="0"/>
              <a:t>35</a:t>
            </a:fld>
            <a:endParaRPr lang="en-US"/>
          </a:p>
        </p:txBody>
      </p:sp>
    </p:spTree>
    <p:extLst>
      <p:ext uri="{BB962C8B-B14F-4D97-AF65-F5344CB8AC3E}">
        <p14:creationId xmlns:p14="http://schemas.microsoft.com/office/powerpoint/2010/main" val="729536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41CFE-35BC-A4C0-7210-6B2FF107E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B72F4-F50A-C5B4-3CEF-F455B4CA1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9CBDE0-457A-80D9-AC09-5AA6EFE6AA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54D1E9-004D-CEB0-74AE-0A878C32CB7A}"/>
              </a:ext>
            </a:extLst>
          </p:cNvPr>
          <p:cNvSpPr>
            <a:spLocks noGrp="1"/>
          </p:cNvSpPr>
          <p:nvPr>
            <p:ph type="sldNum" sz="quarter" idx="5"/>
          </p:nvPr>
        </p:nvSpPr>
        <p:spPr/>
        <p:txBody>
          <a:bodyPr/>
          <a:lstStyle/>
          <a:p>
            <a:fld id="{D83FDCB6-B891-DE42-A227-E36D9DAAB73B}" type="slidenum">
              <a:rPr lang="en-US" smtClean="0"/>
              <a:t>36</a:t>
            </a:fld>
            <a:endParaRPr lang="en-US"/>
          </a:p>
        </p:txBody>
      </p:sp>
    </p:spTree>
    <p:extLst>
      <p:ext uri="{BB962C8B-B14F-4D97-AF65-F5344CB8AC3E}">
        <p14:creationId xmlns:p14="http://schemas.microsoft.com/office/powerpoint/2010/main" val="3373321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5DD76-1EAA-63E3-A7C4-BF0199334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10AF91-2E8E-47DB-F878-C64BBD9AA7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5232F-C6FE-64ED-C2BE-F41AC19C887F}"/>
              </a:ext>
            </a:extLst>
          </p:cNvPr>
          <p:cNvSpPr>
            <a:spLocks noGrp="1"/>
          </p:cNvSpPr>
          <p:nvPr>
            <p:ph type="body" idx="1"/>
          </p:nvPr>
        </p:nvSpPr>
        <p:spPr/>
        <p:txBody>
          <a:bodyPr/>
          <a:lstStyle/>
          <a:p>
            <a:r>
              <a:rPr lang="en-US" dirty="0"/>
              <a:t>Will finds timelines hard to predict.  How fast do we expect advances on any of the data or analytical (or really review of existing analytical methods) needs above?  What can we do in the meantime?</a:t>
            </a:r>
          </a:p>
        </p:txBody>
      </p:sp>
      <p:sp>
        <p:nvSpPr>
          <p:cNvPr id="4" name="Slide Number Placeholder 3">
            <a:extLst>
              <a:ext uri="{FF2B5EF4-FFF2-40B4-BE49-F238E27FC236}">
                <a16:creationId xmlns:a16="http://schemas.microsoft.com/office/drawing/2014/main" id="{04FDFFE7-DA99-C0C4-F017-B4F4AC00802C}"/>
              </a:ext>
            </a:extLst>
          </p:cNvPr>
          <p:cNvSpPr>
            <a:spLocks noGrp="1"/>
          </p:cNvSpPr>
          <p:nvPr>
            <p:ph type="sldNum" sz="quarter" idx="5"/>
          </p:nvPr>
        </p:nvSpPr>
        <p:spPr/>
        <p:txBody>
          <a:bodyPr/>
          <a:lstStyle/>
          <a:p>
            <a:fld id="{D83FDCB6-B891-DE42-A227-E36D9DAAB73B}" type="slidenum">
              <a:rPr lang="en-US" smtClean="0"/>
              <a:t>37</a:t>
            </a:fld>
            <a:endParaRPr lang="en-US"/>
          </a:p>
        </p:txBody>
      </p:sp>
    </p:spTree>
    <p:extLst>
      <p:ext uri="{BB962C8B-B14F-4D97-AF65-F5344CB8AC3E}">
        <p14:creationId xmlns:p14="http://schemas.microsoft.com/office/powerpoint/2010/main" val="1769904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77B7F-F71D-E4A3-243F-93EF9B6700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E4A092-F70B-A158-590A-DD9C11C30C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0EAFF-0EC1-7D42-5653-9747A243C9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842F91-78F6-DCBB-18DA-ED68AEF5C7E4}"/>
              </a:ext>
            </a:extLst>
          </p:cNvPr>
          <p:cNvSpPr>
            <a:spLocks noGrp="1"/>
          </p:cNvSpPr>
          <p:nvPr>
            <p:ph type="sldNum" sz="quarter" idx="5"/>
          </p:nvPr>
        </p:nvSpPr>
        <p:spPr/>
        <p:txBody>
          <a:bodyPr/>
          <a:lstStyle/>
          <a:p>
            <a:fld id="{D83FDCB6-B891-DE42-A227-E36D9DAAB73B}" type="slidenum">
              <a:rPr lang="en-US" smtClean="0"/>
              <a:t>38</a:t>
            </a:fld>
            <a:endParaRPr lang="en-US"/>
          </a:p>
        </p:txBody>
      </p:sp>
    </p:spTree>
    <p:extLst>
      <p:ext uri="{BB962C8B-B14F-4D97-AF65-F5344CB8AC3E}">
        <p14:creationId xmlns:p14="http://schemas.microsoft.com/office/powerpoint/2010/main" val="16815885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701056-937F-B743-9129-CD1F5CD1ED7C}" type="slidenum">
              <a:rPr lang="en-US" smtClean="0"/>
              <a:t>39</a:t>
            </a:fld>
            <a:endParaRPr lang="en-US"/>
          </a:p>
        </p:txBody>
      </p:sp>
    </p:spTree>
    <p:extLst>
      <p:ext uri="{BB962C8B-B14F-4D97-AF65-F5344CB8AC3E}">
        <p14:creationId xmlns:p14="http://schemas.microsoft.com/office/powerpoint/2010/main" val="20835389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791B1-1F06-1195-5B0F-EE86E9771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954912-9FFF-156C-760E-36395C70CC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F7AC6-7120-3DBF-84DD-AA274441B4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D156A9-C592-3B0B-35BE-3C017CDE849E}"/>
              </a:ext>
            </a:extLst>
          </p:cNvPr>
          <p:cNvSpPr>
            <a:spLocks noGrp="1"/>
          </p:cNvSpPr>
          <p:nvPr>
            <p:ph type="sldNum" sz="quarter" idx="5"/>
          </p:nvPr>
        </p:nvSpPr>
        <p:spPr/>
        <p:txBody>
          <a:bodyPr/>
          <a:lstStyle/>
          <a:p>
            <a:fld id="{D83FDCB6-B891-DE42-A227-E36D9DAAB73B}" type="slidenum">
              <a:rPr lang="en-US" smtClean="0"/>
              <a:t>42</a:t>
            </a:fld>
            <a:endParaRPr lang="en-US"/>
          </a:p>
        </p:txBody>
      </p:sp>
    </p:spTree>
    <p:extLst>
      <p:ext uri="{BB962C8B-B14F-4D97-AF65-F5344CB8AC3E}">
        <p14:creationId xmlns:p14="http://schemas.microsoft.com/office/powerpoint/2010/main" val="155363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BC2E5-190B-442C-11CB-881B25EC15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A5B7BE-324F-C750-4F8F-338BBD2C5E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EFCA16-A74B-5A5A-ACC6-03A06BDBB3C5}"/>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5" name="Footer Placeholder 4">
            <a:extLst>
              <a:ext uri="{FF2B5EF4-FFF2-40B4-BE49-F238E27FC236}">
                <a16:creationId xmlns:a16="http://schemas.microsoft.com/office/drawing/2014/main" id="{65E7C958-DC93-7705-43F7-2A3193D08C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F720CD-BD53-1D6C-03D9-55ED5AB3572D}"/>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3822745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8BD3-3218-2D82-CA39-4EF7E4E830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95DFDB-B478-55FF-DA2A-F010A0E32A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C5F51F-C5F1-FE22-32CF-505B5F11D3F8}"/>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5" name="Footer Placeholder 4">
            <a:extLst>
              <a:ext uri="{FF2B5EF4-FFF2-40B4-BE49-F238E27FC236}">
                <a16:creationId xmlns:a16="http://schemas.microsoft.com/office/drawing/2014/main" id="{5B077356-2CFD-2440-792E-E41F9EDFF9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58413-1980-A300-37CF-FC4AEC524830}"/>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250545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C094-731A-2616-AF7A-E8BCFB108B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8CD779-D925-083F-E31F-FB95C7ECE4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76DDCD-7DE5-810F-AA04-6FC782F6027D}"/>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5" name="Footer Placeholder 4">
            <a:extLst>
              <a:ext uri="{FF2B5EF4-FFF2-40B4-BE49-F238E27FC236}">
                <a16:creationId xmlns:a16="http://schemas.microsoft.com/office/drawing/2014/main" id="{B46722E2-C727-35CA-A083-AC0C357A61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4200EE-80A9-919B-BD4A-58CBEEEDE09F}"/>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2533789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77046-3416-A430-248E-C01E263F63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E4343-1038-9990-C46F-3E0A35928D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16B84A-4982-86CE-EEB6-74662C5BB5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E9D6D0-FFB5-E6E0-693C-F72816A8A7D0}"/>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6" name="Footer Placeholder 5">
            <a:extLst>
              <a:ext uri="{FF2B5EF4-FFF2-40B4-BE49-F238E27FC236}">
                <a16:creationId xmlns:a16="http://schemas.microsoft.com/office/drawing/2014/main" id="{3DECF3E4-B064-CB42-FE1F-17D0EEE57C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815531-3023-E0FD-84C9-162003CCE407}"/>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3933185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713F-AF6B-53B6-BDB0-6616171DF7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CA8EFC-56E0-B6D4-7177-B6DDE62FB1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25B0F3-8ABA-5C47-448D-A00C26E8DF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E28EA9-34C4-1AF8-DB83-95F0DD0CB7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6B5C10-0852-A586-C8C8-D7960929D3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2B7533-C75E-3ADF-7DBE-8F163F899E6F}"/>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8" name="Footer Placeholder 7">
            <a:extLst>
              <a:ext uri="{FF2B5EF4-FFF2-40B4-BE49-F238E27FC236}">
                <a16:creationId xmlns:a16="http://schemas.microsoft.com/office/drawing/2014/main" id="{F86423B6-C5BB-0ADC-9483-B3C9C78057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FC6244-5FE7-883F-16C7-2160A39EF1BC}"/>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1723078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471B7-3076-BA93-AF7E-0D41E15993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08F554-E743-69B2-5A42-95FC5D10D018}"/>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4" name="Footer Placeholder 3">
            <a:extLst>
              <a:ext uri="{FF2B5EF4-FFF2-40B4-BE49-F238E27FC236}">
                <a16:creationId xmlns:a16="http://schemas.microsoft.com/office/drawing/2014/main" id="{9541CF69-A1F0-6ED7-0F6A-A424D81924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CC9A91-CCB1-2ED1-9EF7-611E43F2FFDE}"/>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2040513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63DE5B-EDFA-094D-12DE-D340BCC4A98F}"/>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3" name="Footer Placeholder 2">
            <a:extLst>
              <a:ext uri="{FF2B5EF4-FFF2-40B4-BE49-F238E27FC236}">
                <a16:creationId xmlns:a16="http://schemas.microsoft.com/office/drawing/2014/main" id="{460C00F8-1679-AC46-5505-4D8239F7D3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CEA830-954C-C301-56A0-5813C11089F5}"/>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3424293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BDFAB-93A8-261F-F34E-9FB086867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B58C8B-F888-30A2-C22C-8747020013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625A4B-7CF3-043E-1805-DB5D586A89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94556F-48C4-FA15-86E1-4E6952267A9F}"/>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6" name="Footer Placeholder 5">
            <a:extLst>
              <a:ext uri="{FF2B5EF4-FFF2-40B4-BE49-F238E27FC236}">
                <a16:creationId xmlns:a16="http://schemas.microsoft.com/office/drawing/2014/main" id="{B948CDF7-C07D-E85E-2717-9AA8EB09FF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BA92CB-9670-B18F-D968-857A82B4C567}"/>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4180291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F2E1-1C18-CC2A-D31C-59FC80A296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D88BF7-BE03-E0C9-D666-E32DF8FE3E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C9DCDD-3146-CFBB-8D99-75ECD11976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9AB797-2B96-3C1C-E494-1F8A48A34057}"/>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6" name="Footer Placeholder 5">
            <a:extLst>
              <a:ext uri="{FF2B5EF4-FFF2-40B4-BE49-F238E27FC236}">
                <a16:creationId xmlns:a16="http://schemas.microsoft.com/office/drawing/2014/main" id="{AE81335F-2A2F-231D-C152-AFAB094DA0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2D8443-D6DF-538F-EEFE-20C2CEF88DAD}"/>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3212507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3D3C-04F4-5C9C-94B4-7EE6B1D9F3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05B81E-D4CC-A9AF-7C13-B502D90AD0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4FC75-265C-9AD7-57A8-A53D7131766B}"/>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5" name="Footer Placeholder 4">
            <a:extLst>
              <a:ext uri="{FF2B5EF4-FFF2-40B4-BE49-F238E27FC236}">
                <a16:creationId xmlns:a16="http://schemas.microsoft.com/office/drawing/2014/main" id="{19840476-865F-46BD-41BA-16DFDD2F53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451119-F28A-5D65-CC74-A50648FA317E}"/>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1825082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4620AD-0E3E-4FFF-41D1-C0FBBBC4D9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F6A7D3-1238-DA78-CD42-A34E6C4FED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B022FC-0FFA-95E5-A667-8333B359CA4B}"/>
              </a:ext>
            </a:extLst>
          </p:cNvPr>
          <p:cNvSpPr>
            <a:spLocks noGrp="1"/>
          </p:cNvSpPr>
          <p:nvPr>
            <p:ph type="dt" sz="half" idx="10"/>
          </p:nvPr>
        </p:nvSpPr>
        <p:spPr/>
        <p:txBody>
          <a:bodyPr/>
          <a:lstStyle/>
          <a:p>
            <a:fld id="{FBFC35B6-4062-CC40-BEAA-044F0A019789}" type="datetimeFigureOut">
              <a:rPr lang="en-US" smtClean="0"/>
              <a:t>1/28/25</a:t>
            </a:fld>
            <a:endParaRPr lang="en-US"/>
          </a:p>
        </p:txBody>
      </p:sp>
      <p:sp>
        <p:nvSpPr>
          <p:cNvPr id="5" name="Footer Placeholder 4">
            <a:extLst>
              <a:ext uri="{FF2B5EF4-FFF2-40B4-BE49-F238E27FC236}">
                <a16:creationId xmlns:a16="http://schemas.microsoft.com/office/drawing/2014/main" id="{F2145B94-54A0-4BC5-9BD0-2B2FD32CC9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224D3-D73B-3B78-6F37-11B82AF3404C}"/>
              </a:ext>
            </a:extLst>
          </p:cNvPr>
          <p:cNvSpPr>
            <a:spLocks noGrp="1"/>
          </p:cNvSpPr>
          <p:nvPr>
            <p:ph type="sldNum" sz="quarter" idx="12"/>
          </p:nvPr>
        </p:nvSpPr>
        <p:spPr/>
        <p:txBody>
          <a:bodyPr/>
          <a:lstStyle/>
          <a:p>
            <a:fld id="{41EE596E-B561-DB44-8D2A-2FA512FE96D3}" type="slidenum">
              <a:rPr lang="en-US" smtClean="0"/>
              <a:t>‹#›</a:t>
            </a:fld>
            <a:endParaRPr lang="en-US"/>
          </a:p>
        </p:txBody>
      </p:sp>
    </p:spTree>
    <p:extLst>
      <p:ext uri="{BB962C8B-B14F-4D97-AF65-F5344CB8AC3E}">
        <p14:creationId xmlns:p14="http://schemas.microsoft.com/office/powerpoint/2010/main" val="2137164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CE8F9C-E23A-F241-92A1-B438ECFA62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991821-D855-B93C-5023-7AE7DAA1BE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545A91-2DFC-C75D-6614-C5E0B43B1F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C35B6-4062-CC40-BEAA-044F0A019789}" type="datetimeFigureOut">
              <a:rPr lang="en-US" smtClean="0"/>
              <a:t>1/28/25</a:t>
            </a:fld>
            <a:endParaRPr lang="en-US"/>
          </a:p>
        </p:txBody>
      </p:sp>
      <p:sp>
        <p:nvSpPr>
          <p:cNvPr id="5" name="Footer Placeholder 4">
            <a:extLst>
              <a:ext uri="{FF2B5EF4-FFF2-40B4-BE49-F238E27FC236}">
                <a16:creationId xmlns:a16="http://schemas.microsoft.com/office/drawing/2014/main" id="{698111E9-D414-F216-C086-C34F7166AC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26F03C3-8744-2A75-46C8-1ADC69B561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EE596E-B561-DB44-8D2A-2FA512FE96D3}" type="slidenum">
              <a:rPr lang="en-US" smtClean="0"/>
              <a:t>‹#›</a:t>
            </a:fld>
            <a:endParaRPr lang="en-US"/>
          </a:p>
        </p:txBody>
      </p:sp>
    </p:spTree>
    <p:extLst>
      <p:ext uri="{BB962C8B-B14F-4D97-AF65-F5344CB8AC3E}">
        <p14:creationId xmlns:p14="http://schemas.microsoft.com/office/powerpoint/2010/main" val="2624156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council.org/november-2024-decision-summary-document/#salmon-management--toc-09dccf46-dd94-4e92-8253-dfd6b50e1902"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pcouncil.org/documents/2024/10/f-2-attachment-2-updated-fmsy-proxy-and-smsy-smp-ratio.pdf/" TargetMode="External"/><Relationship Id="rId4" Type="http://schemas.openxmlformats.org/officeDocument/2006/relationships/hyperlink" Target="https://www.pcouncil.org/briefing-book/november-2024-briefing-book/#f.-salmon-management-toc-0482a70f-9174-422d-95eb-8fb4a78c7bc5"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pcouncil.org/briefing-book/november-2024-briefing-book/#f.-salmon-management-toc-0482a70f-9174-422d-95eb-8fb4a78c7bc5"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council.org/documents/2024/11/f-2-final-methodology-review-results-and-proposed-council-operating-procedures-cop-15-updates.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pcouncil.org/documents/2023/06/i-1-supplemental-attachment-3-sacramento-river-fall-chinook-ad-hoc-workgroup-draft-terms-of-reference-and-general-timeline-june-14-2023.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dx.doi.org/10.1139/cjfas-2020-0075"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dx.doi.org/10.1139/cjfas-2020-0075"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15447/sfews.2023v21iss3art3"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hyperlink" Target="https://www.pcouncil.org/documents/2024/02/review-of-2023-ocean-salmon-fisheries.pdf/#page=23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15447/sfews.2023v21iss3art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noaa.gov/sites/default/files/legacy/document/2020/Oct/07354626391.pdf" TargetMode="External"/><Relationship Id="rId2" Type="http://schemas.openxmlformats.org/officeDocument/2006/relationships/hyperlink" Target="https://www.ecfr.gov/current/title-50/chapter-VI/part-600/subpart-D/section-600.310" TargetMode="External"/><Relationship Id="rId1" Type="http://schemas.openxmlformats.org/officeDocument/2006/relationships/slideLayout" Target="../slideLayouts/slideLayout2.xml"/><Relationship Id="rId4" Type="http://schemas.openxmlformats.org/officeDocument/2006/relationships/hyperlink" Target="https://www.pcouncil.org/documents/2022/12/pacific-coast-salmon-fmp.pdf/#page=40"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repository.library.noaa.gov/view/noaa/48014/noaa_48014_DS1.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doi.org/10.15447/sfews.2023v21iss3art3"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doi.org/10.15447/sfews.2023v21iss3art3"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gif"/></Relationships>
</file>

<file path=ppt/slides/_rels/slide3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doi.org/10.15447/sfews.2023v21iss3art3"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repository.library.noaa.gov/view/noaa/48014/noaa_48014_DS1.pdf"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repository.library.noaa.gov/view/noaa/48014/noaa_48014_DS1.pdf"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repository.library.noaa.gov/view/noaa/48014/noaa_48014_DS1.pdf"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repository.library.noaa.gov/view/noaa/48014/noaa_48014_DS1.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doi.org/10.15447/sfews.2023v21iss3art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66151-E0B4-05B1-B82F-682D8DD5FA64}"/>
              </a:ext>
            </a:extLst>
          </p:cNvPr>
          <p:cNvSpPr>
            <a:spLocks noGrp="1"/>
          </p:cNvSpPr>
          <p:nvPr>
            <p:ph type="ctrTitle"/>
          </p:nvPr>
        </p:nvSpPr>
        <p:spPr/>
        <p:txBody>
          <a:bodyPr/>
          <a:lstStyle/>
          <a:p>
            <a:r>
              <a:rPr lang="en-US" dirty="0"/>
              <a:t>SRWG Meeting</a:t>
            </a:r>
          </a:p>
        </p:txBody>
      </p:sp>
      <p:sp>
        <p:nvSpPr>
          <p:cNvPr id="3" name="Subtitle 2">
            <a:extLst>
              <a:ext uri="{FF2B5EF4-FFF2-40B4-BE49-F238E27FC236}">
                <a16:creationId xmlns:a16="http://schemas.microsoft.com/office/drawing/2014/main" id="{B617FC2D-5A89-0007-CF99-4D712247AAB9}"/>
              </a:ext>
            </a:extLst>
          </p:cNvPr>
          <p:cNvSpPr>
            <a:spLocks noGrp="1"/>
          </p:cNvSpPr>
          <p:nvPr>
            <p:ph type="subTitle" idx="1"/>
          </p:nvPr>
        </p:nvSpPr>
        <p:spPr/>
        <p:txBody>
          <a:bodyPr/>
          <a:lstStyle/>
          <a:p>
            <a:r>
              <a:rPr lang="en-US" dirty="0"/>
              <a:t>1/29/25</a:t>
            </a:r>
          </a:p>
          <a:p>
            <a:r>
              <a:rPr lang="en-US" dirty="0" err="1"/>
              <a:t>will.satterthwaite@noaa.gov</a:t>
            </a:r>
            <a:endParaRPr lang="en-US" dirty="0"/>
          </a:p>
        </p:txBody>
      </p:sp>
    </p:spTree>
    <p:extLst>
      <p:ext uri="{BB962C8B-B14F-4D97-AF65-F5344CB8AC3E}">
        <p14:creationId xmlns:p14="http://schemas.microsoft.com/office/powerpoint/2010/main" val="1888435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B4A13-4976-54A9-43D3-7486FED6C424}"/>
              </a:ext>
            </a:extLst>
          </p:cNvPr>
          <p:cNvSpPr>
            <a:spLocks noGrp="1"/>
          </p:cNvSpPr>
          <p:nvPr>
            <p:ph type="title"/>
          </p:nvPr>
        </p:nvSpPr>
        <p:spPr>
          <a:xfrm>
            <a:off x="838200" y="102235"/>
            <a:ext cx="10515600" cy="1325563"/>
          </a:xfrm>
        </p:spPr>
        <p:txBody>
          <a:bodyPr/>
          <a:lstStyle/>
          <a:p>
            <a:r>
              <a:rPr lang="en-US" dirty="0"/>
              <a:t>B. Workgroup Updates</a:t>
            </a:r>
          </a:p>
        </p:txBody>
      </p:sp>
      <p:sp>
        <p:nvSpPr>
          <p:cNvPr id="3" name="Content Placeholder 2">
            <a:extLst>
              <a:ext uri="{FF2B5EF4-FFF2-40B4-BE49-F238E27FC236}">
                <a16:creationId xmlns:a16="http://schemas.microsoft.com/office/drawing/2014/main" id="{88ACAD90-60B2-62D4-EA9D-FE1AC9678FEE}"/>
              </a:ext>
            </a:extLst>
          </p:cNvPr>
          <p:cNvSpPr>
            <a:spLocks noGrp="1"/>
          </p:cNvSpPr>
          <p:nvPr>
            <p:ph idx="1"/>
          </p:nvPr>
        </p:nvSpPr>
        <p:spPr>
          <a:xfrm>
            <a:off x="285750" y="1825625"/>
            <a:ext cx="11068050" cy="4930140"/>
          </a:xfrm>
        </p:spPr>
        <p:txBody>
          <a:bodyPr>
            <a:normAutofit fontScale="92500" lnSpcReduction="20000"/>
          </a:bodyPr>
          <a:lstStyle/>
          <a:p>
            <a:r>
              <a:rPr lang="en-US" sz="3200" dirty="0"/>
              <a:t>1. </a:t>
            </a:r>
            <a:r>
              <a:rPr lang="en-US" sz="3200" dirty="0">
                <a:hlinkClick r:id="rId3"/>
              </a:rPr>
              <a:t>November 2024 Council Meeting Summary</a:t>
            </a:r>
            <a:endParaRPr lang="en-US" sz="3200" dirty="0"/>
          </a:p>
          <a:p>
            <a:pPr lvl="1"/>
            <a:r>
              <a:rPr lang="en-US" sz="2800" dirty="0"/>
              <a:t>commended the SRWG on the progress to date on the work items specified in the TOR</a:t>
            </a:r>
          </a:p>
          <a:p>
            <a:pPr lvl="1"/>
            <a:r>
              <a:rPr lang="en-US" sz="2800" dirty="0"/>
              <a:t>use the F</a:t>
            </a:r>
            <a:r>
              <a:rPr lang="en-US" sz="2800" baseline="-25000" dirty="0"/>
              <a:t>MSY</a:t>
            </a:r>
            <a:r>
              <a:rPr lang="en-US" sz="2800" dirty="0"/>
              <a:t> value adopted under Agenda Item </a:t>
            </a:r>
            <a:r>
              <a:rPr lang="en-US" sz="2800" dirty="0">
                <a:hlinkClick r:id="rId4"/>
              </a:rPr>
              <a:t>F.2 Salmon Methodology Review</a:t>
            </a:r>
            <a:r>
              <a:rPr lang="en-US" sz="2800" dirty="0"/>
              <a:t> to derive an updated S</a:t>
            </a:r>
            <a:r>
              <a:rPr lang="en-US" sz="2800" baseline="-25000" dirty="0"/>
              <a:t>MSY</a:t>
            </a:r>
            <a:r>
              <a:rPr lang="en-US" sz="2800" dirty="0"/>
              <a:t> value per the formula described in </a:t>
            </a:r>
            <a:r>
              <a:rPr lang="en-US" sz="2800" dirty="0">
                <a:hlinkClick r:id="rId5"/>
              </a:rPr>
              <a:t>Agenda Item F.2, Attachment 2</a:t>
            </a:r>
            <a:r>
              <a:rPr lang="en-US" sz="2800" dirty="0"/>
              <a:t>,</a:t>
            </a:r>
          </a:p>
          <a:p>
            <a:pPr lvl="1"/>
            <a:r>
              <a:rPr lang="en-US" sz="2800" dirty="0"/>
              <a:t>develop options for an updated conservation objective based on total escapement (natural and hatchery areas combined) and based on an S</a:t>
            </a:r>
            <a:r>
              <a:rPr lang="en-US" sz="2800" baseline="-25000" dirty="0"/>
              <a:t>MSY</a:t>
            </a:r>
            <a:r>
              <a:rPr lang="en-US" sz="2800" dirty="0"/>
              <a:t> based on natural-area spawners, and</a:t>
            </a:r>
          </a:p>
          <a:p>
            <a:pPr lvl="1"/>
            <a:r>
              <a:rPr lang="en-US" sz="2800" dirty="0"/>
              <a:t>work towards modifying the current harvest control rule to account for potential updates to the S</a:t>
            </a:r>
            <a:r>
              <a:rPr lang="en-US" sz="2800" baseline="-25000" dirty="0"/>
              <a:t>MSY</a:t>
            </a:r>
            <a:r>
              <a:rPr lang="en-US" sz="2800" dirty="0"/>
              <a:t> and in terms of an updated conservation objective.</a:t>
            </a:r>
          </a:p>
          <a:p>
            <a:r>
              <a:rPr lang="en-US" sz="3200" dirty="0">
                <a:solidFill>
                  <a:schemeClr val="bg1">
                    <a:lumMod val="50000"/>
                  </a:schemeClr>
                </a:solidFill>
              </a:rPr>
              <a:t>2. 2024 Salmon Methodology Review Summary</a:t>
            </a:r>
          </a:p>
          <a:p>
            <a:r>
              <a:rPr lang="en-US" sz="3200" dirty="0">
                <a:solidFill>
                  <a:schemeClr val="bg1">
                    <a:lumMod val="50000"/>
                  </a:schemeClr>
                </a:solidFill>
              </a:rPr>
              <a:t>3. Review TOR and Progress to Date</a:t>
            </a:r>
          </a:p>
        </p:txBody>
      </p:sp>
    </p:spTree>
    <p:extLst>
      <p:ext uri="{BB962C8B-B14F-4D97-AF65-F5344CB8AC3E}">
        <p14:creationId xmlns:p14="http://schemas.microsoft.com/office/powerpoint/2010/main" val="3103677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956CC-9004-9993-1094-95808E538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1ABF5-0E86-A83B-E528-5EFC55594FC4}"/>
              </a:ext>
            </a:extLst>
          </p:cNvPr>
          <p:cNvSpPr>
            <a:spLocks noGrp="1"/>
          </p:cNvSpPr>
          <p:nvPr>
            <p:ph type="title"/>
          </p:nvPr>
        </p:nvSpPr>
        <p:spPr>
          <a:xfrm>
            <a:off x="838200" y="102235"/>
            <a:ext cx="10515600" cy="1325563"/>
          </a:xfrm>
        </p:spPr>
        <p:txBody>
          <a:bodyPr/>
          <a:lstStyle/>
          <a:p>
            <a:r>
              <a:rPr lang="en-US" dirty="0"/>
              <a:t>B. Workgroup Updates</a:t>
            </a:r>
          </a:p>
        </p:txBody>
      </p:sp>
      <p:sp>
        <p:nvSpPr>
          <p:cNvPr id="3" name="Content Placeholder 2">
            <a:extLst>
              <a:ext uri="{FF2B5EF4-FFF2-40B4-BE49-F238E27FC236}">
                <a16:creationId xmlns:a16="http://schemas.microsoft.com/office/drawing/2014/main" id="{EE83587B-B0AD-01E7-52D0-441D89B86AAD}"/>
              </a:ext>
            </a:extLst>
          </p:cNvPr>
          <p:cNvSpPr>
            <a:spLocks noGrp="1"/>
          </p:cNvSpPr>
          <p:nvPr>
            <p:ph idx="1"/>
          </p:nvPr>
        </p:nvSpPr>
        <p:spPr>
          <a:xfrm>
            <a:off x="285750" y="1825625"/>
            <a:ext cx="11292840" cy="4930140"/>
          </a:xfrm>
        </p:spPr>
        <p:txBody>
          <a:bodyPr>
            <a:normAutofit/>
          </a:bodyPr>
          <a:lstStyle/>
          <a:p>
            <a:r>
              <a:rPr lang="en-US" sz="3200" dirty="0">
                <a:solidFill>
                  <a:schemeClr val="bg1">
                    <a:lumMod val="50000"/>
                  </a:schemeClr>
                </a:solidFill>
              </a:rPr>
              <a:t>1. November 2024 Council Meeting Summary</a:t>
            </a:r>
          </a:p>
          <a:p>
            <a:r>
              <a:rPr lang="en-US" sz="3200" dirty="0"/>
              <a:t>2. </a:t>
            </a:r>
            <a:r>
              <a:rPr lang="en-US" sz="3200" dirty="0">
                <a:hlinkClick r:id="rId3"/>
              </a:rPr>
              <a:t>2024 Salmon Methodology Review Summary</a:t>
            </a:r>
            <a:r>
              <a:rPr lang="en-US" sz="3200" dirty="0"/>
              <a:t> (</a:t>
            </a:r>
            <a:r>
              <a:rPr lang="en-US" sz="3200" dirty="0">
                <a:hlinkClick r:id="rId4"/>
              </a:rPr>
              <a:t>link to motion</a:t>
            </a:r>
            <a:r>
              <a:rPr lang="en-US" sz="3200" dirty="0"/>
              <a:t>)</a:t>
            </a:r>
          </a:p>
          <a:p>
            <a:pPr lvl="1"/>
            <a:r>
              <a:rPr lang="en-US" dirty="0"/>
              <a:t>As recommended by the SSC and STT, use the updated F</a:t>
            </a:r>
            <a:r>
              <a:rPr lang="en-US" baseline="-25000" dirty="0"/>
              <a:t>MSY</a:t>
            </a:r>
            <a:r>
              <a:rPr lang="en-US" dirty="0"/>
              <a:t> proxy value of 0.58 for Sacramento River Fall Chinook for management beginning in 2025 with a review in 2028.</a:t>
            </a:r>
          </a:p>
          <a:p>
            <a:pPr lvl="1"/>
            <a:r>
              <a:rPr lang="en-US" dirty="0"/>
              <a:t>Cohort reconstruction approved for use in a phased approach</a:t>
            </a:r>
          </a:p>
          <a:p>
            <a:pPr lvl="2"/>
            <a:r>
              <a:rPr lang="en-US" dirty="0"/>
              <a:t>Use post-season ER estimates from CR, as available, for status determinations starting in 2025</a:t>
            </a:r>
          </a:p>
          <a:p>
            <a:pPr lvl="2"/>
            <a:r>
              <a:rPr lang="en-US" dirty="0"/>
              <a:t>Include fishery impacts from North of Cape Falcon as soon as reasonably possible (likely 2026+)</a:t>
            </a:r>
          </a:p>
          <a:p>
            <a:pPr lvl="2"/>
            <a:r>
              <a:rPr lang="en-US" dirty="0"/>
              <a:t>As a matter of policy, components of methodology may be applied all or in part as appropriate and available</a:t>
            </a:r>
          </a:p>
          <a:p>
            <a:r>
              <a:rPr lang="en-US" sz="3200" dirty="0">
                <a:solidFill>
                  <a:schemeClr val="bg1">
                    <a:lumMod val="50000"/>
                  </a:schemeClr>
                </a:solidFill>
              </a:rPr>
              <a:t>3. Review TOR and Progress to Date</a:t>
            </a:r>
          </a:p>
        </p:txBody>
      </p:sp>
    </p:spTree>
    <p:extLst>
      <p:ext uri="{BB962C8B-B14F-4D97-AF65-F5344CB8AC3E}">
        <p14:creationId xmlns:p14="http://schemas.microsoft.com/office/powerpoint/2010/main" val="2440114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C5B9F-25B8-3E0A-F96F-D1B8773E0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41EDF-983F-C0F1-71CC-03CBC1233B85}"/>
              </a:ext>
            </a:extLst>
          </p:cNvPr>
          <p:cNvSpPr>
            <a:spLocks noGrp="1"/>
          </p:cNvSpPr>
          <p:nvPr>
            <p:ph type="title"/>
          </p:nvPr>
        </p:nvSpPr>
        <p:spPr>
          <a:xfrm>
            <a:off x="838200" y="102235"/>
            <a:ext cx="10515600" cy="1325563"/>
          </a:xfrm>
        </p:spPr>
        <p:txBody>
          <a:bodyPr/>
          <a:lstStyle/>
          <a:p>
            <a:r>
              <a:rPr lang="en-US" dirty="0"/>
              <a:t>B. Workgroup Updates</a:t>
            </a:r>
          </a:p>
        </p:txBody>
      </p:sp>
      <p:sp>
        <p:nvSpPr>
          <p:cNvPr id="3" name="Content Placeholder 2">
            <a:extLst>
              <a:ext uri="{FF2B5EF4-FFF2-40B4-BE49-F238E27FC236}">
                <a16:creationId xmlns:a16="http://schemas.microsoft.com/office/drawing/2014/main" id="{87E1284A-AC51-1B41-BD9E-87F07363AE92}"/>
              </a:ext>
            </a:extLst>
          </p:cNvPr>
          <p:cNvSpPr>
            <a:spLocks noGrp="1"/>
          </p:cNvSpPr>
          <p:nvPr>
            <p:ph idx="1"/>
          </p:nvPr>
        </p:nvSpPr>
        <p:spPr>
          <a:xfrm>
            <a:off x="285750" y="1825625"/>
            <a:ext cx="11292840" cy="4930140"/>
          </a:xfrm>
        </p:spPr>
        <p:txBody>
          <a:bodyPr>
            <a:normAutofit/>
          </a:bodyPr>
          <a:lstStyle/>
          <a:p>
            <a:r>
              <a:rPr lang="en-US" sz="3200" dirty="0">
                <a:solidFill>
                  <a:schemeClr val="bg1">
                    <a:lumMod val="50000"/>
                  </a:schemeClr>
                </a:solidFill>
              </a:rPr>
              <a:t>1. November 2024 Council Meeting Summary</a:t>
            </a:r>
          </a:p>
          <a:p>
            <a:r>
              <a:rPr lang="en-US" sz="3200" dirty="0">
                <a:solidFill>
                  <a:schemeClr val="bg1">
                    <a:lumMod val="50000"/>
                  </a:schemeClr>
                </a:solidFill>
              </a:rPr>
              <a:t>2. 2024 Salmon Methodology Review Summary </a:t>
            </a:r>
          </a:p>
          <a:p>
            <a:r>
              <a:rPr lang="en-US" sz="3200" dirty="0"/>
              <a:t>3. Review </a:t>
            </a:r>
            <a:r>
              <a:rPr lang="en-US" sz="3200" dirty="0">
                <a:hlinkClick r:id="rId3"/>
              </a:rPr>
              <a:t>TOR</a:t>
            </a:r>
            <a:r>
              <a:rPr lang="en-US" sz="3200" dirty="0"/>
              <a:t> and Progress to Date</a:t>
            </a:r>
          </a:p>
        </p:txBody>
      </p:sp>
    </p:spTree>
    <p:extLst>
      <p:ext uri="{BB962C8B-B14F-4D97-AF65-F5344CB8AC3E}">
        <p14:creationId xmlns:p14="http://schemas.microsoft.com/office/powerpoint/2010/main" val="2942518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D7FBC4-380A-AF7B-CC80-AC4313A4A86C}"/>
              </a:ext>
            </a:extLst>
          </p:cNvPr>
          <p:cNvPicPr>
            <a:picLocks noChangeAspect="1"/>
          </p:cNvPicPr>
          <p:nvPr/>
        </p:nvPicPr>
        <p:blipFill>
          <a:blip r:embed="rId3"/>
          <a:stretch>
            <a:fillRect/>
          </a:stretch>
        </p:blipFill>
        <p:spPr>
          <a:xfrm>
            <a:off x="-638002" y="-1874521"/>
            <a:ext cx="12692842" cy="16426030"/>
          </a:xfrm>
          <a:prstGeom prst="rect">
            <a:avLst/>
          </a:prstGeom>
        </p:spPr>
      </p:pic>
      <p:sp>
        <p:nvSpPr>
          <p:cNvPr id="6" name="Rectangle 5">
            <a:extLst>
              <a:ext uri="{FF2B5EF4-FFF2-40B4-BE49-F238E27FC236}">
                <a16:creationId xmlns:a16="http://schemas.microsoft.com/office/drawing/2014/main" id="{2CE94B5A-FC37-121F-5D1F-DE9B35DBCE4E}"/>
              </a:ext>
            </a:extLst>
          </p:cNvPr>
          <p:cNvSpPr/>
          <p:nvPr/>
        </p:nvSpPr>
        <p:spPr>
          <a:xfrm>
            <a:off x="1085850" y="2583180"/>
            <a:ext cx="10104120" cy="1783080"/>
          </a:xfrm>
          <a:prstGeom prst="rect">
            <a:avLst/>
          </a:prstGeom>
          <a:solidFill>
            <a:srgbClr val="00B05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134C63F-B7CA-FD82-541E-EE58DFD5F53B}"/>
              </a:ext>
            </a:extLst>
          </p:cNvPr>
          <p:cNvSpPr/>
          <p:nvPr/>
        </p:nvSpPr>
        <p:spPr>
          <a:xfrm>
            <a:off x="6223462" y="4366260"/>
            <a:ext cx="788670" cy="29718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974028-7822-3292-0F41-363CEB1C2719}"/>
              </a:ext>
            </a:extLst>
          </p:cNvPr>
          <p:cNvSpPr/>
          <p:nvPr/>
        </p:nvSpPr>
        <p:spPr>
          <a:xfrm>
            <a:off x="1512570" y="6007024"/>
            <a:ext cx="6499860" cy="29718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D654ED3-68F3-E234-6105-C6173D827ADE}"/>
              </a:ext>
            </a:extLst>
          </p:cNvPr>
          <p:cNvSpPr/>
          <p:nvPr/>
        </p:nvSpPr>
        <p:spPr>
          <a:xfrm>
            <a:off x="1512570" y="6338494"/>
            <a:ext cx="9151620" cy="29718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B67BAF4-DB3A-9762-C512-79D479F15431}"/>
              </a:ext>
            </a:extLst>
          </p:cNvPr>
          <p:cNvSpPr/>
          <p:nvPr/>
        </p:nvSpPr>
        <p:spPr>
          <a:xfrm>
            <a:off x="1002030" y="4366260"/>
            <a:ext cx="4370070" cy="29718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04653FC-8E2A-4A01-F6E1-39F74BE62A8C}"/>
              </a:ext>
            </a:extLst>
          </p:cNvPr>
          <p:cNvSpPr/>
          <p:nvPr/>
        </p:nvSpPr>
        <p:spPr>
          <a:xfrm flipV="1">
            <a:off x="1651288" y="4674870"/>
            <a:ext cx="9367231" cy="218516"/>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6892FA0-8113-9F34-948C-534AFC5814F6}"/>
              </a:ext>
            </a:extLst>
          </p:cNvPr>
          <p:cNvSpPr/>
          <p:nvPr/>
        </p:nvSpPr>
        <p:spPr>
          <a:xfrm>
            <a:off x="5358592" y="4343400"/>
            <a:ext cx="864870" cy="297180"/>
          </a:xfrm>
          <a:prstGeom prst="rect">
            <a:avLst/>
          </a:prstGeom>
          <a:solidFill>
            <a:srgbClr val="FF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137DDD0-1F30-10B2-6177-D1795AF934AD}"/>
              </a:ext>
            </a:extLst>
          </p:cNvPr>
          <p:cNvSpPr/>
          <p:nvPr/>
        </p:nvSpPr>
        <p:spPr>
          <a:xfrm>
            <a:off x="8606790" y="6018454"/>
            <a:ext cx="2057400" cy="29718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1053EB-E9D5-B91C-B6C5-4F9EC8340FB9}"/>
              </a:ext>
            </a:extLst>
          </p:cNvPr>
          <p:cNvSpPr/>
          <p:nvPr/>
        </p:nvSpPr>
        <p:spPr>
          <a:xfrm>
            <a:off x="8012430" y="6000750"/>
            <a:ext cx="594360" cy="297180"/>
          </a:xfrm>
          <a:prstGeom prst="rect">
            <a:avLst/>
          </a:prstGeom>
          <a:solidFill>
            <a:srgbClr val="00B05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385B9A-9F89-BAE7-062A-C0738D6000D3}"/>
              </a:ext>
            </a:extLst>
          </p:cNvPr>
          <p:cNvSpPr/>
          <p:nvPr/>
        </p:nvSpPr>
        <p:spPr>
          <a:xfrm flipV="1">
            <a:off x="1651287" y="5193030"/>
            <a:ext cx="9367231" cy="801446"/>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9BAD7B5-BA5E-A676-0607-30E3DC643798}"/>
              </a:ext>
            </a:extLst>
          </p:cNvPr>
          <p:cNvSpPr/>
          <p:nvPr/>
        </p:nvSpPr>
        <p:spPr>
          <a:xfrm flipV="1">
            <a:off x="1651287" y="4893386"/>
            <a:ext cx="5650661" cy="297180"/>
          </a:xfrm>
          <a:prstGeom prst="rect">
            <a:avLst/>
          </a:prstGeom>
          <a:solidFill>
            <a:srgbClr val="FFC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621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5F328A-EC32-69AF-C5EF-44951530CA60}"/>
              </a:ext>
            </a:extLst>
          </p:cNvPr>
          <p:cNvPicPr>
            <a:picLocks noChangeAspect="1"/>
          </p:cNvPicPr>
          <p:nvPr/>
        </p:nvPicPr>
        <p:blipFill>
          <a:blip r:embed="rId3"/>
          <a:stretch>
            <a:fillRect/>
          </a:stretch>
        </p:blipFill>
        <p:spPr>
          <a:xfrm>
            <a:off x="400050" y="0"/>
            <a:ext cx="10435590" cy="13504880"/>
          </a:xfrm>
          <a:prstGeom prst="rect">
            <a:avLst/>
          </a:prstGeom>
        </p:spPr>
      </p:pic>
      <p:pic>
        <p:nvPicPr>
          <p:cNvPr id="7" name="Picture 6">
            <a:extLst>
              <a:ext uri="{FF2B5EF4-FFF2-40B4-BE49-F238E27FC236}">
                <a16:creationId xmlns:a16="http://schemas.microsoft.com/office/drawing/2014/main" id="{5093565A-1D0C-CDAC-0439-D06FCA67ABFA}"/>
              </a:ext>
            </a:extLst>
          </p:cNvPr>
          <p:cNvPicPr>
            <a:picLocks noChangeAspect="1"/>
          </p:cNvPicPr>
          <p:nvPr/>
        </p:nvPicPr>
        <p:blipFill>
          <a:blip r:embed="rId4"/>
          <a:stretch>
            <a:fillRect/>
          </a:stretch>
        </p:blipFill>
        <p:spPr>
          <a:xfrm>
            <a:off x="368704" y="-10847071"/>
            <a:ext cx="10435590" cy="13504881"/>
          </a:xfrm>
          <a:prstGeom prst="rect">
            <a:avLst/>
          </a:prstGeom>
        </p:spPr>
      </p:pic>
      <p:sp>
        <p:nvSpPr>
          <p:cNvPr id="8" name="Rectangle 7">
            <a:extLst>
              <a:ext uri="{FF2B5EF4-FFF2-40B4-BE49-F238E27FC236}">
                <a16:creationId xmlns:a16="http://schemas.microsoft.com/office/drawing/2014/main" id="{5D5533CF-D7F8-FD25-E48B-F07BB1810D13}"/>
              </a:ext>
            </a:extLst>
          </p:cNvPr>
          <p:cNvSpPr/>
          <p:nvPr/>
        </p:nvSpPr>
        <p:spPr>
          <a:xfrm>
            <a:off x="1508760" y="5897880"/>
            <a:ext cx="8538210" cy="11201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A6749BF-20D9-8B1E-6DD3-FF37C008C432}"/>
              </a:ext>
            </a:extLst>
          </p:cNvPr>
          <p:cNvSpPr/>
          <p:nvPr/>
        </p:nvSpPr>
        <p:spPr>
          <a:xfrm>
            <a:off x="1737360" y="400050"/>
            <a:ext cx="8309610" cy="2267850"/>
          </a:xfrm>
          <a:prstGeom prst="rect">
            <a:avLst/>
          </a:prstGeom>
          <a:solidFill>
            <a:srgbClr val="00B05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2913A-C722-8DAD-0390-F31B876B04F6}"/>
              </a:ext>
            </a:extLst>
          </p:cNvPr>
          <p:cNvSpPr/>
          <p:nvPr/>
        </p:nvSpPr>
        <p:spPr>
          <a:xfrm>
            <a:off x="1874519" y="2875315"/>
            <a:ext cx="6249063" cy="256505"/>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702D673-6B4D-6049-2284-548F835AF3C5}"/>
              </a:ext>
            </a:extLst>
          </p:cNvPr>
          <p:cNvSpPr/>
          <p:nvPr/>
        </p:nvSpPr>
        <p:spPr>
          <a:xfrm>
            <a:off x="1874519" y="3349325"/>
            <a:ext cx="6015990" cy="29718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92C0677-97A7-0230-C3B2-AB70039F4658}"/>
              </a:ext>
            </a:extLst>
          </p:cNvPr>
          <p:cNvSpPr/>
          <p:nvPr/>
        </p:nvSpPr>
        <p:spPr>
          <a:xfrm>
            <a:off x="1957301" y="3566160"/>
            <a:ext cx="6015990" cy="233645"/>
          </a:xfrm>
          <a:prstGeom prst="rect">
            <a:avLst/>
          </a:prstGeom>
          <a:solidFill>
            <a:srgbClr val="FF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09A33D-9FBB-C499-5617-5A27471DD2D6}"/>
              </a:ext>
            </a:extLst>
          </p:cNvPr>
          <p:cNvSpPr/>
          <p:nvPr/>
        </p:nvSpPr>
        <p:spPr>
          <a:xfrm>
            <a:off x="1874518" y="3143039"/>
            <a:ext cx="3783332" cy="196196"/>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45B2D6-3B0C-8F12-5E03-6FF44AE7A7F2}"/>
              </a:ext>
            </a:extLst>
          </p:cNvPr>
          <p:cNvSpPr/>
          <p:nvPr/>
        </p:nvSpPr>
        <p:spPr>
          <a:xfrm>
            <a:off x="5657850" y="3131820"/>
            <a:ext cx="438150" cy="183549"/>
          </a:xfrm>
          <a:prstGeom prst="rect">
            <a:avLst/>
          </a:prstGeom>
          <a:solidFill>
            <a:srgbClr val="00B05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E0246C0-E491-CA3D-D89D-C2C40186F3A4}"/>
              </a:ext>
            </a:extLst>
          </p:cNvPr>
          <p:cNvSpPr/>
          <p:nvPr/>
        </p:nvSpPr>
        <p:spPr>
          <a:xfrm>
            <a:off x="1874520" y="3789380"/>
            <a:ext cx="7303770" cy="297180"/>
          </a:xfrm>
          <a:prstGeom prst="rect">
            <a:avLst/>
          </a:prstGeom>
          <a:solidFill>
            <a:srgbClr val="FFC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154E600-948F-97AB-5218-B7147A36D86A}"/>
              </a:ext>
            </a:extLst>
          </p:cNvPr>
          <p:cNvSpPr/>
          <p:nvPr/>
        </p:nvSpPr>
        <p:spPr>
          <a:xfrm>
            <a:off x="1874519" y="4070084"/>
            <a:ext cx="7783831" cy="462245"/>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793A6C5-1919-6FCF-AC75-53B1B5BBCE07}"/>
              </a:ext>
            </a:extLst>
          </p:cNvPr>
          <p:cNvSpPr/>
          <p:nvPr/>
        </p:nvSpPr>
        <p:spPr>
          <a:xfrm>
            <a:off x="1874519" y="4556195"/>
            <a:ext cx="7783831" cy="1176619"/>
          </a:xfrm>
          <a:prstGeom prst="rect">
            <a:avLst/>
          </a:prstGeom>
          <a:solidFill>
            <a:srgbClr val="00B05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368C5AB-51BC-EDB2-92B6-FC5E2446D678}"/>
              </a:ext>
            </a:extLst>
          </p:cNvPr>
          <p:cNvSpPr/>
          <p:nvPr/>
        </p:nvSpPr>
        <p:spPr>
          <a:xfrm>
            <a:off x="1874519" y="2648965"/>
            <a:ext cx="6249063" cy="223796"/>
          </a:xfrm>
          <a:prstGeom prst="rect">
            <a:avLst/>
          </a:prstGeom>
          <a:solidFill>
            <a:srgbClr val="FF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920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30F48-7E66-3463-A740-0BD09D1792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C412C3-10E9-AF73-3BC8-F4A60E20A83B}"/>
              </a:ext>
            </a:extLst>
          </p:cNvPr>
          <p:cNvSpPr>
            <a:spLocks noGrp="1"/>
          </p:cNvSpPr>
          <p:nvPr>
            <p:ph type="title"/>
          </p:nvPr>
        </p:nvSpPr>
        <p:spPr>
          <a:xfrm>
            <a:off x="838200" y="102235"/>
            <a:ext cx="10515600" cy="1325563"/>
          </a:xfrm>
        </p:spPr>
        <p:txBody>
          <a:bodyPr/>
          <a:lstStyle/>
          <a:p>
            <a:r>
              <a:rPr lang="en-US" dirty="0"/>
              <a:t>C. Workgroup Tasks</a:t>
            </a:r>
          </a:p>
        </p:txBody>
      </p:sp>
      <p:sp>
        <p:nvSpPr>
          <p:cNvPr id="3" name="Content Placeholder 2">
            <a:extLst>
              <a:ext uri="{FF2B5EF4-FFF2-40B4-BE49-F238E27FC236}">
                <a16:creationId xmlns:a16="http://schemas.microsoft.com/office/drawing/2014/main" id="{A9A783B6-34CA-FE4E-070A-CF47DE031722}"/>
              </a:ext>
            </a:extLst>
          </p:cNvPr>
          <p:cNvSpPr>
            <a:spLocks noGrp="1"/>
          </p:cNvSpPr>
          <p:nvPr>
            <p:ph idx="1"/>
          </p:nvPr>
        </p:nvSpPr>
        <p:spPr>
          <a:xfrm>
            <a:off x="285750" y="1825625"/>
            <a:ext cx="11588198" cy="4930140"/>
          </a:xfrm>
        </p:spPr>
        <p:txBody>
          <a:bodyPr>
            <a:normAutofit/>
          </a:bodyPr>
          <a:lstStyle/>
          <a:p>
            <a:r>
              <a:rPr lang="en-US" sz="3200" dirty="0"/>
              <a:t>1. Derivation of S</a:t>
            </a:r>
            <a:r>
              <a:rPr lang="en-US" sz="3200" baseline="-25000" dirty="0"/>
              <a:t>MSY</a:t>
            </a:r>
          </a:p>
          <a:p>
            <a:pPr lvl="1"/>
            <a:r>
              <a:rPr lang="en-US" sz="2800" dirty="0"/>
              <a:t>Considering guidance to focus on natural-areas, approval of F</a:t>
            </a:r>
            <a:r>
              <a:rPr lang="en-US" sz="2800" baseline="-25000" dirty="0"/>
              <a:t>MSY</a:t>
            </a:r>
            <a:r>
              <a:rPr lang="en-US" sz="2800" dirty="0"/>
              <a:t> proxy</a:t>
            </a:r>
          </a:p>
          <a:p>
            <a:r>
              <a:rPr lang="en-US" sz="3200" dirty="0">
                <a:solidFill>
                  <a:schemeClr val="bg1">
                    <a:lumMod val="50000"/>
                  </a:schemeClr>
                </a:solidFill>
              </a:rPr>
              <a:t>2. Conservation Objective</a:t>
            </a:r>
          </a:p>
          <a:p>
            <a:r>
              <a:rPr lang="en-US" sz="3200" dirty="0">
                <a:solidFill>
                  <a:schemeClr val="bg1">
                    <a:lumMod val="50000"/>
                  </a:schemeClr>
                </a:solidFill>
              </a:rPr>
              <a:t>3. Harvest Control Rule</a:t>
            </a:r>
          </a:p>
          <a:p>
            <a:r>
              <a:rPr lang="en-US" sz="3200" dirty="0">
                <a:solidFill>
                  <a:schemeClr val="bg1">
                    <a:lumMod val="50000"/>
                  </a:schemeClr>
                </a:solidFill>
              </a:rPr>
              <a:t>4. Other Items, as appropriate</a:t>
            </a:r>
          </a:p>
          <a:p>
            <a:endParaRPr lang="en-US" sz="3200" dirty="0">
              <a:solidFill>
                <a:schemeClr val="bg1">
                  <a:lumMod val="50000"/>
                </a:schemeClr>
              </a:solidFill>
            </a:endParaRPr>
          </a:p>
        </p:txBody>
      </p:sp>
    </p:spTree>
    <p:extLst>
      <p:ext uri="{BB962C8B-B14F-4D97-AF65-F5344CB8AC3E}">
        <p14:creationId xmlns:p14="http://schemas.microsoft.com/office/powerpoint/2010/main" val="719443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9FAAE-1C58-F51F-E0C5-09393757953E}"/>
              </a:ext>
            </a:extLst>
          </p:cNvPr>
          <p:cNvSpPr>
            <a:spLocks noGrp="1"/>
          </p:cNvSpPr>
          <p:nvPr>
            <p:ph type="title"/>
          </p:nvPr>
        </p:nvSpPr>
        <p:spPr>
          <a:xfrm>
            <a:off x="215348" y="113333"/>
            <a:ext cx="10515600" cy="1325563"/>
          </a:xfrm>
        </p:spPr>
        <p:txBody>
          <a:bodyPr/>
          <a:lstStyle/>
          <a:p>
            <a:r>
              <a:rPr lang="en-US" dirty="0"/>
              <a:t>Cohort Reconstruction-based, no flow metric</a:t>
            </a:r>
          </a:p>
        </p:txBody>
      </p:sp>
      <p:sp>
        <p:nvSpPr>
          <p:cNvPr id="3" name="Content Placeholder 2">
            <a:extLst>
              <a:ext uri="{FF2B5EF4-FFF2-40B4-BE49-F238E27FC236}">
                <a16:creationId xmlns:a16="http://schemas.microsoft.com/office/drawing/2014/main" id="{EB13E70B-F144-04CB-AE43-D50EA82664AE}"/>
              </a:ext>
            </a:extLst>
          </p:cNvPr>
          <p:cNvSpPr>
            <a:spLocks noGrp="1"/>
          </p:cNvSpPr>
          <p:nvPr>
            <p:ph idx="1"/>
          </p:nvPr>
        </p:nvSpPr>
        <p:spPr>
          <a:xfrm>
            <a:off x="0" y="5974452"/>
            <a:ext cx="11701670" cy="1036845"/>
          </a:xfrm>
        </p:spPr>
        <p:txBody>
          <a:bodyPr/>
          <a:lstStyle/>
          <a:p>
            <a:r>
              <a:rPr lang="en-US" dirty="0"/>
              <a:t>S</a:t>
            </a:r>
            <a:r>
              <a:rPr lang="en-US" baseline="-25000" dirty="0"/>
              <a:t>MP</a:t>
            </a:r>
            <a:r>
              <a:rPr lang="en-US" dirty="0"/>
              <a:t>=80,031 natural-area adults implies S</a:t>
            </a:r>
            <a:r>
              <a:rPr lang="en-US" baseline="-25000" dirty="0"/>
              <a:t>MSY</a:t>
            </a:r>
            <a:r>
              <a:rPr lang="en-US" dirty="0"/>
              <a:t>=46,418 using F</a:t>
            </a:r>
            <a:r>
              <a:rPr lang="en-US" baseline="-25000" dirty="0"/>
              <a:t>MSY</a:t>
            </a:r>
            <a:r>
              <a:rPr lang="en-US" dirty="0"/>
              <a:t>=0.58 proxy</a:t>
            </a:r>
          </a:p>
          <a:p>
            <a:r>
              <a:rPr lang="en-US" dirty="0"/>
              <a:t>R</a:t>
            </a:r>
            <a:r>
              <a:rPr lang="en-US" baseline="30000" dirty="0"/>
              <a:t>2</a:t>
            </a:r>
            <a:r>
              <a:rPr lang="en-US" dirty="0"/>
              <a:t>=0.04 (at least it’s not negative!)</a:t>
            </a:r>
          </a:p>
        </p:txBody>
      </p:sp>
      <p:pic>
        <p:nvPicPr>
          <p:cNvPr id="5" name="Picture 4">
            <a:extLst>
              <a:ext uri="{FF2B5EF4-FFF2-40B4-BE49-F238E27FC236}">
                <a16:creationId xmlns:a16="http://schemas.microsoft.com/office/drawing/2014/main" id="{31514057-E30A-F9E0-02CB-D5A5D938327B}"/>
              </a:ext>
            </a:extLst>
          </p:cNvPr>
          <p:cNvPicPr>
            <a:picLocks noChangeAspect="1"/>
          </p:cNvPicPr>
          <p:nvPr/>
        </p:nvPicPr>
        <p:blipFill>
          <a:blip r:embed="rId3"/>
          <a:stretch>
            <a:fillRect/>
          </a:stretch>
        </p:blipFill>
        <p:spPr>
          <a:xfrm>
            <a:off x="2711727" y="832236"/>
            <a:ext cx="5226326" cy="5226326"/>
          </a:xfrm>
          <a:prstGeom prst="rect">
            <a:avLst/>
          </a:prstGeom>
        </p:spPr>
      </p:pic>
      <p:sp>
        <p:nvSpPr>
          <p:cNvPr id="4" name="TextBox 3">
            <a:extLst>
              <a:ext uri="{FF2B5EF4-FFF2-40B4-BE49-F238E27FC236}">
                <a16:creationId xmlns:a16="http://schemas.microsoft.com/office/drawing/2014/main" id="{B0C0DD24-C245-6A15-BE9F-6030A1410427}"/>
              </a:ext>
            </a:extLst>
          </p:cNvPr>
          <p:cNvSpPr txBox="1"/>
          <p:nvPr/>
        </p:nvSpPr>
        <p:spPr>
          <a:xfrm>
            <a:off x="4206240" y="5635358"/>
            <a:ext cx="2465034" cy="369332"/>
          </a:xfrm>
          <a:prstGeom prst="rect">
            <a:avLst/>
          </a:prstGeom>
          <a:solidFill>
            <a:schemeClr val="bg1"/>
          </a:solidFill>
        </p:spPr>
        <p:txBody>
          <a:bodyPr wrap="none" rtlCol="0">
            <a:spAutoFit/>
          </a:bodyPr>
          <a:lstStyle/>
          <a:p>
            <a:r>
              <a:rPr lang="en-US" dirty="0"/>
              <a:t>Natural area adult SRFC</a:t>
            </a:r>
          </a:p>
        </p:txBody>
      </p:sp>
      <p:sp>
        <p:nvSpPr>
          <p:cNvPr id="6" name="TextBox 5">
            <a:extLst>
              <a:ext uri="{FF2B5EF4-FFF2-40B4-BE49-F238E27FC236}">
                <a16:creationId xmlns:a16="http://schemas.microsoft.com/office/drawing/2014/main" id="{204DAF09-AAF7-7543-C523-0120F21B083D}"/>
              </a:ext>
            </a:extLst>
          </p:cNvPr>
          <p:cNvSpPr txBox="1"/>
          <p:nvPr/>
        </p:nvSpPr>
        <p:spPr>
          <a:xfrm rot="16200000">
            <a:off x="1233181" y="3244334"/>
            <a:ext cx="2957092" cy="369332"/>
          </a:xfrm>
          <a:prstGeom prst="rect">
            <a:avLst/>
          </a:prstGeom>
          <a:solidFill>
            <a:schemeClr val="bg1"/>
          </a:solidFill>
        </p:spPr>
        <p:txBody>
          <a:bodyPr wrap="none" rtlCol="0">
            <a:spAutoFit/>
          </a:bodyPr>
          <a:lstStyle/>
          <a:p>
            <a:r>
              <a:rPr lang="en-US" dirty="0"/>
              <a:t>CR natural-origin ocean age-2</a:t>
            </a:r>
          </a:p>
        </p:txBody>
      </p:sp>
      <p:sp>
        <p:nvSpPr>
          <p:cNvPr id="7" name="TextBox 6">
            <a:extLst>
              <a:ext uri="{FF2B5EF4-FFF2-40B4-BE49-F238E27FC236}">
                <a16:creationId xmlns:a16="http://schemas.microsoft.com/office/drawing/2014/main" id="{38A82272-F688-155B-CBB4-D48C93CD9954}"/>
              </a:ext>
            </a:extLst>
          </p:cNvPr>
          <p:cNvSpPr txBox="1"/>
          <p:nvPr/>
        </p:nvSpPr>
        <p:spPr>
          <a:xfrm>
            <a:off x="3947234" y="1807541"/>
            <a:ext cx="825867" cy="215444"/>
          </a:xfrm>
          <a:prstGeom prst="rect">
            <a:avLst/>
          </a:prstGeom>
          <a:noFill/>
        </p:spPr>
        <p:txBody>
          <a:bodyPr wrap="none" rtlCol="0">
            <a:spAutoFit/>
          </a:bodyPr>
          <a:lstStyle/>
          <a:p>
            <a:r>
              <a:rPr lang="en-US" sz="800" dirty="0"/>
              <a:t>BY16         BY10</a:t>
            </a:r>
          </a:p>
        </p:txBody>
      </p:sp>
      <p:sp>
        <p:nvSpPr>
          <p:cNvPr id="8" name="TextBox 7">
            <a:extLst>
              <a:ext uri="{FF2B5EF4-FFF2-40B4-BE49-F238E27FC236}">
                <a16:creationId xmlns:a16="http://schemas.microsoft.com/office/drawing/2014/main" id="{A01E6D3E-BDAC-729C-A881-84480E259313}"/>
              </a:ext>
            </a:extLst>
          </p:cNvPr>
          <p:cNvSpPr txBox="1"/>
          <p:nvPr/>
        </p:nvSpPr>
        <p:spPr>
          <a:xfrm>
            <a:off x="7813622" y="4835409"/>
            <a:ext cx="4378378" cy="646331"/>
          </a:xfrm>
          <a:prstGeom prst="rect">
            <a:avLst/>
          </a:prstGeom>
          <a:noFill/>
        </p:spPr>
        <p:txBody>
          <a:bodyPr wrap="none" rtlCol="0">
            <a:spAutoFit/>
          </a:bodyPr>
          <a:lstStyle/>
          <a:p>
            <a:r>
              <a:rPr lang="en-US" dirty="0"/>
              <a:t>Natural-area</a:t>
            </a:r>
          </a:p>
          <a:p>
            <a:r>
              <a:rPr lang="en-US" dirty="0"/>
              <a:t>Implied composite number would be greater</a:t>
            </a:r>
          </a:p>
        </p:txBody>
      </p:sp>
      <p:cxnSp>
        <p:nvCxnSpPr>
          <p:cNvPr id="10" name="Straight Arrow Connector 9">
            <a:extLst>
              <a:ext uri="{FF2B5EF4-FFF2-40B4-BE49-F238E27FC236}">
                <a16:creationId xmlns:a16="http://schemas.microsoft.com/office/drawing/2014/main" id="{F08AB221-E31E-255D-3F99-E1932EE04192}"/>
              </a:ext>
            </a:extLst>
          </p:cNvPr>
          <p:cNvCxnSpPr/>
          <p:nvPr/>
        </p:nvCxnSpPr>
        <p:spPr>
          <a:xfrm flipH="1">
            <a:off x="7421217" y="5481740"/>
            <a:ext cx="410818" cy="5229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90E9B26-FF05-97E5-7DCB-FDAC77478C23}"/>
              </a:ext>
            </a:extLst>
          </p:cNvPr>
          <p:cNvSpPr txBox="1"/>
          <p:nvPr/>
        </p:nvSpPr>
        <p:spPr>
          <a:xfrm>
            <a:off x="7850055" y="1171455"/>
            <a:ext cx="3781548" cy="523220"/>
          </a:xfrm>
          <a:prstGeom prst="rect">
            <a:avLst/>
          </a:prstGeom>
          <a:noFill/>
        </p:spPr>
        <p:txBody>
          <a:bodyPr wrap="none" rtlCol="0">
            <a:spAutoFit/>
          </a:bodyPr>
          <a:lstStyle/>
          <a:p>
            <a:r>
              <a:rPr lang="en-US" sz="2800" dirty="0"/>
              <a:t>(brood years 2007-2016)</a:t>
            </a:r>
          </a:p>
        </p:txBody>
      </p:sp>
    </p:spTree>
    <p:extLst>
      <p:ext uri="{BB962C8B-B14F-4D97-AF65-F5344CB8AC3E}">
        <p14:creationId xmlns:p14="http://schemas.microsoft.com/office/powerpoint/2010/main" val="209063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BE8FD-2BAE-684D-E278-6239B290E9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BB42D-01C7-DAC1-04B4-EDBFF77B8353}"/>
              </a:ext>
            </a:extLst>
          </p:cNvPr>
          <p:cNvSpPr>
            <a:spLocks noGrp="1"/>
          </p:cNvSpPr>
          <p:nvPr>
            <p:ph type="title"/>
          </p:nvPr>
        </p:nvSpPr>
        <p:spPr>
          <a:xfrm>
            <a:off x="215348" y="113333"/>
            <a:ext cx="11701670" cy="1325563"/>
          </a:xfrm>
        </p:spPr>
        <p:txBody>
          <a:bodyPr/>
          <a:lstStyle/>
          <a:p>
            <a:r>
              <a:rPr lang="en-US" dirty="0"/>
              <a:t>Cohort Reconstruction -based, with flow metric</a:t>
            </a:r>
          </a:p>
        </p:txBody>
      </p:sp>
      <p:sp>
        <p:nvSpPr>
          <p:cNvPr id="3" name="Content Placeholder 2">
            <a:extLst>
              <a:ext uri="{FF2B5EF4-FFF2-40B4-BE49-F238E27FC236}">
                <a16:creationId xmlns:a16="http://schemas.microsoft.com/office/drawing/2014/main" id="{F3113068-D247-BAC6-65F1-C87B084909D6}"/>
              </a:ext>
            </a:extLst>
          </p:cNvPr>
          <p:cNvSpPr>
            <a:spLocks noGrp="1"/>
          </p:cNvSpPr>
          <p:nvPr>
            <p:ph idx="1"/>
          </p:nvPr>
        </p:nvSpPr>
        <p:spPr>
          <a:xfrm>
            <a:off x="0" y="5974452"/>
            <a:ext cx="11701670" cy="1036845"/>
          </a:xfrm>
        </p:spPr>
        <p:txBody>
          <a:bodyPr/>
          <a:lstStyle/>
          <a:p>
            <a:r>
              <a:rPr lang="en-US" dirty="0"/>
              <a:t>S</a:t>
            </a:r>
            <a:r>
              <a:rPr lang="en-US" baseline="-25000" dirty="0"/>
              <a:t>MP</a:t>
            </a:r>
            <a:r>
              <a:rPr lang="en-US" dirty="0"/>
              <a:t>=114,991 natural-area adults implies S</a:t>
            </a:r>
            <a:r>
              <a:rPr lang="en-US" baseline="-25000" dirty="0"/>
              <a:t>MSY</a:t>
            </a:r>
            <a:r>
              <a:rPr lang="en-US" dirty="0"/>
              <a:t>=66,695 using F</a:t>
            </a:r>
            <a:r>
              <a:rPr lang="en-US" baseline="-25000" dirty="0"/>
              <a:t>MSY</a:t>
            </a:r>
            <a:r>
              <a:rPr lang="en-US" dirty="0"/>
              <a:t>=0.58 proxy</a:t>
            </a:r>
          </a:p>
          <a:p>
            <a:r>
              <a:rPr lang="en-US" dirty="0"/>
              <a:t>R</a:t>
            </a:r>
            <a:r>
              <a:rPr lang="en-US" baseline="30000" dirty="0"/>
              <a:t>2</a:t>
            </a:r>
            <a:r>
              <a:rPr lang="en-US" dirty="0"/>
              <a:t>=0.73</a:t>
            </a:r>
          </a:p>
        </p:txBody>
      </p:sp>
      <p:pic>
        <p:nvPicPr>
          <p:cNvPr id="7" name="Picture 6">
            <a:extLst>
              <a:ext uri="{FF2B5EF4-FFF2-40B4-BE49-F238E27FC236}">
                <a16:creationId xmlns:a16="http://schemas.microsoft.com/office/drawing/2014/main" id="{FC9CC9B0-BFE6-CBC5-2751-23B93D007885}"/>
              </a:ext>
            </a:extLst>
          </p:cNvPr>
          <p:cNvPicPr>
            <a:picLocks noChangeAspect="1"/>
          </p:cNvPicPr>
          <p:nvPr/>
        </p:nvPicPr>
        <p:blipFill>
          <a:blip r:embed="rId3"/>
          <a:stretch>
            <a:fillRect/>
          </a:stretch>
        </p:blipFill>
        <p:spPr>
          <a:xfrm>
            <a:off x="2711726" y="844100"/>
            <a:ext cx="5226325" cy="5226325"/>
          </a:xfrm>
          <a:prstGeom prst="rect">
            <a:avLst/>
          </a:prstGeom>
        </p:spPr>
      </p:pic>
      <p:sp>
        <p:nvSpPr>
          <p:cNvPr id="4" name="TextBox 3">
            <a:extLst>
              <a:ext uri="{FF2B5EF4-FFF2-40B4-BE49-F238E27FC236}">
                <a16:creationId xmlns:a16="http://schemas.microsoft.com/office/drawing/2014/main" id="{75E7E297-B322-7935-8B86-604452AD2356}"/>
              </a:ext>
            </a:extLst>
          </p:cNvPr>
          <p:cNvSpPr txBox="1"/>
          <p:nvPr/>
        </p:nvSpPr>
        <p:spPr>
          <a:xfrm>
            <a:off x="4069080" y="5657850"/>
            <a:ext cx="3326130" cy="369332"/>
          </a:xfrm>
          <a:prstGeom prst="rect">
            <a:avLst/>
          </a:prstGeom>
          <a:solidFill>
            <a:schemeClr val="bg1"/>
          </a:solidFill>
        </p:spPr>
        <p:txBody>
          <a:bodyPr wrap="square" rtlCol="0">
            <a:spAutoFit/>
          </a:bodyPr>
          <a:lstStyle/>
          <a:p>
            <a:r>
              <a:rPr lang="en-US" dirty="0"/>
              <a:t>Natural area adult SRFC (thou)</a:t>
            </a:r>
          </a:p>
        </p:txBody>
      </p:sp>
      <p:sp>
        <p:nvSpPr>
          <p:cNvPr id="5" name="TextBox 4">
            <a:extLst>
              <a:ext uri="{FF2B5EF4-FFF2-40B4-BE49-F238E27FC236}">
                <a16:creationId xmlns:a16="http://schemas.microsoft.com/office/drawing/2014/main" id="{FFCD1BC0-FAB9-E812-6E1A-56C68F15CCBC}"/>
              </a:ext>
            </a:extLst>
          </p:cNvPr>
          <p:cNvSpPr txBox="1"/>
          <p:nvPr/>
        </p:nvSpPr>
        <p:spPr>
          <a:xfrm rot="16200000">
            <a:off x="895749" y="3244334"/>
            <a:ext cx="3631956" cy="369332"/>
          </a:xfrm>
          <a:prstGeom prst="rect">
            <a:avLst/>
          </a:prstGeom>
          <a:solidFill>
            <a:schemeClr val="bg1"/>
          </a:solidFill>
        </p:spPr>
        <p:txBody>
          <a:bodyPr wrap="none" rtlCol="0">
            <a:spAutoFit/>
          </a:bodyPr>
          <a:lstStyle/>
          <a:p>
            <a:r>
              <a:rPr lang="en-US" dirty="0"/>
              <a:t>CR natural-origin ocean age-2 (thou)</a:t>
            </a:r>
          </a:p>
        </p:txBody>
      </p:sp>
      <p:sp>
        <p:nvSpPr>
          <p:cNvPr id="6" name="TextBox 5">
            <a:extLst>
              <a:ext uri="{FF2B5EF4-FFF2-40B4-BE49-F238E27FC236}">
                <a16:creationId xmlns:a16="http://schemas.microsoft.com/office/drawing/2014/main" id="{51E11D02-97BD-464F-E4A5-812EBA19486F}"/>
              </a:ext>
            </a:extLst>
          </p:cNvPr>
          <p:cNvSpPr txBox="1"/>
          <p:nvPr/>
        </p:nvSpPr>
        <p:spPr>
          <a:xfrm>
            <a:off x="3947234" y="1807541"/>
            <a:ext cx="825867" cy="215444"/>
          </a:xfrm>
          <a:prstGeom prst="rect">
            <a:avLst/>
          </a:prstGeom>
          <a:noFill/>
        </p:spPr>
        <p:txBody>
          <a:bodyPr wrap="none" rtlCol="0">
            <a:spAutoFit/>
          </a:bodyPr>
          <a:lstStyle/>
          <a:p>
            <a:r>
              <a:rPr lang="en-US" sz="800" dirty="0"/>
              <a:t>BY16         BY10</a:t>
            </a:r>
          </a:p>
        </p:txBody>
      </p:sp>
      <p:sp>
        <p:nvSpPr>
          <p:cNvPr id="8" name="TextBox 7">
            <a:extLst>
              <a:ext uri="{FF2B5EF4-FFF2-40B4-BE49-F238E27FC236}">
                <a16:creationId xmlns:a16="http://schemas.microsoft.com/office/drawing/2014/main" id="{77D6737A-82B2-7384-1F33-39E41C73BDCF}"/>
              </a:ext>
            </a:extLst>
          </p:cNvPr>
          <p:cNvSpPr txBox="1"/>
          <p:nvPr/>
        </p:nvSpPr>
        <p:spPr>
          <a:xfrm>
            <a:off x="7813622" y="4835409"/>
            <a:ext cx="4378378" cy="646331"/>
          </a:xfrm>
          <a:prstGeom prst="rect">
            <a:avLst/>
          </a:prstGeom>
          <a:noFill/>
        </p:spPr>
        <p:txBody>
          <a:bodyPr wrap="none" rtlCol="0">
            <a:spAutoFit/>
          </a:bodyPr>
          <a:lstStyle/>
          <a:p>
            <a:r>
              <a:rPr lang="en-US" dirty="0"/>
              <a:t>Natural-area</a:t>
            </a:r>
          </a:p>
          <a:p>
            <a:r>
              <a:rPr lang="en-US" dirty="0"/>
              <a:t>Implied composite number would be greater</a:t>
            </a:r>
          </a:p>
        </p:txBody>
      </p:sp>
      <p:cxnSp>
        <p:nvCxnSpPr>
          <p:cNvPr id="9" name="Straight Arrow Connector 8">
            <a:extLst>
              <a:ext uri="{FF2B5EF4-FFF2-40B4-BE49-F238E27FC236}">
                <a16:creationId xmlns:a16="http://schemas.microsoft.com/office/drawing/2014/main" id="{01B42164-EEDD-8394-B513-47955D5DB194}"/>
              </a:ext>
            </a:extLst>
          </p:cNvPr>
          <p:cNvCxnSpPr/>
          <p:nvPr/>
        </p:nvCxnSpPr>
        <p:spPr>
          <a:xfrm flipH="1">
            <a:off x="7421217" y="5481740"/>
            <a:ext cx="410818" cy="5229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C92E5EE-62CD-5E74-DDB6-6C5E15BBD1AA}"/>
              </a:ext>
            </a:extLst>
          </p:cNvPr>
          <p:cNvSpPr txBox="1"/>
          <p:nvPr/>
        </p:nvSpPr>
        <p:spPr>
          <a:xfrm>
            <a:off x="7850055" y="1171455"/>
            <a:ext cx="3781548" cy="523220"/>
          </a:xfrm>
          <a:prstGeom prst="rect">
            <a:avLst/>
          </a:prstGeom>
          <a:noFill/>
        </p:spPr>
        <p:txBody>
          <a:bodyPr wrap="none" rtlCol="0">
            <a:spAutoFit/>
          </a:bodyPr>
          <a:lstStyle/>
          <a:p>
            <a:r>
              <a:rPr lang="en-US" sz="2800" dirty="0"/>
              <a:t>(brood years 2007-2016)</a:t>
            </a:r>
          </a:p>
        </p:txBody>
      </p:sp>
    </p:spTree>
    <p:extLst>
      <p:ext uri="{BB962C8B-B14F-4D97-AF65-F5344CB8AC3E}">
        <p14:creationId xmlns:p14="http://schemas.microsoft.com/office/powerpoint/2010/main" val="8801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D0E176-7B70-CBCE-FE83-36EA2FD1C466}"/>
              </a:ext>
            </a:extLst>
          </p:cNvPr>
          <p:cNvPicPr>
            <a:picLocks noChangeAspect="1"/>
          </p:cNvPicPr>
          <p:nvPr/>
        </p:nvPicPr>
        <p:blipFill>
          <a:blip r:embed="rId3"/>
          <a:stretch>
            <a:fillRect/>
          </a:stretch>
        </p:blipFill>
        <p:spPr>
          <a:xfrm>
            <a:off x="-761440" y="-937260"/>
            <a:ext cx="13714880" cy="10597861"/>
          </a:xfrm>
          <a:prstGeom prst="rect">
            <a:avLst/>
          </a:prstGeom>
        </p:spPr>
      </p:pic>
      <p:sp>
        <p:nvSpPr>
          <p:cNvPr id="6" name="Rectangle 5">
            <a:extLst>
              <a:ext uri="{FF2B5EF4-FFF2-40B4-BE49-F238E27FC236}">
                <a16:creationId xmlns:a16="http://schemas.microsoft.com/office/drawing/2014/main" id="{4865FE78-0ED4-655D-736A-E478B050A5AE}"/>
              </a:ext>
            </a:extLst>
          </p:cNvPr>
          <p:cNvSpPr/>
          <p:nvPr/>
        </p:nvSpPr>
        <p:spPr>
          <a:xfrm>
            <a:off x="5459663" y="2807368"/>
            <a:ext cx="401053" cy="149727"/>
          </a:xfrm>
          <a:prstGeom prst="rect">
            <a:avLst/>
          </a:prstGeom>
          <a:solidFill>
            <a:srgbClr val="FF00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576F855-5A43-2C93-738B-0C816F8E8E71}"/>
              </a:ext>
            </a:extLst>
          </p:cNvPr>
          <p:cNvSpPr/>
          <p:nvPr/>
        </p:nvSpPr>
        <p:spPr>
          <a:xfrm>
            <a:off x="5462341" y="2975809"/>
            <a:ext cx="401053" cy="149727"/>
          </a:xfrm>
          <a:prstGeom prst="rect">
            <a:avLst/>
          </a:prstGeom>
          <a:solidFill>
            <a:srgbClr val="FF00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7BD632-2886-7B93-0414-A820676CF0BA}"/>
              </a:ext>
            </a:extLst>
          </p:cNvPr>
          <p:cNvSpPr/>
          <p:nvPr/>
        </p:nvSpPr>
        <p:spPr>
          <a:xfrm>
            <a:off x="5459663" y="3801976"/>
            <a:ext cx="401053" cy="149727"/>
          </a:xfrm>
          <a:prstGeom prst="rect">
            <a:avLst/>
          </a:prstGeom>
          <a:solidFill>
            <a:srgbClr val="FF00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65B5EA1-EB6F-5F45-2FD5-EFE91EFC299A}"/>
              </a:ext>
            </a:extLst>
          </p:cNvPr>
          <p:cNvSpPr/>
          <p:nvPr/>
        </p:nvSpPr>
        <p:spPr>
          <a:xfrm>
            <a:off x="10846849" y="2807368"/>
            <a:ext cx="401053" cy="149727"/>
          </a:xfrm>
          <a:prstGeom prst="rect">
            <a:avLst/>
          </a:prstGeom>
          <a:solidFill>
            <a:srgbClr val="FF00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C2F85BB-6FCA-3D78-FE63-57DC75650A21}"/>
              </a:ext>
            </a:extLst>
          </p:cNvPr>
          <p:cNvSpPr/>
          <p:nvPr/>
        </p:nvSpPr>
        <p:spPr>
          <a:xfrm>
            <a:off x="10849527" y="2975809"/>
            <a:ext cx="401053" cy="149727"/>
          </a:xfrm>
          <a:prstGeom prst="rect">
            <a:avLst/>
          </a:prstGeom>
          <a:solidFill>
            <a:srgbClr val="FF00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72DFE79-BEA0-A1E9-7128-A202C7670850}"/>
              </a:ext>
            </a:extLst>
          </p:cNvPr>
          <p:cNvSpPr/>
          <p:nvPr/>
        </p:nvSpPr>
        <p:spPr>
          <a:xfrm>
            <a:off x="10846849" y="3801976"/>
            <a:ext cx="401053" cy="149727"/>
          </a:xfrm>
          <a:prstGeom prst="rect">
            <a:avLst/>
          </a:prstGeom>
          <a:solidFill>
            <a:srgbClr val="FF00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9169B87-B340-47C0-92CC-16CBEBC4828B}"/>
              </a:ext>
            </a:extLst>
          </p:cNvPr>
          <p:cNvSpPr/>
          <p:nvPr/>
        </p:nvSpPr>
        <p:spPr>
          <a:xfrm>
            <a:off x="10827379" y="1812760"/>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2DADA82-E106-EF2C-8A05-AAA95ADE990A}"/>
              </a:ext>
            </a:extLst>
          </p:cNvPr>
          <p:cNvSpPr/>
          <p:nvPr/>
        </p:nvSpPr>
        <p:spPr>
          <a:xfrm>
            <a:off x="10826320" y="1962487"/>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F81B202-F658-C1DC-13AF-E346F6E00B48}"/>
              </a:ext>
            </a:extLst>
          </p:cNvPr>
          <p:cNvSpPr/>
          <p:nvPr/>
        </p:nvSpPr>
        <p:spPr>
          <a:xfrm>
            <a:off x="10835416" y="2638927"/>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AA0413B-15AB-BB98-24EF-19031923D602}"/>
              </a:ext>
            </a:extLst>
          </p:cNvPr>
          <p:cNvSpPr/>
          <p:nvPr/>
        </p:nvSpPr>
        <p:spPr>
          <a:xfrm>
            <a:off x="10826319" y="3136231"/>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015CEF8-79CB-2F22-B708-F1258944AE87}"/>
              </a:ext>
            </a:extLst>
          </p:cNvPr>
          <p:cNvSpPr/>
          <p:nvPr/>
        </p:nvSpPr>
        <p:spPr>
          <a:xfrm>
            <a:off x="10846848" y="3652249"/>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5AC919F-3743-64FF-0EE8-C27C6FA41657}"/>
              </a:ext>
            </a:extLst>
          </p:cNvPr>
          <p:cNvSpPr/>
          <p:nvPr/>
        </p:nvSpPr>
        <p:spPr>
          <a:xfrm>
            <a:off x="5395189" y="1812760"/>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EB4D62-C276-BC1B-7538-95AACBE59076}"/>
              </a:ext>
            </a:extLst>
          </p:cNvPr>
          <p:cNvSpPr/>
          <p:nvPr/>
        </p:nvSpPr>
        <p:spPr>
          <a:xfrm>
            <a:off x="5394130" y="1962487"/>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1C058A-0B68-DC72-81C0-6CA0FF3F4EAD}"/>
              </a:ext>
            </a:extLst>
          </p:cNvPr>
          <p:cNvSpPr/>
          <p:nvPr/>
        </p:nvSpPr>
        <p:spPr>
          <a:xfrm>
            <a:off x="5403226" y="2638927"/>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B6C4B0F-2C02-9433-455B-5CEC9624F1B5}"/>
              </a:ext>
            </a:extLst>
          </p:cNvPr>
          <p:cNvSpPr/>
          <p:nvPr/>
        </p:nvSpPr>
        <p:spPr>
          <a:xfrm>
            <a:off x="5394129" y="3136231"/>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72FF7F2-95AB-9B29-0DFC-81D73C08AA0B}"/>
              </a:ext>
            </a:extLst>
          </p:cNvPr>
          <p:cNvSpPr/>
          <p:nvPr/>
        </p:nvSpPr>
        <p:spPr>
          <a:xfrm>
            <a:off x="5414658" y="3652249"/>
            <a:ext cx="401053" cy="149727"/>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6E35B6E-DC06-896A-9860-E7A362AF15DB}"/>
              </a:ext>
            </a:extLst>
          </p:cNvPr>
          <p:cNvSpPr/>
          <p:nvPr/>
        </p:nvSpPr>
        <p:spPr>
          <a:xfrm>
            <a:off x="443620" y="938469"/>
            <a:ext cx="11434527" cy="1024017"/>
          </a:xfrm>
          <a:prstGeom prst="rect">
            <a:avLst/>
          </a:prstGeom>
          <a:solidFill>
            <a:srgbClr val="7F7F7F">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950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54A4C0-BA12-3A45-BACA-A2C738FEB01F}"/>
              </a:ext>
            </a:extLst>
          </p:cNvPr>
          <p:cNvSpPr>
            <a:spLocks noGrp="1"/>
          </p:cNvSpPr>
          <p:nvPr>
            <p:ph idx="1"/>
          </p:nvPr>
        </p:nvSpPr>
        <p:spPr>
          <a:xfrm>
            <a:off x="5327374" y="1802784"/>
            <a:ext cx="6864626" cy="4351338"/>
          </a:xfrm>
        </p:spPr>
        <p:txBody>
          <a:bodyPr/>
          <a:lstStyle/>
          <a:p>
            <a:endParaRPr lang="en-US" dirty="0"/>
          </a:p>
          <a:p>
            <a:pPr marL="0" indent="0">
              <a:buNone/>
            </a:pPr>
            <a:endParaRPr lang="en-US" dirty="0"/>
          </a:p>
          <a:p>
            <a:r>
              <a:rPr lang="en-US" dirty="0"/>
              <a:t>S</a:t>
            </a:r>
            <a:r>
              <a:rPr lang="en-US" baseline="-25000" dirty="0"/>
              <a:t>MP</a:t>
            </a:r>
            <a:r>
              <a:rPr lang="en-US" dirty="0"/>
              <a:t>=348,777 natural-area adult SRFC</a:t>
            </a:r>
          </a:p>
          <a:p>
            <a:r>
              <a:rPr lang="en-US" dirty="0"/>
              <a:t>Implies S</a:t>
            </a:r>
            <a:r>
              <a:rPr lang="en-US" baseline="-25000" dirty="0"/>
              <a:t>MSY</a:t>
            </a:r>
            <a:r>
              <a:rPr lang="en-US" dirty="0"/>
              <a:t>=202,291 using F</a:t>
            </a:r>
            <a:r>
              <a:rPr lang="en-US" baseline="-25000" dirty="0"/>
              <a:t>MSY</a:t>
            </a:r>
            <a:r>
              <a:rPr lang="en-US" dirty="0"/>
              <a:t>=0.58 proxy</a:t>
            </a:r>
          </a:p>
          <a:p>
            <a:r>
              <a:rPr lang="en-US" dirty="0"/>
              <a:t>R</a:t>
            </a:r>
            <a:r>
              <a:rPr lang="en-US" baseline="30000" dirty="0"/>
              <a:t>2</a:t>
            </a:r>
            <a:r>
              <a:rPr lang="en-US" dirty="0"/>
              <a:t> = 0.41</a:t>
            </a:r>
          </a:p>
          <a:p>
            <a:pPr marL="0" indent="0">
              <a:buNone/>
            </a:pPr>
            <a:endParaRPr lang="en-US" dirty="0"/>
          </a:p>
        </p:txBody>
      </p:sp>
      <p:pic>
        <p:nvPicPr>
          <p:cNvPr id="6" name="Picture 5">
            <a:extLst>
              <a:ext uri="{FF2B5EF4-FFF2-40B4-BE49-F238E27FC236}">
                <a16:creationId xmlns:a16="http://schemas.microsoft.com/office/drawing/2014/main" id="{65F8C25E-5888-27DD-F85E-444603EC4C05}"/>
              </a:ext>
            </a:extLst>
          </p:cNvPr>
          <p:cNvPicPr>
            <a:picLocks noChangeAspect="1"/>
          </p:cNvPicPr>
          <p:nvPr/>
        </p:nvPicPr>
        <p:blipFill>
          <a:blip r:embed="rId3"/>
          <a:stretch>
            <a:fillRect/>
          </a:stretch>
        </p:blipFill>
        <p:spPr>
          <a:xfrm>
            <a:off x="0" y="1371600"/>
            <a:ext cx="5486400" cy="5486400"/>
          </a:xfrm>
          <a:prstGeom prst="rect">
            <a:avLst/>
          </a:prstGeom>
        </p:spPr>
      </p:pic>
      <p:sp>
        <p:nvSpPr>
          <p:cNvPr id="4" name="TextBox 3">
            <a:extLst>
              <a:ext uri="{FF2B5EF4-FFF2-40B4-BE49-F238E27FC236}">
                <a16:creationId xmlns:a16="http://schemas.microsoft.com/office/drawing/2014/main" id="{90BCFF00-AB12-ACD7-778B-2560E93FD501}"/>
              </a:ext>
            </a:extLst>
          </p:cNvPr>
          <p:cNvSpPr txBox="1"/>
          <p:nvPr/>
        </p:nvSpPr>
        <p:spPr>
          <a:xfrm>
            <a:off x="3424136" y="3793787"/>
            <a:ext cx="1075038" cy="369332"/>
          </a:xfrm>
          <a:prstGeom prst="rect">
            <a:avLst/>
          </a:prstGeom>
          <a:noFill/>
        </p:spPr>
        <p:txBody>
          <a:bodyPr wrap="none" rtlCol="0">
            <a:spAutoFit/>
          </a:bodyPr>
          <a:lstStyle/>
          <a:p>
            <a:r>
              <a:rPr lang="en-US" dirty="0">
                <a:solidFill>
                  <a:schemeClr val="accent1">
                    <a:lumMod val="75000"/>
                  </a:schemeClr>
                </a:solidFill>
              </a:rPr>
              <a:t>High flow</a:t>
            </a:r>
          </a:p>
        </p:txBody>
      </p:sp>
      <p:sp>
        <p:nvSpPr>
          <p:cNvPr id="5" name="TextBox 4">
            <a:extLst>
              <a:ext uri="{FF2B5EF4-FFF2-40B4-BE49-F238E27FC236}">
                <a16:creationId xmlns:a16="http://schemas.microsoft.com/office/drawing/2014/main" id="{8E01F433-78B3-7B09-61FE-99AD0FD4E657}"/>
              </a:ext>
            </a:extLst>
          </p:cNvPr>
          <p:cNvSpPr txBox="1"/>
          <p:nvPr/>
        </p:nvSpPr>
        <p:spPr>
          <a:xfrm>
            <a:off x="3424136" y="5486400"/>
            <a:ext cx="1030860" cy="369332"/>
          </a:xfrm>
          <a:prstGeom prst="rect">
            <a:avLst/>
          </a:prstGeom>
          <a:noFill/>
        </p:spPr>
        <p:txBody>
          <a:bodyPr wrap="none" rtlCol="0">
            <a:spAutoFit/>
          </a:bodyPr>
          <a:lstStyle/>
          <a:p>
            <a:r>
              <a:rPr lang="en-US" dirty="0">
                <a:solidFill>
                  <a:schemeClr val="tx2">
                    <a:lumMod val="40000"/>
                    <a:lumOff val="60000"/>
                  </a:schemeClr>
                </a:solidFill>
              </a:rPr>
              <a:t>Low flow</a:t>
            </a:r>
          </a:p>
        </p:txBody>
      </p:sp>
      <p:sp>
        <p:nvSpPr>
          <p:cNvPr id="9" name="Title 1">
            <a:extLst>
              <a:ext uri="{FF2B5EF4-FFF2-40B4-BE49-F238E27FC236}">
                <a16:creationId xmlns:a16="http://schemas.microsoft.com/office/drawing/2014/main" id="{FBA3B771-9058-1804-1CC2-B1462EA65548}"/>
              </a:ext>
            </a:extLst>
          </p:cNvPr>
          <p:cNvSpPr txBox="1">
            <a:spLocks/>
          </p:cNvSpPr>
          <p:nvPr/>
        </p:nvSpPr>
        <p:spPr>
          <a:xfrm>
            <a:off x="639418" y="15433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Spawner-recruit fit, BY 1998-2015, </a:t>
            </a:r>
            <a:br>
              <a:rPr lang="en-US" dirty="0"/>
            </a:br>
            <a:r>
              <a:rPr lang="en-US" dirty="0"/>
              <a:t>based on </a:t>
            </a:r>
            <a:r>
              <a:rPr lang="en-US" dirty="0">
                <a:hlinkClick r:id="rId4"/>
              </a:rPr>
              <a:t>Munch et al. (2020)</a:t>
            </a:r>
            <a:r>
              <a:rPr lang="en-US" dirty="0"/>
              <a:t> fry index</a:t>
            </a:r>
          </a:p>
        </p:txBody>
      </p:sp>
      <p:sp>
        <p:nvSpPr>
          <p:cNvPr id="2" name="TextBox 1">
            <a:extLst>
              <a:ext uri="{FF2B5EF4-FFF2-40B4-BE49-F238E27FC236}">
                <a16:creationId xmlns:a16="http://schemas.microsoft.com/office/drawing/2014/main" id="{7511BE85-9789-43A4-41AF-28D27D0E7951}"/>
              </a:ext>
            </a:extLst>
          </p:cNvPr>
          <p:cNvSpPr txBox="1"/>
          <p:nvPr/>
        </p:nvSpPr>
        <p:spPr>
          <a:xfrm>
            <a:off x="1577340" y="6488668"/>
            <a:ext cx="3030894" cy="369332"/>
          </a:xfrm>
          <a:prstGeom prst="rect">
            <a:avLst/>
          </a:prstGeom>
          <a:solidFill>
            <a:schemeClr val="bg1"/>
          </a:solidFill>
        </p:spPr>
        <p:txBody>
          <a:bodyPr wrap="none" rtlCol="0">
            <a:spAutoFit/>
          </a:bodyPr>
          <a:lstStyle/>
          <a:p>
            <a:r>
              <a:rPr lang="en-US" dirty="0"/>
              <a:t>Natural area adult SRFC (thou)</a:t>
            </a:r>
          </a:p>
        </p:txBody>
      </p:sp>
      <p:sp>
        <p:nvSpPr>
          <p:cNvPr id="7" name="TextBox 6">
            <a:extLst>
              <a:ext uri="{FF2B5EF4-FFF2-40B4-BE49-F238E27FC236}">
                <a16:creationId xmlns:a16="http://schemas.microsoft.com/office/drawing/2014/main" id="{0DEF3534-440B-401A-7F14-377F2BC59E47}"/>
              </a:ext>
            </a:extLst>
          </p:cNvPr>
          <p:cNvSpPr txBox="1"/>
          <p:nvPr/>
        </p:nvSpPr>
        <p:spPr>
          <a:xfrm rot="16200000">
            <a:off x="-877676" y="3930134"/>
            <a:ext cx="2124684" cy="369332"/>
          </a:xfrm>
          <a:prstGeom prst="rect">
            <a:avLst/>
          </a:prstGeom>
          <a:solidFill>
            <a:schemeClr val="bg1"/>
          </a:solidFill>
        </p:spPr>
        <p:txBody>
          <a:bodyPr wrap="none" rtlCol="0">
            <a:spAutoFit/>
          </a:bodyPr>
          <a:lstStyle/>
          <a:p>
            <a:r>
              <a:rPr lang="en-US" dirty="0"/>
              <a:t>Fry production index</a:t>
            </a:r>
          </a:p>
        </p:txBody>
      </p:sp>
    </p:spTree>
    <p:extLst>
      <p:ext uri="{BB962C8B-B14F-4D97-AF65-F5344CB8AC3E}">
        <p14:creationId xmlns:p14="http://schemas.microsoft.com/office/powerpoint/2010/main" val="3689326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AF34D-EBC0-E7AB-781B-8D37246EFA22}"/>
              </a:ext>
            </a:extLst>
          </p:cNvPr>
          <p:cNvSpPr>
            <a:spLocks noGrp="1"/>
          </p:cNvSpPr>
          <p:nvPr>
            <p:ph type="title"/>
          </p:nvPr>
        </p:nvSpPr>
        <p:spPr>
          <a:xfrm>
            <a:off x="639418" y="154333"/>
            <a:ext cx="10515600" cy="1325563"/>
          </a:xfrm>
        </p:spPr>
        <p:txBody>
          <a:bodyPr/>
          <a:lstStyle/>
          <a:p>
            <a:r>
              <a:rPr lang="en-US" dirty="0"/>
              <a:t>Spawner-recruit fit, BY 1998-2022, </a:t>
            </a:r>
            <a:br>
              <a:rPr lang="en-US" dirty="0"/>
            </a:br>
            <a:r>
              <a:rPr lang="en-US" dirty="0"/>
              <a:t>based on </a:t>
            </a:r>
            <a:r>
              <a:rPr lang="en-US" dirty="0">
                <a:hlinkClick r:id="rId3"/>
              </a:rPr>
              <a:t>Munch et al. (2020)</a:t>
            </a:r>
            <a:r>
              <a:rPr lang="en-US" dirty="0"/>
              <a:t> fry index</a:t>
            </a:r>
          </a:p>
        </p:txBody>
      </p:sp>
      <p:pic>
        <p:nvPicPr>
          <p:cNvPr id="4" name="Picture 3">
            <a:extLst>
              <a:ext uri="{FF2B5EF4-FFF2-40B4-BE49-F238E27FC236}">
                <a16:creationId xmlns:a16="http://schemas.microsoft.com/office/drawing/2014/main" id="{61434127-A975-6F8B-1177-CEB554BC728B}"/>
              </a:ext>
            </a:extLst>
          </p:cNvPr>
          <p:cNvPicPr>
            <a:picLocks noChangeAspect="1"/>
          </p:cNvPicPr>
          <p:nvPr/>
        </p:nvPicPr>
        <p:blipFill>
          <a:blip r:embed="rId4"/>
          <a:stretch>
            <a:fillRect/>
          </a:stretch>
        </p:blipFill>
        <p:spPr>
          <a:xfrm>
            <a:off x="0" y="1371600"/>
            <a:ext cx="5486400" cy="5486400"/>
          </a:xfrm>
          <a:prstGeom prst="rect">
            <a:avLst/>
          </a:prstGeom>
        </p:spPr>
      </p:pic>
      <p:sp>
        <p:nvSpPr>
          <p:cNvPr id="3" name="TextBox 2">
            <a:extLst>
              <a:ext uri="{FF2B5EF4-FFF2-40B4-BE49-F238E27FC236}">
                <a16:creationId xmlns:a16="http://schemas.microsoft.com/office/drawing/2014/main" id="{8DC3D692-AE12-F668-EAF9-0177E5F3CD40}"/>
              </a:ext>
            </a:extLst>
          </p:cNvPr>
          <p:cNvSpPr txBox="1"/>
          <p:nvPr/>
        </p:nvSpPr>
        <p:spPr>
          <a:xfrm>
            <a:off x="4066161" y="3608961"/>
            <a:ext cx="1075038" cy="369332"/>
          </a:xfrm>
          <a:prstGeom prst="rect">
            <a:avLst/>
          </a:prstGeom>
          <a:noFill/>
        </p:spPr>
        <p:txBody>
          <a:bodyPr wrap="none" rtlCol="0">
            <a:spAutoFit/>
          </a:bodyPr>
          <a:lstStyle/>
          <a:p>
            <a:r>
              <a:rPr lang="en-US" dirty="0">
                <a:solidFill>
                  <a:schemeClr val="accent1">
                    <a:lumMod val="75000"/>
                  </a:schemeClr>
                </a:solidFill>
              </a:rPr>
              <a:t>High flow</a:t>
            </a:r>
          </a:p>
        </p:txBody>
      </p:sp>
      <p:sp>
        <p:nvSpPr>
          <p:cNvPr id="5" name="TextBox 4">
            <a:extLst>
              <a:ext uri="{FF2B5EF4-FFF2-40B4-BE49-F238E27FC236}">
                <a16:creationId xmlns:a16="http://schemas.microsoft.com/office/drawing/2014/main" id="{DE9E32B5-745F-6E3C-7D0E-C1ADEB177694}"/>
              </a:ext>
            </a:extLst>
          </p:cNvPr>
          <p:cNvSpPr txBox="1"/>
          <p:nvPr/>
        </p:nvSpPr>
        <p:spPr>
          <a:xfrm>
            <a:off x="4066161" y="5301574"/>
            <a:ext cx="1030860" cy="369332"/>
          </a:xfrm>
          <a:prstGeom prst="rect">
            <a:avLst/>
          </a:prstGeom>
          <a:noFill/>
        </p:spPr>
        <p:txBody>
          <a:bodyPr wrap="none" rtlCol="0">
            <a:spAutoFit/>
          </a:bodyPr>
          <a:lstStyle/>
          <a:p>
            <a:r>
              <a:rPr lang="en-US" dirty="0">
                <a:solidFill>
                  <a:schemeClr val="tx2">
                    <a:lumMod val="40000"/>
                    <a:lumOff val="60000"/>
                  </a:schemeClr>
                </a:solidFill>
              </a:rPr>
              <a:t>Low flow</a:t>
            </a:r>
          </a:p>
        </p:txBody>
      </p:sp>
      <p:sp>
        <p:nvSpPr>
          <p:cNvPr id="6" name="Content Placeholder 2">
            <a:extLst>
              <a:ext uri="{FF2B5EF4-FFF2-40B4-BE49-F238E27FC236}">
                <a16:creationId xmlns:a16="http://schemas.microsoft.com/office/drawing/2014/main" id="{43DC145E-2150-781D-EC75-36CB2C938984}"/>
              </a:ext>
            </a:extLst>
          </p:cNvPr>
          <p:cNvSpPr>
            <a:spLocks noGrp="1"/>
          </p:cNvSpPr>
          <p:nvPr>
            <p:ph idx="1"/>
          </p:nvPr>
        </p:nvSpPr>
        <p:spPr>
          <a:xfrm>
            <a:off x="5327374" y="1802784"/>
            <a:ext cx="6864626" cy="4351338"/>
          </a:xfrm>
        </p:spPr>
        <p:txBody>
          <a:bodyPr/>
          <a:lstStyle/>
          <a:p>
            <a:endParaRPr lang="en-US" dirty="0"/>
          </a:p>
          <a:p>
            <a:pPr marL="0" indent="0">
              <a:buNone/>
            </a:pPr>
            <a:endParaRPr lang="en-US" dirty="0"/>
          </a:p>
          <a:p>
            <a:r>
              <a:rPr lang="en-US" dirty="0"/>
              <a:t>S</a:t>
            </a:r>
            <a:r>
              <a:rPr lang="en-US" baseline="-25000" dirty="0"/>
              <a:t>MP</a:t>
            </a:r>
            <a:r>
              <a:rPr lang="en-US" dirty="0"/>
              <a:t>=597,207 natural-area adult SRFC</a:t>
            </a:r>
          </a:p>
          <a:p>
            <a:r>
              <a:rPr lang="en-US" dirty="0"/>
              <a:t>Implies S</a:t>
            </a:r>
            <a:r>
              <a:rPr lang="en-US" baseline="-25000" dirty="0"/>
              <a:t>MSY</a:t>
            </a:r>
            <a:r>
              <a:rPr lang="en-US" dirty="0"/>
              <a:t>=346,380 using F</a:t>
            </a:r>
            <a:r>
              <a:rPr lang="en-US" baseline="-25000" dirty="0"/>
              <a:t>MSY</a:t>
            </a:r>
            <a:r>
              <a:rPr lang="en-US" dirty="0"/>
              <a:t>=0.58 proxy</a:t>
            </a:r>
          </a:p>
          <a:p>
            <a:r>
              <a:rPr lang="en-US" dirty="0"/>
              <a:t>R</a:t>
            </a:r>
            <a:r>
              <a:rPr lang="en-US" baseline="30000" dirty="0"/>
              <a:t>2</a:t>
            </a:r>
            <a:r>
              <a:rPr lang="en-US" dirty="0"/>
              <a:t> = 0.56</a:t>
            </a:r>
          </a:p>
          <a:p>
            <a:pPr marL="0" indent="0">
              <a:buNone/>
            </a:pPr>
            <a:endParaRPr lang="en-US" dirty="0"/>
          </a:p>
        </p:txBody>
      </p:sp>
      <p:sp>
        <p:nvSpPr>
          <p:cNvPr id="7" name="TextBox 6">
            <a:extLst>
              <a:ext uri="{FF2B5EF4-FFF2-40B4-BE49-F238E27FC236}">
                <a16:creationId xmlns:a16="http://schemas.microsoft.com/office/drawing/2014/main" id="{50FCBD05-8EFA-C510-C82E-102FE442581F}"/>
              </a:ext>
            </a:extLst>
          </p:cNvPr>
          <p:cNvSpPr txBox="1"/>
          <p:nvPr/>
        </p:nvSpPr>
        <p:spPr>
          <a:xfrm>
            <a:off x="1348740" y="6488668"/>
            <a:ext cx="3030894" cy="369332"/>
          </a:xfrm>
          <a:prstGeom prst="rect">
            <a:avLst/>
          </a:prstGeom>
          <a:solidFill>
            <a:schemeClr val="bg1"/>
          </a:solidFill>
        </p:spPr>
        <p:txBody>
          <a:bodyPr wrap="none" rtlCol="0">
            <a:spAutoFit/>
          </a:bodyPr>
          <a:lstStyle/>
          <a:p>
            <a:r>
              <a:rPr lang="en-US" dirty="0"/>
              <a:t>Natural area adult SRFC (thou)</a:t>
            </a:r>
          </a:p>
        </p:txBody>
      </p:sp>
      <p:sp>
        <p:nvSpPr>
          <p:cNvPr id="8" name="TextBox 7">
            <a:extLst>
              <a:ext uri="{FF2B5EF4-FFF2-40B4-BE49-F238E27FC236}">
                <a16:creationId xmlns:a16="http://schemas.microsoft.com/office/drawing/2014/main" id="{44CB0453-A3AF-E469-4AC5-D4D3567CB7B2}"/>
              </a:ext>
            </a:extLst>
          </p:cNvPr>
          <p:cNvSpPr txBox="1"/>
          <p:nvPr/>
        </p:nvSpPr>
        <p:spPr>
          <a:xfrm rot="16200000">
            <a:off x="-877676" y="3930134"/>
            <a:ext cx="2124684" cy="369332"/>
          </a:xfrm>
          <a:prstGeom prst="rect">
            <a:avLst/>
          </a:prstGeom>
          <a:solidFill>
            <a:schemeClr val="bg1"/>
          </a:solidFill>
        </p:spPr>
        <p:txBody>
          <a:bodyPr wrap="none" rtlCol="0">
            <a:spAutoFit/>
          </a:bodyPr>
          <a:lstStyle/>
          <a:p>
            <a:r>
              <a:rPr lang="en-US" dirty="0"/>
              <a:t>Fry production index</a:t>
            </a:r>
          </a:p>
        </p:txBody>
      </p:sp>
      <p:sp>
        <p:nvSpPr>
          <p:cNvPr id="9" name="TextBox 8">
            <a:extLst>
              <a:ext uri="{FF2B5EF4-FFF2-40B4-BE49-F238E27FC236}">
                <a16:creationId xmlns:a16="http://schemas.microsoft.com/office/drawing/2014/main" id="{5F03135B-7FF0-16F1-C0CA-60BCE3380CF3}"/>
              </a:ext>
            </a:extLst>
          </p:cNvPr>
          <p:cNvSpPr txBox="1"/>
          <p:nvPr/>
        </p:nvSpPr>
        <p:spPr>
          <a:xfrm>
            <a:off x="7141771" y="4294672"/>
            <a:ext cx="5050229" cy="646331"/>
          </a:xfrm>
          <a:prstGeom prst="rect">
            <a:avLst/>
          </a:prstGeom>
          <a:noFill/>
        </p:spPr>
        <p:txBody>
          <a:bodyPr wrap="none" rtlCol="0">
            <a:spAutoFit/>
          </a:bodyPr>
          <a:lstStyle/>
          <a:p>
            <a:r>
              <a:rPr lang="en-US" dirty="0"/>
              <a:t>Natural-area</a:t>
            </a:r>
          </a:p>
          <a:p>
            <a:r>
              <a:rPr lang="en-US" dirty="0"/>
              <a:t>Corresponding composite number would be greater</a:t>
            </a:r>
          </a:p>
        </p:txBody>
      </p:sp>
      <p:cxnSp>
        <p:nvCxnSpPr>
          <p:cNvPr id="10" name="Straight Arrow Connector 9">
            <a:extLst>
              <a:ext uri="{FF2B5EF4-FFF2-40B4-BE49-F238E27FC236}">
                <a16:creationId xmlns:a16="http://schemas.microsoft.com/office/drawing/2014/main" id="{B11E947B-5ED8-B8BB-30DF-06CA9CE0E7C8}"/>
              </a:ext>
            </a:extLst>
          </p:cNvPr>
          <p:cNvCxnSpPr>
            <a:cxnSpLocks/>
          </p:cNvCxnSpPr>
          <p:nvPr/>
        </p:nvCxnSpPr>
        <p:spPr>
          <a:xfrm flipH="1" flipV="1">
            <a:off x="8224630" y="3855384"/>
            <a:ext cx="192157" cy="51883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86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9ABED-64D0-962A-D48D-D2E1248D8020}"/>
              </a:ext>
            </a:extLst>
          </p:cNvPr>
          <p:cNvSpPr>
            <a:spLocks noGrp="1"/>
          </p:cNvSpPr>
          <p:nvPr>
            <p:ph type="title"/>
          </p:nvPr>
        </p:nvSpPr>
        <p:spPr>
          <a:xfrm>
            <a:off x="0" y="18255"/>
            <a:ext cx="10515600" cy="1325563"/>
          </a:xfrm>
        </p:spPr>
        <p:txBody>
          <a:bodyPr/>
          <a:lstStyle/>
          <a:p>
            <a:r>
              <a:rPr lang="en-US" dirty="0"/>
              <a:t>Remember the SI-based analysis?</a:t>
            </a:r>
          </a:p>
        </p:txBody>
      </p:sp>
      <p:pic>
        <p:nvPicPr>
          <p:cNvPr id="4" name="Picture 3">
            <a:extLst>
              <a:ext uri="{FF2B5EF4-FFF2-40B4-BE49-F238E27FC236}">
                <a16:creationId xmlns:a16="http://schemas.microsoft.com/office/drawing/2014/main" id="{4914FB96-AB1F-A4E4-3D67-BFD730A81C7E}"/>
              </a:ext>
            </a:extLst>
          </p:cNvPr>
          <p:cNvPicPr>
            <a:picLocks noChangeAspect="1"/>
          </p:cNvPicPr>
          <p:nvPr/>
        </p:nvPicPr>
        <p:blipFill>
          <a:blip r:embed="rId3"/>
          <a:stretch>
            <a:fillRect/>
          </a:stretch>
        </p:blipFill>
        <p:spPr>
          <a:xfrm>
            <a:off x="2626505" y="942275"/>
            <a:ext cx="5523085" cy="5523085"/>
          </a:xfrm>
          <a:prstGeom prst="rect">
            <a:avLst/>
          </a:prstGeom>
        </p:spPr>
      </p:pic>
      <p:sp>
        <p:nvSpPr>
          <p:cNvPr id="5" name="TextBox 4">
            <a:extLst>
              <a:ext uri="{FF2B5EF4-FFF2-40B4-BE49-F238E27FC236}">
                <a16:creationId xmlns:a16="http://schemas.microsoft.com/office/drawing/2014/main" id="{41C175C3-9E52-88A4-3AA1-51423B8601EC}"/>
              </a:ext>
            </a:extLst>
          </p:cNvPr>
          <p:cNvSpPr txBox="1"/>
          <p:nvPr/>
        </p:nvSpPr>
        <p:spPr>
          <a:xfrm>
            <a:off x="0" y="6027003"/>
            <a:ext cx="11862816" cy="830997"/>
          </a:xfrm>
          <a:prstGeom prst="rect">
            <a:avLst/>
          </a:prstGeom>
          <a:noFill/>
        </p:spPr>
        <p:txBody>
          <a:bodyPr wrap="square" rtlCol="0">
            <a:spAutoFit/>
          </a:bodyPr>
          <a:lstStyle/>
          <a:p>
            <a:r>
              <a:rPr lang="en-US" sz="2400" dirty="0"/>
              <a:t>R</a:t>
            </a:r>
            <a:r>
              <a:rPr lang="en-US" sz="2400" baseline="30000" dirty="0"/>
              <a:t>2</a:t>
            </a:r>
            <a:r>
              <a:rPr lang="en-US" sz="2400" dirty="0"/>
              <a:t>=0.12</a:t>
            </a:r>
          </a:p>
          <a:p>
            <a:r>
              <a:rPr lang="en-US" sz="2400" dirty="0"/>
              <a:t>Not much variance explained, also problematic range of escapements and flows</a:t>
            </a:r>
          </a:p>
        </p:txBody>
      </p:sp>
      <p:sp>
        <p:nvSpPr>
          <p:cNvPr id="3" name="TextBox 2">
            <a:extLst>
              <a:ext uri="{FF2B5EF4-FFF2-40B4-BE49-F238E27FC236}">
                <a16:creationId xmlns:a16="http://schemas.microsoft.com/office/drawing/2014/main" id="{5988EF52-6CE1-181C-4CF7-DB1D83F181C7}"/>
              </a:ext>
            </a:extLst>
          </p:cNvPr>
          <p:cNvSpPr txBox="1"/>
          <p:nvPr/>
        </p:nvSpPr>
        <p:spPr>
          <a:xfrm>
            <a:off x="7850055" y="1171455"/>
            <a:ext cx="3781548" cy="523220"/>
          </a:xfrm>
          <a:prstGeom prst="rect">
            <a:avLst/>
          </a:prstGeom>
          <a:noFill/>
        </p:spPr>
        <p:txBody>
          <a:bodyPr wrap="none" rtlCol="0">
            <a:spAutoFit/>
          </a:bodyPr>
          <a:lstStyle/>
          <a:p>
            <a:r>
              <a:rPr lang="en-US" sz="2800" dirty="0"/>
              <a:t>(brood years 2007-2017)</a:t>
            </a:r>
          </a:p>
        </p:txBody>
      </p:sp>
    </p:spTree>
    <p:extLst>
      <p:ext uri="{BB962C8B-B14F-4D97-AF65-F5344CB8AC3E}">
        <p14:creationId xmlns:p14="http://schemas.microsoft.com/office/powerpoint/2010/main" val="1077853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425F1-2B11-EA49-3801-5F3C73DCDD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8098F7-3CAF-31EB-A795-31052DC2A3EB}"/>
              </a:ext>
            </a:extLst>
          </p:cNvPr>
          <p:cNvSpPr>
            <a:spLocks noGrp="1"/>
          </p:cNvSpPr>
          <p:nvPr>
            <p:ph type="title"/>
          </p:nvPr>
        </p:nvSpPr>
        <p:spPr>
          <a:xfrm>
            <a:off x="0" y="18255"/>
            <a:ext cx="12192000" cy="1325563"/>
          </a:xfrm>
        </p:spPr>
        <p:txBody>
          <a:bodyPr/>
          <a:lstStyle/>
          <a:p>
            <a:r>
              <a:rPr lang="en-US" dirty="0"/>
              <a:t>SI x </a:t>
            </a:r>
            <a:r>
              <a:rPr lang="en-US" dirty="0" err="1"/>
              <a:t>natural.prop</a:t>
            </a:r>
            <a:r>
              <a:rPr lang="en-US" dirty="0"/>
              <a:t> and cohort reconstructed natural-origin ocean abundance are closely correlated</a:t>
            </a:r>
          </a:p>
        </p:txBody>
      </p:sp>
      <p:pic>
        <p:nvPicPr>
          <p:cNvPr id="6" name="Picture 5">
            <a:extLst>
              <a:ext uri="{FF2B5EF4-FFF2-40B4-BE49-F238E27FC236}">
                <a16:creationId xmlns:a16="http://schemas.microsoft.com/office/drawing/2014/main" id="{DAC78319-DBB9-D662-C769-7D2D810BEB45}"/>
              </a:ext>
            </a:extLst>
          </p:cNvPr>
          <p:cNvPicPr>
            <a:picLocks noChangeAspect="1"/>
          </p:cNvPicPr>
          <p:nvPr/>
        </p:nvPicPr>
        <p:blipFill>
          <a:blip r:embed="rId3"/>
          <a:stretch>
            <a:fillRect/>
          </a:stretch>
        </p:blipFill>
        <p:spPr>
          <a:xfrm>
            <a:off x="1741170" y="1177289"/>
            <a:ext cx="8202930" cy="5774129"/>
          </a:xfrm>
          <a:prstGeom prst="rect">
            <a:avLst/>
          </a:prstGeom>
        </p:spPr>
      </p:pic>
    </p:spTree>
    <p:extLst>
      <p:ext uri="{BB962C8B-B14F-4D97-AF65-F5344CB8AC3E}">
        <p14:creationId xmlns:p14="http://schemas.microsoft.com/office/powerpoint/2010/main" val="476763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29DDC-A637-DB95-DD06-E697A3070940}"/>
              </a:ext>
            </a:extLst>
          </p:cNvPr>
          <p:cNvSpPr>
            <a:spLocks noGrp="1"/>
          </p:cNvSpPr>
          <p:nvPr>
            <p:ph type="title"/>
          </p:nvPr>
        </p:nvSpPr>
        <p:spPr>
          <a:xfrm>
            <a:off x="1" y="365125"/>
            <a:ext cx="12192000" cy="1325563"/>
          </a:xfrm>
        </p:spPr>
        <p:txBody>
          <a:bodyPr/>
          <a:lstStyle/>
          <a:p>
            <a:r>
              <a:rPr lang="en-US" dirty="0"/>
              <a:t>Limitations of years suited to SRFC cohort reconstructions or natural-origin SI calculations</a:t>
            </a:r>
          </a:p>
        </p:txBody>
      </p:sp>
      <p:sp>
        <p:nvSpPr>
          <p:cNvPr id="3" name="Content Placeholder 2">
            <a:extLst>
              <a:ext uri="{FF2B5EF4-FFF2-40B4-BE49-F238E27FC236}">
                <a16:creationId xmlns:a16="http://schemas.microsoft.com/office/drawing/2014/main" id="{49E439E4-5E59-09F5-B3E2-53BF5D67A42D}"/>
              </a:ext>
            </a:extLst>
          </p:cNvPr>
          <p:cNvSpPr>
            <a:spLocks noGrp="1"/>
          </p:cNvSpPr>
          <p:nvPr>
            <p:ph idx="1"/>
          </p:nvPr>
        </p:nvSpPr>
        <p:spPr>
          <a:xfrm>
            <a:off x="7731967" y="2331159"/>
            <a:ext cx="4127524" cy="4161716"/>
          </a:xfrm>
        </p:spPr>
        <p:txBody>
          <a:bodyPr>
            <a:normAutofit/>
          </a:bodyPr>
          <a:lstStyle/>
          <a:p>
            <a:r>
              <a:rPr lang="en-US" dirty="0">
                <a:solidFill>
                  <a:srgbClr val="FF0000"/>
                </a:solidFill>
              </a:rPr>
              <a:t>Parent years in red lack suitable data for cohort reconstruction </a:t>
            </a:r>
          </a:p>
          <a:p>
            <a:endParaRPr lang="en-US" dirty="0">
              <a:solidFill>
                <a:srgbClr val="FF0000"/>
              </a:solidFill>
            </a:endParaRPr>
          </a:p>
          <a:p>
            <a:r>
              <a:rPr lang="en-US" dirty="0">
                <a:solidFill>
                  <a:srgbClr val="FF0000"/>
                </a:solidFill>
              </a:rPr>
              <a:t>or to estimate the proportion of escapement that was natural origin to do the SI adjustment</a:t>
            </a:r>
          </a:p>
          <a:p>
            <a:endParaRPr lang="en-US" dirty="0"/>
          </a:p>
        </p:txBody>
      </p:sp>
      <p:sp>
        <p:nvSpPr>
          <p:cNvPr id="5" name="Slide Number Placeholder 4">
            <a:extLst>
              <a:ext uri="{FF2B5EF4-FFF2-40B4-BE49-F238E27FC236}">
                <a16:creationId xmlns:a16="http://schemas.microsoft.com/office/drawing/2014/main" id="{F9278CC4-F6AF-F9C8-01A4-F255EA308449}"/>
              </a:ext>
            </a:extLst>
          </p:cNvPr>
          <p:cNvSpPr>
            <a:spLocks noGrp="1"/>
          </p:cNvSpPr>
          <p:nvPr>
            <p:ph type="sldNum" sz="quarter" idx="12"/>
          </p:nvPr>
        </p:nvSpPr>
        <p:spPr/>
        <p:txBody>
          <a:bodyPr/>
          <a:lstStyle/>
          <a:p>
            <a:fld id="{7956E58A-B50B-43FD-85C6-259BBE40FA4F}" type="slidenum">
              <a:rPr lang="en-US" smtClean="0"/>
              <a:t>15</a:t>
            </a:fld>
            <a:endParaRPr lang="en-US"/>
          </a:p>
        </p:txBody>
      </p:sp>
      <p:pic>
        <p:nvPicPr>
          <p:cNvPr id="7" name="Picture 6">
            <a:extLst>
              <a:ext uri="{FF2B5EF4-FFF2-40B4-BE49-F238E27FC236}">
                <a16:creationId xmlns:a16="http://schemas.microsoft.com/office/drawing/2014/main" id="{90621D65-75CD-6113-F7FB-6B7377888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0937" y="1564393"/>
            <a:ext cx="5107732" cy="5157082"/>
          </a:xfrm>
          <a:prstGeom prst="rect">
            <a:avLst/>
          </a:prstGeom>
        </p:spPr>
      </p:pic>
    </p:spTree>
    <p:extLst>
      <p:ext uri="{BB962C8B-B14F-4D97-AF65-F5344CB8AC3E}">
        <p14:creationId xmlns:p14="http://schemas.microsoft.com/office/powerpoint/2010/main" val="1882637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E6949-9D7A-7653-6197-52E4828CFBD8}"/>
              </a:ext>
            </a:extLst>
          </p:cNvPr>
          <p:cNvSpPr>
            <a:spLocks noGrp="1"/>
          </p:cNvSpPr>
          <p:nvPr>
            <p:ph type="title"/>
          </p:nvPr>
        </p:nvSpPr>
        <p:spPr>
          <a:xfrm>
            <a:off x="0" y="125095"/>
            <a:ext cx="12192000" cy="1325563"/>
          </a:xfrm>
        </p:spPr>
        <p:txBody>
          <a:bodyPr/>
          <a:lstStyle/>
          <a:p>
            <a:r>
              <a:rPr lang="en-US" dirty="0"/>
              <a:t>But, seems to be more to it than just years included</a:t>
            </a:r>
          </a:p>
        </p:txBody>
      </p:sp>
      <p:pic>
        <p:nvPicPr>
          <p:cNvPr id="5" name="Picture 4">
            <a:extLst>
              <a:ext uri="{FF2B5EF4-FFF2-40B4-BE49-F238E27FC236}">
                <a16:creationId xmlns:a16="http://schemas.microsoft.com/office/drawing/2014/main" id="{BE4F417B-E4EC-5015-5720-E7C0865C2266}"/>
              </a:ext>
            </a:extLst>
          </p:cNvPr>
          <p:cNvPicPr>
            <a:picLocks noChangeAspect="1"/>
          </p:cNvPicPr>
          <p:nvPr/>
        </p:nvPicPr>
        <p:blipFill>
          <a:blip r:embed="rId3"/>
          <a:stretch>
            <a:fillRect/>
          </a:stretch>
        </p:blipFill>
        <p:spPr>
          <a:xfrm>
            <a:off x="381000" y="1184910"/>
            <a:ext cx="5775960" cy="5775960"/>
          </a:xfrm>
          <a:prstGeom prst="rect">
            <a:avLst/>
          </a:prstGeom>
        </p:spPr>
      </p:pic>
      <p:sp>
        <p:nvSpPr>
          <p:cNvPr id="6" name="TextBox 5">
            <a:extLst>
              <a:ext uri="{FF2B5EF4-FFF2-40B4-BE49-F238E27FC236}">
                <a16:creationId xmlns:a16="http://schemas.microsoft.com/office/drawing/2014/main" id="{48125EA9-FEBA-4008-914D-207C90A861F0}"/>
              </a:ext>
            </a:extLst>
          </p:cNvPr>
          <p:cNvSpPr txBox="1"/>
          <p:nvPr/>
        </p:nvSpPr>
        <p:spPr>
          <a:xfrm>
            <a:off x="6156960" y="2028616"/>
            <a:ext cx="5353050" cy="1938992"/>
          </a:xfrm>
          <a:prstGeom prst="rect">
            <a:avLst/>
          </a:prstGeom>
          <a:noFill/>
        </p:spPr>
        <p:txBody>
          <a:bodyPr wrap="square" rtlCol="0">
            <a:spAutoFit/>
          </a:bodyPr>
          <a:lstStyle/>
          <a:p>
            <a:r>
              <a:rPr lang="en-US" sz="2800" dirty="0"/>
              <a:t>Munsch et al. fry index truncated to brood years 2006-2017 to match cohort reconstruction years</a:t>
            </a:r>
          </a:p>
          <a:p>
            <a:endParaRPr lang="en-US" dirty="0"/>
          </a:p>
          <a:p>
            <a:endParaRPr lang="en-US" dirty="0"/>
          </a:p>
        </p:txBody>
      </p:sp>
      <p:sp>
        <p:nvSpPr>
          <p:cNvPr id="7" name="Oval 6">
            <a:extLst>
              <a:ext uri="{FF2B5EF4-FFF2-40B4-BE49-F238E27FC236}">
                <a16:creationId xmlns:a16="http://schemas.microsoft.com/office/drawing/2014/main" id="{854A5AA7-82B5-C192-E359-99CD2B7A42F2}"/>
              </a:ext>
            </a:extLst>
          </p:cNvPr>
          <p:cNvSpPr/>
          <p:nvPr/>
        </p:nvSpPr>
        <p:spPr>
          <a:xfrm>
            <a:off x="1245870" y="5452110"/>
            <a:ext cx="445770" cy="29718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596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E24EF-5088-E3F7-C217-9553153F6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FABEDC-2BD5-28EB-303A-CA31C26BDDCC}"/>
              </a:ext>
            </a:extLst>
          </p:cNvPr>
          <p:cNvSpPr>
            <a:spLocks noGrp="1"/>
          </p:cNvSpPr>
          <p:nvPr>
            <p:ph type="title"/>
          </p:nvPr>
        </p:nvSpPr>
        <p:spPr>
          <a:xfrm>
            <a:off x="0" y="18255"/>
            <a:ext cx="12047220" cy="1325563"/>
          </a:xfrm>
        </p:spPr>
        <p:txBody>
          <a:bodyPr/>
          <a:lstStyle/>
          <a:p>
            <a:r>
              <a:rPr lang="en-US" dirty="0"/>
              <a:t>How well does Munsch et al. fry index predict CR natural-origin ocean abundance?</a:t>
            </a:r>
          </a:p>
        </p:txBody>
      </p:sp>
      <p:pic>
        <p:nvPicPr>
          <p:cNvPr id="4" name="Picture 3">
            <a:extLst>
              <a:ext uri="{FF2B5EF4-FFF2-40B4-BE49-F238E27FC236}">
                <a16:creationId xmlns:a16="http://schemas.microsoft.com/office/drawing/2014/main" id="{91FB0EEF-628D-43FB-769B-471F568AF00C}"/>
              </a:ext>
            </a:extLst>
          </p:cNvPr>
          <p:cNvPicPr>
            <a:picLocks noChangeAspect="1"/>
          </p:cNvPicPr>
          <p:nvPr/>
        </p:nvPicPr>
        <p:blipFill>
          <a:blip r:embed="rId3"/>
          <a:stretch>
            <a:fillRect/>
          </a:stretch>
        </p:blipFill>
        <p:spPr>
          <a:xfrm>
            <a:off x="2252980" y="1132840"/>
            <a:ext cx="6794500" cy="5918200"/>
          </a:xfrm>
          <a:prstGeom prst="rect">
            <a:avLst/>
          </a:prstGeom>
        </p:spPr>
      </p:pic>
      <p:sp>
        <p:nvSpPr>
          <p:cNvPr id="3" name="Oval 2">
            <a:extLst>
              <a:ext uri="{FF2B5EF4-FFF2-40B4-BE49-F238E27FC236}">
                <a16:creationId xmlns:a16="http://schemas.microsoft.com/office/drawing/2014/main" id="{D5BE62DD-A635-A2D2-6799-C1AB9AA07307}"/>
              </a:ext>
            </a:extLst>
          </p:cNvPr>
          <p:cNvSpPr/>
          <p:nvPr/>
        </p:nvSpPr>
        <p:spPr>
          <a:xfrm>
            <a:off x="4469130" y="2161222"/>
            <a:ext cx="662940" cy="44481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350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88567-4934-0F45-FF04-DE9A94525C32}"/>
              </a:ext>
            </a:extLst>
          </p:cNvPr>
          <p:cNvSpPr>
            <a:spLocks noGrp="1"/>
          </p:cNvSpPr>
          <p:nvPr>
            <p:ph type="title"/>
          </p:nvPr>
        </p:nvSpPr>
        <p:spPr>
          <a:xfrm>
            <a:off x="0" y="-320040"/>
            <a:ext cx="12192000" cy="1325563"/>
          </a:xfrm>
        </p:spPr>
        <p:txBody>
          <a:bodyPr/>
          <a:lstStyle/>
          <a:p>
            <a:r>
              <a:rPr lang="en-US" dirty="0"/>
              <a:t>Options for natural-area Spawner-Recruit relationship</a:t>
            </a:r>
          </a:p>
        </p:txBody>
      </p:sp>
      <p:sp>
        <p:nvSpPr>
          <p:cNvPr id="3" name="Content Placeholder 2">
            <a:extLst>
              <a:ext uri="{FF2B5EF4-FFF2-40B4-BE49-F238E27FC236}">
                <a16:creationId xmlns:a16="http://schemas.microsoft.com/office/drawing/2014/main" id="{4CB440FD-EFBD-882F-8082-41235EE6B93E}"/>
              </a:ext>
            </a:extLst>
          </p:cNvPr>
          <p:cNvSpPr>
            <a:spLocks noGrp="1"/>
          </p:cNvSpPr>
          <p:nvPr>
            <p:ph idx="1"/>
          </p:nvPr>
        </p:nvSpPr>
        <p:spPr>
          <a:xfrm>
            <a:off x="0" y="753428"/>
            <a:ext cx="11852910" cy="6104572"/>
          </a:xfrm>
        </p:spPr>
        <p:txBody>
          <a:bodyPr>
            <a:normAutofit fontScale="92500" lnSpcReduction="20000"/>
          </a:bodyPr>
          <a:lstStyle/>
          <a:p>
            <a:r>
              <a:rPr lang="en-US" dirty="0"/>
              <a:t>Cohort reconstruction is “gold standard” for estimating recruits, but covers a limited range of years (and thus escapements and flows)</a:t>
            </a:r>
          </a:p>
          <a:p>
            <a:pPr lvl="1"/>
            <a:r>
              <a:rPr lang="en-US" dirty="0"/>
              <a:t>Will never be able to apply prior to BY 2007</a:t>
            </a:r>
          </a:p>
          <a:p>
            <a:pPr lvl="1"/>
            <a:r>
              <a:rPr lang="en-US" dirty="0"/>
              <a:t>Gap in CWT sampling of ocean harvest in early 2020 may slightly compromise several brood years that would have been subject to harvest then</a:t>
            </a:r>
          </a:p>
          <a:p>
            <a:pPr lvl="1"/>
            <a:r>
              <a:rPr lang="en-US" dirty="0"/>
              <a:t>Lack of genetic sampling for returns of unmarked, PBT-only fry releases compromised analysis of BY 21-22 and may compromise future BY</a:t>
            </a:r>
          </a:p>
          <a:p>
            <a:pPr lvl="1"/>
            <a:r>
              <a:rPr lang="en-US" dirty="0"/>
              <a:t>No telling when we’ll get another high escapement + high flow year (and then 4+ year lag to reconstruct the resulting cohort)</a:t>
            </a:r>
          </a:p>
          <a:p>
            <a:r>
              <a:rPr lang="en-US" dirty="0"/>
              <a:t>Munsch et al juvenile index covers a broad range of years, can be updated, and is peer-reviewed</a:t>
            </a:r>
          </a:p>
          <a:p>
            <a:pPr lvl="1"/>
            <a:r>
              <a:rPr lang="en-US" dirty="0"/>
              <a:t>But may be reasonable to expect further density-dependence after juvenile stage</a:t>
            </a:r>
          </a:p>
          <a:p>
            <a:pPr lvl="1"/>
            <a:r>
              <a:rPr lang="en-US" dirty="0"/>
              <a:t>And correlation to cohort reconstruction is modest (but nonzero) – could ocean covariates help?</a:t>
            </a:r>
          </a:p>
          <a:p>
            <a:r>
              <a:rPr lang="en-US" dirty="0"/>
              <a:t>Upper Sacramento / RBDD fry equivalents seems like a relatively secure data source spanning many years</a:t>
            </a:r>
          </a:p>
          <a:p>
            <a:pPr lvl="1"/>
            <a:r>
              <a:rPr lang="en-US" dirty="0"/>
              <a:t>But may be reasonable to expect further density-dependence after juvenile stage</a:t>
            </a:r>
          </a:p>
          <a:p>
            <a:pPr lvl="1"/>
            <a:r>
              <a:rPr lang="en-US" dirty="0"/>
              <a:t>Only a portion of the system (but a critical one experiencing recent shortfalls)</a:t>
            </a:r>
          </a:p>
          <a:p>
            <a:r>
              <a:rPr lang="en-US" dirty="0"/>
              <a:t>SI x prop. natural-origin escapement likely similar to (in years covered and broad/relative results) but inferior to (in data quality) cohort reconstruction </a:t>
            </a:r>
          </a:p>
          <a:p>
            <a:pPr lvl="1"/>
            <a:r>
              <a:rPr lang="en-US" dirty="0"/>
              <a:t>But slightly less data-demanding (no scale ages needed) in terms of year coverage</a:t>
            </a:r>
          </a:p>
        </p:txBody>
      </p:sp>
    </p:spTree>
    <p:extLst>
      <p:ext uri="{BB962C8B-B14F-4D97-AF65-F5344CB8AC3E}">
        <p14:creationId xmlns:p14="http://schemas.microsoft.com/office/powerpoint/2010/main" val="152270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48B32-2D19-61E4-FDBE-0A47C5F08C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56ACEB-78C6-851F-48B7-A25B51CD82B0}"/>
              </a:ext>
            </a:extLst>
          </p:cNvPr>
          <p:cNvSpPr>
            <a:spLocks noGrp="1"/>
          </p:cNvSpPr>
          <p:nvPr>
            <p:ph type="title"/>
          </p:nvPr>
        </p:nvSpPr>
        <p:spPr>
          <a:xfrm>
            <a:off x="838200" y="102235"/>
            <a:ext cx="10515600" cy="1325563"/>
          </a:xfrm>
        </p:spPr>
        <p:txBody>
          <a:bodyPr/>
          <a:lstStyle/>
          <a:p>
            <a:r>
              <a:rPr lang="en-US" dirty="0"/>
              <a:t>C. Workgroup Tasks</a:t>
            </a:r>
          </a:p>
        </p:txBody>
      </p:sp>
      <p:sp>
        <p:nvSpPr>
          <p:cNvPr id="3" name="Content Placeholder 2">
            <a:extLst>
              <a:ext uri="{FF2B5EF4-FFF2-40B4-BE49-F238E27FC236}">
                <a16:creationId xmlns:a16="http://schemas.microsoft.com/office/drawing/2014/main" id="{64DB4180-15C5-B712-3D66-F9A3B4C7A042}"/>
              </a:ext>
            </a:extLst>
          </p:cNvPr>
          <p:cNvSpPr>
            <a:spLocks noGrp="1"/>
          </p:cNvSpPr>
          <p:nvPr>
            <p:ph idx="1"/>
          </p:nvPr>
        </p:nvSpPr>
        <p:spPr>
          <a:xfrm>
            <a:off x="285750" y="1825625"/>
            <a:ext cx="11588198" cy="4930140"/>
          </a:xfrm>
        </p:spPr>
        <p:txBody>
          <a:bodyPr>
            <a:normAutofit fontScale="92500" lnSpcReduction="10000"/>
          </a:bodyPr>
          <a:lstStyle/>
          <a:p>
            <a:r>
              <a:rPr lang="en-US" sz="3200" dirty="0">
                <a:solidFill>
                  <a:schemeClr val="bg1">
                    <a:lumMod val="50000"/>
                  </a:schemeClr>
                </a:solidFill>
              </a:rPr>
              <a:t>1. Derivation of S</a:t>
            </a:r>
            <a:r>
              <a:rPr lang="en-US" sz="3200" baseline="-25000" dirty="0">
                <a:solidFill>
                  <a:schemeClr val="bg1">
                    <a:lumMod val="50000"/>
                  </a:schemeClr>
                </a:solidFill>
              </a:rPr>
              <a:t>MSY</a:t>
            </a:r>
          </a:p>
          <a:p>
            <a:r>
              <a:rPr lang="en-US" sz="3200" dirty="0"/>
              <a:t>2. Conservation Objective</a:t>
            </a:r>
          </a:p>
          <a:p>
            <a:pPr lvl="1"/>
            <a:r>
              <a:rPr lang="en-US" sz="2800" dirty="0"/>
              <a:t>November guidance: “develop options for an updated conservation objective based on total escapement (natural and hatchery areas combined) and based on an S</a:t>
            </a:r>
            <a:r>
              <a:rPr lang="en-US" sz="2800" baseline="-25000" dirty="0"/>
              <a:t>MSY</a:t>
            </a:r>
            <a:r>
              <a:rPr lang="en-US" sz="2800" dirty="0"/>
              <a:t> based on natural-area spawners”</a:t>
            </a:r>
          </a:p>
          <a:p>
            <a:pPr lvl="1"/>
            <a:r>
              <a:rPr lang="en-US" sz="2800" dirty="0"/>
              <a:t>natural area S</a:t>
            </a:r>
            <a:r>
              <a:rPr lang="en-US" sz="2800" baseline="-25000" dirty="0"/>
              <a:t>MSY</a:t>
            </a:r>
            <a:r>
              <a:rPr lang="en-US" sz="2800" dirty="0"/>
              <a:t> as a starting point</a:t>
            </a:r>
          </a:p>
          <a:p>
            <a:pPr lvl="1"/>
            <a:r>
              <a:rPr lang="en-US" sz="2800" dirty="0"/>
              <a:t>Add considerations of:</a:t>
            </a:r>
          </a:p>
          <a:p>
            <a:pPr lvl="2"/>
            <a:r>
              <a:rPr lang="en-US" sz="2400" dirty="0"/>
              <a:t>Hatcheries?</a:t>
            </a:r>
          </a:p>
          <a:p>
            <a:pPr lvl="2"/>
            <a:r>
              <a:rPr lang="en-US" sz="2400" dirty="0"/>
              <a:t>River harvest?</a:t>
            </a:r>
          </a:p>
          <a:p>
            <a:pPr lvl="2"/>
            <a:r>
              <a:rPr lang="en-US" sz="2400" dirty="0"/>
              <a:t>Conservation/resilience/ecological and evolutionary factors?</a:t>
            </a:r>
          </a:p>
          <a:p>
            <a:r>
              <a:rPr lang="en-US" sz="3200" dirty="0">
                <a:solidFill>
                  <a:schemeClr val="bg1">
                    <a:lumMod val="50000"/>
                  </a:schemeClr>
                </a:solidFill>
              </a:rPr>
              <a:t>3. Harvest Control Rule</a:t>
            </a:r>
          </a:p>
          <a:p>
            <a:r>
              <a:rPr lang="en-US" sz="3200" dirty="0">
                <a:solidFill>
                  <a:schemeClr val="bg1">
                    <a:lumMod val="50000"/>
                  </a:schemeClr>
                </a:solidFill>
              </a:rPr>
              <a:t>4. Other Items, as appropriate</a:t>
            </a:r>
          </a:p>
          <a:p>
            <a:endParaRPr lang="en-US" sz="3200" dirty="0">
              <a:solidFill>
                <a:schemeClr val="bg1">
                  <a:lumMod val="50000"/>
                </a:schemeClr>
              </a:solidFill>
            </a:endParaRPr>
          </a:p>
        </p:txBody>
      </p:sp>
    </p:spTree>
    <p:extLst>
      <p:ext uri="{BB962C8B-B14F-4D97-AF65-F5344CB8AC3E}">
        <p14:creationId xmlns:p14="http://schemas.microsoft.com/office/powerpoint/2010/main" val="1759200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5EAAE-25AC-2E7E-3C65-C863FD8EE191}"/>
              </a:ext>
            </a:extLst>
          </p:cNvPr>
          <p:cNvSpPr>
            <a:spLocks noGrp="1"/>
          </p:cNvSpPr>
          <p:nvPr>
            <p:ph type="title"/>
          </p:nvPr>
        </p:nvSpPr>
        <p:spPr>
          <a:xfrm>
            <a:off x="838200" y="-82709"/>
            <a:ext cx="10515600" cy="1325563"/>
          </a:xfrm>
        </p:spPr>
        <p:txBody>
          <a:bodyPr/>
          <a:lstStyle/>
          <a:p>
            <a:r>
              <a:rPr lang="en-US" dirty="0"/>
              <a:t>Probability of meeting hatchery goals</a:t>
            </a:r>
          </a:p>
        </p:txBody>
      </p:sp>
      <p:sp>
        <p:nvSpPr>
          <p:cNvPr id="3" name="Content Placeholder 2">
            <a:extLst>
              <a:ext uri="{FF2B5EF4-FFF2-40B4-BE49-F238E27FC236}">
                <a16:creationId xmlns:a16="http://schemas.microsoft.com/office/drawing/2014/main" id="{F9498BED-9D5B-9967-8636-AC37FC02311E}"/>
              </a:ext>
            </a:extLst>
          </p:cNvPr>
          <p:cNvSpPr>
            <a:spLocks noGrp="1"/>
          </p:cNvSpPr>
          <p:nvPr>
            <p:ph idx="1"/>
          </p:nvPr>
        </p:nvSpPr>
        <p:spPr>
          <a:xfrm>
            <a:off x="630936" y="6277927"/>
            <a:ext cx="10515600" cy="429895"/>
          </a:xfrm>
        </p:spPr>
        <p:txBody>
          <a:bodyPr>
            <a:normAutofit fontScale="92500" lnSpcReduction="10000"/>
          </a:bodyPr>
          <a:lstStyle/>
          <a:p>
            <a:r>
              <a:rPr lang="en-US" dirty="0"/>
              <a:t>Satterthwaite (</a:t>
            </a:r>
            <a:r>
              <a:rPr lang="en-US" dirty="0">
                <a:hlinkClick r:id="rId3"/>
              </a:rPr>
              <a:t>2023</a:t>
            </a:r>
            <a:r>
              <a:rPr lang="en-US" dirty="0"/>
              <a:t>), goals as defined in </a:t>
            </a:r>
            <a:r>
              <a:rPr lang="en-US" dirty="0">
                <a:hlinkClick r:id="rId4"/>
              </a:rPr>
              <a:t>Review Table B-3</a:t>
            </a:r>
            <a:endParaRPr lang="en-US" dirty="0"/>
          </a:p>
        </p:txBody>
      </p:sp>
      <p:sp>
        <p:nvSpPr>
          <p:cNvPr id="6" name="TextBox 5">
            <a:extLst>
              <a:ext uri="{FF2B5EF4-FFF2-40B4-BE49-F238E27FC236}">
                <a16:creationId xmlns:a16="http://schemas.microsoft.com/office/drawing/2014/main" id="{66834ADF-D5AE-01A9-DB86-A49EB52A6E81}"/>
              </a:ext>
            </a:extLst>
          </p:cNvPr>
          <p:cNvSpPr txBox="1"/>
          <p:nvPr/>
        </p:nvSpPr>
        <p:spPr>
          <a:xfrm>
            <a:off x="838200" y="4990618"/>
            <a:ext cx="3676519" cy="523220"/>
          </a:xfrm>
          <a:prstGeom prst="rect">
            <a:avLst/>
          </a:prstGeom>
          <a:noFill/>
        </p:spPr>
        <p:txBody>
          <a:bodyPr wrap="none" rtlCol="0">
            <a:spAutoFit/>
          </a:bodyPr>
          <a:lstStyle/>
          <a:p>
            <a:r>
              <a:rPr lang="en-US" sz="2800" dirty="0"/>
              <a:t>Return years 2002-2021</a:t>
            </a:r>
          </a:p>
        </p:txBody>
      </p:sp>
      <p:sp>
        <p:nvSpPr>
          <p:cNvPr id="7" name="TextBox 6">
            <a:extLst>
              <a:ext uri="{FF2B5EF4-FFF2-40B4-BE49-F238E27FC236}">
                <a16:creationId xmlns:a16="http://schemas.microsoft.com/office/drawing/2014/main" id="{AB8C65BE-E67F-24B8-063B-3EE7E064AF8C}"/>
              </a:ext>
            </a:extLst>
          </p:cNvPr>
          <p:cNvSpPr txBox="1"/>
          <p:nvPr/>
        </p:nvSpPr>
        <p:spPr>
          <a:xfrm>
            <a:off x="7110984" y="5025146"/>
            <a:ext cx="3676519" cy="523220"/>
          </a:xfrm>
          <a:prstGeom prst="rect">
            <a:avLst/>
          </a:prstGeom>
          <a:noFill/>
        </p:spPr>
        <p:txBody>
          <a:bodyPr wrap="none" rtlCol="0">
            <a:spAutoFit/>
          </a:bodyPr>
          <a:lstStyle/>
          <a:p>
            <a:r>
              <a:rPr lang="en-US" sz="2800" dirty="0"/>
              <a:t>Return years 1970-2021</a:t>
            </a:r>
          </a:p>
        </p:txBody>
      </p:sp>
      <p:pic>
        <p:nvPicPr>
          <p:cNvPr id="9" name="Picture 8">
            <a:extLst>
              <a:ext uri="{FF2B5EF4-FFF2-40B4-BE49-F238E27FC236}">
                <a16:creationId xmlns:a16="http://schemas.microsoft.com/office/drawing/2014/main" id="{6AF597D4-222D-6289-CBB6-D10A9E26EFAE}"/>
              </a:ext>
            </a:extLst>
          </p:cNvPr>
          <p:cNvPicPr>
            <a:picLocks noChangeAspect="1"/>
          </p:cNvPicPr>
          <p:nvPr/>
        </p:nvPicPr>
        <p:blipFill>
          <a:blip r:embed="rId5"/>
          <a:stretch>
            <a:fillRect/>
          </a:stretch>
        </p:blipFill>
        <p:spPr>
          <a:xfrm>
            <a:off x="6322592" y="1605772"/>
            <a:ext cx="5442688" cy="3401680"/>
          </a:xfrm>
          <a:prstGeom prst="rect">
            <a:avLst/>
          </a:prstGeom>
        </p:spPr>
      </p:pic>
      <p:pic>
        <p:nvPicPr>
          <p:cNvPr id="11" name="Picture 10">
            <a:extLst>
              <a:ext uri="{FF2B5EF4-FFF2-40B4-BE49-F238E27FC236}">
                <a16:creationId xmlns:a16="http://schemas.microsoft.com/office/drawing/2014/main" id="{4CB55A4A-5473-B9E8-1450-94794ACD41F9}"/>
              </a:ext>
            </a:extLst>
          </p:cNvPr>
          <p:cNvPicPr>
            <a:picLocks noChangeAspect="1"/>
          </p:cNvPicPr>
          <p:nvPr/>
        </p:nvPicPr>
        <p:blipFill>
          <a:blip r:embed="rId6"/>
          <a:stretch>
            <a:fillRect/>
          </a:stretch>
        </p:blipFill>
        <p:spPr>
          <a:xfrm>
            <a:off x="182880" y="1543129"/>
            <a:ext cx="5571856" cy="3482410"/>
          </a:xfrm>
          <a:prstGeom prst="rect">
            <a:avLst/>
          </a:prstGeom>
        </p:spPr>
      </p:pic>
    </p:spTree>
    <p:extLst>
      <p:ext uri="{BB962C8B-B14F-4D97-AF65-F5344CB8AC3E}">
        <p14:creationId xmlns:p14="http://schemas.microsoft.com/office/powerpoint/2010/main" val="969797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29437-F5A2-6F45-F0B0-37D32E384DB2}"/>
              </a:ext>
            </a:extLst>
          </p:cNvPr>
          <p:cNvSpPr>
            <a:spLocks noGrp="1"/>
          </p:cNvSpPr>
          <p:nvPr>
            <p:ph type="title"/>
          </p:nvPr>
        </p:nvSpPr>
        <p:spPr/>
        <p:txBody>
          <a:bodyPr/>
          <a:lstStyle/>
          <a:p>
            <a:r>
              <a:rPr lang="en-US" dirty="0"/>
              <a:t>Defining hatchery success</a:t>
            </a:r>
          </a:p>
        </p:txBody>
      </p:sp>
      <p:sp>
        <p:nvSpPr>
          <p:cNvPr id="3" name="Content Placeholder 2">
            <a:extLst>
              <a:ext uri="{FF2B5EF4-FFF2-40B4-BE49-F238E27FC236}">
                <a16:creationId xmlns:a16="http://schemas.microsoft.com/office/drawing/2014/main" id="{7344331E-4E38-E9ED-05C4-B3E2D8154567}"/>
              </a:ext>
            </a:extLst>
          </p:cNvPr>
          <p:cNvSpPr>
            <a:spLocks noGrp="1"/>
          </p:cNvSpPr>
          <p:nvPr>
            <p:ph idx="1"/>
          </p:nvPr>
        </p:nvSpPr>
        <p:spPr/>
        <p:txBody>
          <a:bodyPr>
            <a:normAutofit/>
          </a:bodyPr>
          <a:lstStyle/>
          <a:p>
            <a:r>
              <a:rPr lang="en-US" dirty="0"/>
              <a:t>Based on spawner numbers or based on production?</a:t>
            </a:r>
          </a:p>
          <a:p>
            <a:r>
              <a:rPr lang="en-US" dirty="0"/>
              <a:t>“Mitigation” goals alone, or updated goals?</a:t>
            </a:r>
          </a:p>
          <a:p>
            <a:r>
              <a:rPr lang="en-US" dirty="0"/>
              <a:t>Which hatcheries?</a:t>
            </a:r>
          </a:p>
          <a:p>
            <a:pPr lvl="1"/>
            <a:r>
              <a:rPr lang="en-US" dirty="0"/>
              <a:t>All 3 Sacramento Fall programs seem obvious to include</a:t>
            </a:r>
          </a:p>
          <a:p>
            <a:pPr lvl="1"/>
            <a:r>
              <a:rPr lang="en-US" dirty="0"/>
              <a:t>But given “indicator stock” role for ”stock complex” what about</a:t>
            </a:r>
          </a:p>
          <a:p>
            <a:pPr lvl="2"/>
            <a:r>
              <a:rPr lang="en-US" dirty="0"/>
              <a:t>Sacramento late-fall (Coleman late-fall program)?</a:t>
            </a:r>
          </a:p>
          <a:p>
            <a:pPr lvl="2"/>
            <a:r>
              <a:rPr lang="en-US" dirty="0"/>
              <a:t>San Joaquin fall (Mokelumne, Merced)?</a:t>
            </a:r>
          </a:p>
          <a:p>
            <a:pPr lvl="1"/>
            <a:r>
              <a:rPr lang="en-US" dirty="0"/>
              <a:t>And what about Feather River Spring program?</a:t>
            </a:r>
          </a:p>
          <a:p>
            <a:pPr lvl="2"/>
            <a:r>
              <a:rPr lang="en-US" dirty="0"/>
              <a:t>Not in complex, but not actively managed</a:t>
            </a:r>
          </a:p>
          <a:p>
            <a:r>
              <a:rPr lang="en-US" dirty="0"/>
              <a:t>And how to combine with natural-area spawner considerations?</a:t>
            </a:r>
          </a:p>
        </p:txBody>
      </p:sp>
    </p:spTree>
    <p:extLst>
      <p:ext uri="{BB962C8B-B14F-4D97-AF65-F5344CB8AC3E}">
        <p14:creationId xmlns:p14="http://schemas.microsoft.com/office/powerpoint/2010/main" val="354495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33BBC-64D1-AE8A-37FF-86A75AC7E166}"/>
              </a:ext>
            </a:extLst>
          </p:cNvPr>
          <p:cNvSpPr>
            <a:spLocks noGrp="1"/>
          </p:cNvSpPr>
          <p:nvPr>
            <p:ph type="title"/>
          </p:nvPr>
        </p:nvSpPr>
        <p:spPr>
          <a:xfrm>
            <a:off x="838200" y="0"/>
            <a:ext cx="10515600" cy="1325563"/>
          </a:xfrm>
        </p:spPr>
        <p:txBody>
          <a:bodyPr>
            <a:normAutofit fontScale="90000"/>
          </a:bodyPr>
          <a:lstStyle/>
          <a:p>
            <a:r>
              <a:rPr lang="en-US" dirty="0"/>
              <a:t>Determine total escapement likely to yield desired fraction of production and meet hatchery goals</a:t>
            </a:r>
          </a:p>
        </p:txBody>
      </p:sp>
      <p:sp>
        <p:nvSpPr>
          <p:cNvPr id="3" name="Content Placeholder 2">
            <a:extLst>
              <a:ext uri="{FF2B5EF4-FFF2-40B4-BE49-F238E27FC236}">
                <a16:creationId xmlns:a16="http://schemas.microsoft.com/office/drawing/2014/main" id="{A8665C4C-7546-2265-76F3-7D2C2CEF7FD1}"/>
              </a:ext>
            </a:extLst>
          </p:cNvPr>
          <p:cNvSpPr>
            <a:spLocks noGrp="1"/>
          </p:cNvSpPr>
          <p:nvPr>
            <p:ph idx="1"/>
          </p:nvPr>
        </p:nvSpPr>
        <p:spPr>
          <a:xfrm>
            <a:off x="143256" y="6437235"/>
            <a:ext cx="12048744" cy="612775"/>
          </a:xfrm>
        </p:spPr>
        <p:txBody>
          <a:bodyPr>
            <a:normAutofit/>
          </a:bodyPr>
          <a:lstStyle/>
          <a:p>
            <a:r>
              <a:rPr lang="en-US" dirty="0"/>
              <a:t>Satterthwaite (</a:t>
            </a:r>
            <a:r>
              <a:rPr lang="en-US" dirty="0">
                <a:hlinkClick r:id="rId3"/>
              </a:rPr>
              <a:t>2023</a:t>
            </a:r>
            <a:r>
              <a:rPr lang="en-US" dirty="0"/>
              <a:t>), Figure 2, neglecting forecast &amp; harvest model error</a:t>
            </a:r>
          </a:p>
        </p:txBody>
      </p:sp>
      <p:sp>
        <p:nvSpPr>
          <p:cNvPr id="4" name="TextBox 3">
            <a:extLst>
              <a:ext uri="{FF2B5EF4-FFF2-40B4-BE49-F238E27FC236}">
                <a16:creationId xmlns:a16="http://schemas.microsoft.com/office/drawing/2014/main" id="{ECFAB6F8-97D4-B142-D64B-B841BA9AF2E2}"/>
              </a:ext>
            </a:extLst>
          </p:cNvPr>
          <p:cNvSpPr txBox="1"/>
          <p:nvPr/>
        </p:nvSpPr>
        <p:spPr>
          <a:xfrm>
            <a:off x="278972" y="1470596"/>
            <a:ext cx="4340772" cy="2031325"/>
          </a:xfrm>
          <a:prstGeom prst="rect">
            <a:avLst/>
          </a:prstGeom>
          <a:noFill/>
        </p:spPr>
        <p:txBody>
          <a:bodyPr wrap="square" rtlCol="0">
            <a:spAutoFit/>
          </a:bodyPr>
          <a:lstStyle/>
          <a:p>
            <a:r>
              <a:rPr lang="en-US" u="sng" dirty="0"/>
              <a:t>Fishery managers specify:</a:t>
            </a:r>
          </a:p>
          <a:p>
            <a:r>
              <a:rPr lang="en-US" dirty="0">
                <a:solidFill>
                  <a:srgbClr val="0070C0"/>
                </a:solidFill>
              </a:rPr>
              <a:t>• Y: fraction of maximum natural production</a:t>
            </a:r>
          </a:p>
          <a:p>
            <a:r>
              <a:rPr lang="en-US" dirty="0">
                <a:solidFill>
                  <a:srgbClr val="7030A0"/>
                </a:solidFill>
              </a:rPr>
              <a:t>• X: biological risk tolerance</a:t>
            </a:r>
          </a:p>
          <a:p>
            <a:r>
              <a:rPr lang="en-US" dirty="0">
                <a:solidFill>
                  <a:srgbClr val="7030A0"/>
                </a:solidFill>
              </a:rPr>
              <a:t>	(expressed as success probability)</a:t>
            </a:r>
          </a:p>
          <a:p>
            <a:r>
              <a:rPr lang="en-US" strike="sngStrike" dirty="0">
                <a:solidFill>
                  <a:schemeClr val="accent2">
                    <a:lumMod val="75000"/>
                  </a:schemeClr>
                </a:solidFill>
              </a:rPr>
              <a:t>• Z: forecast/implementation risk tolerance</a:t>
            </a:r>
          </a:p>
          <a:p>
            <a:r>
              <a:rPr lang="en-US" dirty="0">
                <a:solidFill>
                  <a:schemeClr val="accent2">
                    <a:lumMod val="75000"/>
                  </a:schemeClr>
                </a:solidFill>
              </a:rPr>
              <a:t>	</a:t>
            </a:r>
            <a:r>
              <a:rPr lang="en-US" strike="sngStrike" dirty="0">
                <a:solidFill>
                  <a:schemeClr val="accent2">
                    <a:lumMod val="75000"/>
                  </a:schemeClr>
                </a:solidFill>
              </a:rPr>
              <a:t>(expressed as success probability)</a:t>
            </a:r>
          </a:p>
          <a:p>
            <a:endParaRPr lang="en-US" dirty="0">
              <a:solidFill>
                <a:srgbClr val="7030A0"/>
              </a:solidFill>
            </a:endParaRPr>
          </a:p>
        </p:txBody>
      </p:sp>
      <p:sp>
        <p:nvSpPr>
          <p:cNvPr id="5" name="TextBox 4">
            <a:extLst>
              <a:ext uri="{FF2B5EF4-FFF2-40B4-BE49-F238E27FC236}">
                <a16:creationId xmlns:a16="http://schemas.microsoft.com/office/drawing/2014/main" id="{F3E49641-7875-329A-C306-840A2EC92788}"/>
              </a:ext>
            </a:extLst>
          </p:cNvPr>
          <p:cNvSpPr txBox="1"/>
          <p:nvPr/>
        </p:nvSpPr>
        <p:spPr>
          <a:xfrm>
            <a:off x="334724" y="3530635"/>
            <a:ext cx="4130565" cy="2308324"/>
          </a:xfrm>
          <a:prstGeom prst="rect">
            <a:avLst/>
          </a:prstGeom>
          <a:noFill/>
        </p:spPr>
        <p:txBody>
          <a:bodyPr wrap="square" rtlCol="0">
            <a:spAutoFit/>
          </a:bodyPr>
          <a:lstStyle/>
          <a:p>
            <a:r>
              <a:rPr lang="en-US" u="sng" dirty="0"/>
              <a:t>Analysts quantify:</a:t>
            </a:r>
          </a:p>
          <a:p>
            <a:r>
              <a:rPr lang="en-US" dirty="0"/>
              <a:t>• Spawner-Recruit relationship</a:t>
            </a:r>
          </a:p>
          <a:p>
            <a:r>
              <a:rPr lang="en-US" dirty="0"/>
              <a:t>• Relationship between total SRFC adult spawners and escapement measured at other scales</a:t>
            </a:r>
          </a:p>
          <a:p>
            <a:r>
              <a:rPr lang="en-US" strike="sngStrike" dirty="0"/>
              <a:t>• Outcome error</a:t>
            </a:r>
          </a:p>
          <a:p>
            <a:r>
              <a:rPr lang="en-US" dirty="0"/>
              <a:t>	</a:t>
            </a:r>
            <a:r>
              <a:rPr lang="en-US" strike="sngStrike" dirty="0"/>
              <a:t>(forecast and implementation)</a:t>
            </a:r>
          </a:p>
          <a:p>
            <a:endParaRPr lang="en-US" dirty="0"/>
          </a:p>
        </p:txBody>
      </p:sp>
      <p:cxnSp>
        <p:nvCxnSpPr>
          <p:cNvPr id="6" name="Straight Arrow Connector 5">
            <a:extLst>
              <a:ext uri="{FF2B5EF4-FFF2-40B4-BE49-F238E27FC236}">
                <a16:creationId xmlns:a16="http://schemas.microsoft.com/office/drawing/2014/main" id="{6EDA4536-E5B9-EEA1-0D98-FB44FE2379E6}"/>
              </a:ext>
            </a:extLst>
          </p:cNvPr>
          <p:cNvCxnSpPr>
            <a:cxnSpLocks/>
          </p:cNvCxnSpPr>
          <p:nvPr/>
        </p:nvCxnSpPr>
        <p:spPr>
          <a:xfrm>
            <a:off x="6952382" y="3189923"/>
            <a:ext cx="398342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30B36A0-E47A-3B6B-B6C5-30E0F9C96FB8}"/>
              </a:ext>
            </a:extLst>
          </p:cNvPr>
          <p:cNvCxnSpPr>
            <a:cxnSpLocks/>
          </p:cNvCxnSpPr>
          <p:nvPr/>
        </p:nvCxnSpPr>
        <p:spPr>
          <a:xfrm flipV="1">
            <a:off x="6952382" y="1451112"/>
            <a:ext cx="0" cy="173881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1F60DA9-096D-6917-03BF-E2962C880C1D}"/>
              </a:ext>
            </a:extLst>
          </p:cNvPr>
          <p:cNvSpPr txBox="1"/>
          <p:nvPr/>
        </p:nvSpPr>
        <p:spPr>
          <a:xfrm>
            <a:off x="7502050" y="3530635"/>
            <a:ext cx="2605778" cy="369332"/>
          </a:xfrm>
          <a:prstGeom prst="rect">
            <a:avLst/>
          </a:prstGeom>
          <a:noFill/>
        </p:spPr>
        <p:txBody>
          <a:bodyPr wrap="none" rtlCol="0">
            <a:spAutoFit/>
          </a:bodyPr>
          <a:lstStyle/>
          <a:p>
            <a:r>
              <a:rPr lang="en-US" dirty="0"/>
              <a:t>Natural-area spawners (S)</a:t>
            </a:r>
          </a:p>
        </p:txBody>
      </p:sp>
      <p:sp>
        <p:nvSpPr>
          <p:cNvPr id="9" name="TextBox 8">
            <a:extLst>
              <a:ext uri="{FF2B5EF4-FFF2-40B4-BE49-F238E27FC236}">
                <a16:creationId xmlns:a16="http://schemas.microsoft.com/office/drawing/2014/main" id="{977981FC-1A6C-2529-5BEE-307A5962E8D0}"/>
              </a:ext>
            </a:extLst>
          </p:cNvPr>
          <p:cNvSpPr txBox="1"/>
          <p:nvPr/>
        </p:nvSpPr>
        <p:spPr>
          <a:xfrm>
            <a:off x="5176124" y="2044475"/>
            <a:ext cx="1279004" cy="923330"/>
          </a:xfrm>
          <a:prstGeom prst="rect">
            <a:avLst/>
          </a:prstGeom>
          <a:noFill/>
        </p:spPr>
        <p:txBody>
          <a:bodyPr wrap="none" rtlCol="0">
            <a:spAutoFit/>
          </a:bodyPr>
          <a:lstStyle/>
          <a:p>
            <a:r>
              <a:rPr lang="en-US" dirty="0"/>
              <a:t>Natural</a:t>
            </a:r>
          </a:p>
          <a:p>
            <a:r>
              <a:rPr lang="en-US" dirty="0"/>
              <a:t>Production:</a:t>
            </a:r>
          </a:p>
          <a:p>
            <a:r>
              <a:rPr lang="en-US" dirty="0"/>
              <a:t>Recruits (R)</a:t>
            </a:r>
          </a:p>
        </p:txBody>
      </p:sp>
      <p:sp>
        <p:nvSpPr>
          <p:cNvPr id="10" name="TextBox 9">
            <a:extLst>
              <a:ext uri="{FF2B5EF4-FFF2-40B4-BE49-F238E27FC236}">
                <a16:creationId xmlns:a16="http://schemas.microsoft.com/office/drawing/2014/main" id="{5091AE25-2EE9-41FB-59FC-FF2D3627AA1D}"/>
              </a:ext>
            </a:extLst>
          </p:cNvPr>
          <p:cNvSpPr txBox="1"/>
          <p:nvPr/>
        </p:nvSpPr>
        <p:spPr>
          <a:xfrm>
            <a:off x="8625117" y="6183428"/>
            <a:ext cx="1773499" cy="369332"/>
          </a:xfrm>
          <a:prstGeom prst="rect">
            <a:avLst/>
          </a:prstGeom>
          <a:noFill/>
        </p:spPr>
        <p:txBody>
          <a:bodyPr wrap="none" rtlCol="0">
            <a:spAutoFit/>
          </a:bodyPr>
          <a:lstStyle/>
          <a:p>
            <a:r>
              <a:rPr lang="en-US" dirty="0"/>
              <a:t>Total SRFC adults</a:t>
            </a:r>
          </a:p>
        </p:txBody>
      </p:sp>
      <p:cxnSp>
        <p:nvCxnSpPr>
          <p:cNvPr id="11" name="Straight Arrow Connector 10">
            <a:extLst>
              <a:ext uri="{FF2B5EF4-FFF2-40B4-BE49-F238E27FC236}">
                <a16:creationId xmlns:a16="http://schemas.microsoft.com/office/drawing/2014/main" id="{8D3D01C7-ED3C-BDD9-841A-4B3B2CB6B419}"/>
              </a:ext>
            </a:extLst>
          </p:cNvPr>
          <p:cNvCxnSpPr>
            <a:cxnSpLocks/>
          </p:cNvCxnSpPr>
          <p:nvPr/>
        </p:nvCxnSpPr>
        <p:spPr>
          <a:xfrm flipV="1">
            <a:off x="7901072" y="4115485"/>
            <a:ext cx="0" cy="173881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Freeform 11">
            <a:extLst>
              <a:ext uri="{FF2B5EF4-FFF2-40B4-BE49-F238E27FC236}">
                <a16:creationId xmlns:a16="http://schemas.microsoft.com/office/drawing/2014/main" id="{9D41B2E9-833C-35B6-32DE-25CCDA66FC0A}"/>
              </a:ext>
            </a:extLst>
          </p:cNvPr>
          <p:cNvSpPr/>
          <p:nvPr/>
        </p:nvSpPr>
        <p:spPr>
          <a:xfrm>
            <a:off x="6994423" y="1881038"/>
            <a:ext cx="3762695" cy="1250204"/>
          </a:xfrm>
          <a:custGeom>
            <a:avLst/>
            <a:gdLst>
              <a:gd name="connsiteX0" fmla="*/ 0 w 3226676"/>
              <a:gd name="connsiteY0" fmla="*/ 1250204 h 1250204"/>
              <a:gd name="connsiteX1" fmla="*/ 252249 w 3226676"/>
              <a:gd name="connsiteY1" fmla="*/ 724687 h 1250204"/>
              <a:gd name="connsiteX2" fmla="*/ 830318 w 3226676"/>
              <a:gd name="connsiteY2" fmla="*/ 73045 h 1250204"/>
              <a:gd name="connsiteX3" fmla="*/ 1860331 w 3226676"/>
              <a:gd name="connsiteY3" fmla="*/ 146618 h 1250204"/>
              <a:gd name="connsiteX4" fmla="*/ 3226676 w 3226676"/>
              <a:gd name="connsiteY4" fmla="*/ 1239694 h 1250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6676" h="1250204">
                <a:moveTo>
                  <a:pt x="0" y="1250204"/>
                </a:moveTo>
                <a:cubicBezTo>
                  <a:pt x="56931" y="1085542"/>
                  <a:pt x="113863" y="920880"/>
                  <a:pt x="252249" y="724687"/>
                </a:cubicBezTo>
                <a:cubicBezTo>
                  <a:pt x="390635" y="528494"/>
                  <a:pt x="562305" y="169390"/>
                  <a:pt x="830318" y="73045"/>
                </a:cubicBezTo>
                <a:cubicBezTo>
                  <a:pt x="1098331" y="-23300"/>
                  <a:pt x="1460938" y="-47823"/>
                  <a:pt x="1860331" y="146618"/>
                </a:cubicBezTo>
                <a:cubicBezTo>
                  <a:pt x="2259724" y="341059"/>
                  <a:pt x="2743200" y="790376"/>
                  <a:pt x="3226676" y="1239694"/>
                </a:cubicBezTo>
              </a:path>
            </a:pathLst>
          </a:cu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1DC30D0-2C2B-E61A-2446-7526B990B473}"/>
              </a:ext>
            </a:extLst>
          </p:cNvPr>
          <p:cNvSpPr txBox="1"/>
          <p:nvPr/>
        </p:nvSpPr>
        <p:spPr>
          <a:xfrm>
            <a:off x="5916390" y="4366609"/>
            <a:ext cx="1632755" cy="1200329"/>
          </a:xfrm>
          <a:prstGeom prst="rect">
            <a:avLst/>
          </a:prstGeom>
          <a:noFill/>
        </p:spPr>
        <p:txBody>
          <a:bodyPr wrap="none" rtlCol="0">
            <a:spAutoFit/>
          </a:bodyPr>
          <a:lstStyle/>
          <a:p>
            <a:r>
              <a:rPr lang="en-US" dirty="0"/>
              <a:t>Probability that</a:t>
            </a:r>
          </a:p>
          <a:p>
            <a:pPr algn="ctr"/>
            <a:r>
              <a:rPr lang="en-US" dirty="0"/>
              <a:t> S ≥ S</a:t>
            </a:r>
            <a:r>
              <a:rPr lang="en-US" baseline="-25000" dirty="0"/>
              <a:t>Y</a:t>
            </a:r>
            <a:r>
              <a:rPr lang="en-US" dirty="0"/>
              <a:t> </a:t>
            </a:r>
          </a:p>
          <a:p>
            <a:pPr algn="ctr"/>
            <a:r>
              <a:rPr lang="en-US" dirty="0"/>
              <a:t>and</a:t>
            </a:r>
          </a:p>
          <a:p>
            <a:pPr algn="ctr"/>
            <a:r>
              <a:rPr lang="en-US" dirty="0" err="1"/>
              <a:t>H</a:t>
            </a:r>
            <a:r>
              <a:rPr lang="en-US" baseline="-25000" dirty="0" err="1"/>
              <a:t>goals</a:t>
            </a:r>
            <a:r>
              <a:rPr lang="en-US" baseline="-25000" dirty="0"/>
              <a:t> </a:t>
            </a:r>
            <a:r>
              <a:rPr lang="en-US" dirty="0"/>
              <a:t>met</a:t>
            </a:r>
          </a:p>
        </p:txBody>
      </p:sp>
      <p:cxnSp>
        <p:nvCxnSpPr>
          <p:cNvPr id="14" name="Straight Arrow Connector 13">
            <a:extLst>
              <a:ext uri="{FF2B5EF4-FFF2-40B4-BE49-F238E27FC236}">
                <a16:creationId xmlns:a16="http://schemas.microsoft.com/office/drawing/2014/main" id="{8E444E88-3214-1706-1660-E83DFF94FF65}"/>
              </a:ext>
            </a:extLst>
          </p:cNvPr>
          <p:cNvCxnSpPr>
            <a:cxnSpLocks/>
          </p:cNvCxnSpPr>
          <p:nvPr/>
        </p:nvCxnSpPr>
        <p:spPr>
          <a:xfrm>
            <a:off x="7901072" y="5854296"/>
            <a:ext cx="398342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FD7FACB-8321-7A99-8B9F-8983E6D4D5BF}"/>
              </a:ext>
            </a:extLst>
          </p:cNvPr>
          <p:cNvCxnSpPr/>
          <p:nvPr/>
        </p:nvCxnSpPr>
        <p:spPr>
          <a:xfrm>
            <a:off x="8434342" y="1881038"/>
            <a:ext cx="0" cy="1308885"/>
          </a:xfrm>
          <a:prstGeom prst="straightConnector1">
            <a:avLst/>
          </a:prstGeom>
          <a:ln w="381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C9713B4-C356-FC8C-C8BB-95D6163ADE2B}"/>
              </a:ext>
            </a:extLst>
          </p:cNvPr>
          <p:cNvSpPr txBox="1"/>
          <p:nvPr/>
        </p:nvSpPr>
        <p:spPr>
          <a:xfrm>
            <a:off x="8325484" y="3241331"/>
            <a:ext cx="591829" cy="369332"/>
          </a:xfrm>
          <a:prstGeom prst="rect">
            <a:avLst/>
          </a:prstGeom>
          <a:noFill/>
        </p:spPr>
        <p:txBody>
          <a:bodyPr wrap="none" rtlCol="0">
            <a:spAutoFit/>
          </a:bodyPr>
          <a:lstStyle/>
          <a:p>
            <a:r>
              <a:rPr lang="en-US" dirty="0"/>
              <a:t>S</a:t>
            </a:r>
            <a:r>
              <a:rPr lang="en-US" baseline="-25000" dirty="0"/>
              <a:t>MAX</a:t>
            </a:r>
            <a:endParaRPr lang="en-US" dirty="0"/>
          </a:p>
        </p:txBody>
      </p:sp>
      <p:cxnSp>
        <p:nvCxnSpPr>
          <p:cNvPr id="17" name="Straight Arrow Connector 16">
            <a:extLst>
              <a:ext uri="{FF2B5EF4-FFF2-40B4-BE49-F238E27FC236}">
                <a16:creationId xmlns:a16="http://schemas.microsoft.com/office/drawing/2014/main" id="{9E874466-6CCD-6486-9EF7-3C68690775A5}"/>
              </a:ext>
            </a:extLst>
          </p:cNvPr>
          <p:cNvCxnSpPr>
            <a:cxnSpLocks/>
          </p:cNvCxnSpPr>
          <p:nvPr/>
        </p:nvCxnSpPr>
        <p:spPr>
          <a:xfrm flipH="1">
            <a:off x="6952382" y="1864397"/>
            <a:ext cx="1481960" cy="58681"/>
          </a:xfrm>
          <a:prstGeom prst="straightConnector1">
            <a:avLst/>
          </a:prstGeom>
          <a:ln w="381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978FE8A-00AE-2781-2DC1-C07A0124D9B2}"/>
              </a:ext>
            </a:extLst>
          </p:cNvPr>
          <p:cNvSpPr txBox="1"/>
          <p:nvPr/>
        </p:nvSpPr>
        <p:spPr>
          <a:xfrm>
            <a:off x="6081895" y="1740012"/>
            <a:ext cx="611065" cy="369332"/>
          </a:xfrm>
          <a:prstGeom prst="rect">
            <a:avLst/>
          </a:prstGeom>
          <a:noFill/>
        </p:spPr>
        <p:txBody>
          <a:bodyPr wrap="none" rtlCol="0">
            <a:spAutoFit/>
          </a:bodyPr>
          <a:lstStyle/>
          <a:p>
            <a:r>
              <a:rPr lang="en-US" dirty="0"/>
              <a:t>R</a:t>
            </a:r>
            <a:r>
              <a:rPr lang="en-US" baseline="-25000" dirty="0"/>
              <a:t>MAX</a:t>
            </a:r>
            <a:endParaRPr lang="en-US" dirty="0"/>
          </a:p>
        </p:txBody>
      </p:sp>
      <p:sp>
        <p:nvSpPr>
          <p:cNvPr id="19" name="TextBox 18">
            <a:extLst>
              <a:ext uri="{FF2B5EF4-FFF2-40B4-BE49-F238E27FC236}">
                <a16:creationId xmlns:a16="http://schemas.microsoft.com/office/drawing/2014/main" id="{E8724852-8BB7-1D66-D2E2-136C29B7448B}"/>
              </a:ext>
            </a:extLst>
          </p:cNvPr>
          <p:cNvSpPr txBox="1"/>
          <p:nvPr/>
        </p:nvSpPr>
        <p:spPr>
          <a:xfrm>
            <a:off x="6083049" y="2028919"/>
            <a:ext cx="928459" cy="369332"/>
          </a:xfrm>
          <a:prstGeom prst="rect">
            <a:avLst/>
          </a:prstGeom>
          <a:noFill/>
        </p:spPr>
        <p:txBody>
          <a:bodyPr wrap="none" rtlCol="0">
            <a:spAutoFit/>
          </a:bodyPr>
          <a:lstStyle/>
          <a:p>
            <a:r>
              <a:rPr lang="en-US" dirty="0">
                <a:solidFill>
                  <a:srgbClr val="0070C0"/>
                </a:solidFill>
              </a:rPr>
              <a:t>Y x R</a:t>
            </a:r>
            <a:r>
              <a:rPr lang="en-US" baseline="-25000" dirty="0">
                <a:solidFill>
                  <a:srgbClr val="0070C0"/>
                </a:solidFill>
              </a:rPr>
              <a:t>MAX</a:t>
            </a:r>
            <a:endParaRPr lang="en-US" dirty="0">
              <a:solidFill>
                <a:srgbClr val="0070C0"/>
              </a:solidFill>
            </a:endParaRPr>
          </a:p>
        </p:txBody>
      </p:sp>
      <p:cxnSp>
        <p:nvCxnSpPr>
          <p:cNvPr id="20" name="Straight Arrow Connector 19">
            <a:extLst>
              <a:ext uri="{FF2B5EF4-FFF2-40B4-BE49-F238E27FC236}">
                <a16:creationId xmlns:a16="http://schemas.microsoft.com/office/drawing/2014/main" id="{6C4F2151-CBD3-6D2E-61DC-078E11844158}"/>
              </a:ext>
            </a:extLst>
          </p:cNvPr>
          <p:cNvCxnSpPr>
            <a:cxnSpLocks/>
          </p:cNvCxnSpPr>
          <p:nvPr/>
        </p:nvCxnSpPr>
        <p:spPr>
          <a:xfrm flipH="1">
            <a:off x="6994423" y="2145211"/>
            <a:ext cx="688429" cy="0"/>
          </a:xfrm>
          <a:prstGeom prst="straightConnector1">
            <a:avLst/>
          </a:prstGeom>
          <a:ln w="38100">
            <a:solidFill>
              <a:srgbClr val="0070C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6A248DB-2F17-9572-EF8B-818E3DA52AD1}"/>
              </a:ext>
            </a:extLst>
          </p:cNvPr>
          <p:cNvCxnSpPr>
            <a:cxnSpLocks/>
          </p:cNvCxnSpPr>
          <p:nvPr/>
        </p:nvCxnSpPr>
        <p:spPr>
          <a:xfrm flipV="1">
            <a:off x="7682852" y="2122450"/>
            <a:ext cx="0" cy="1067473"/>
          </a:xfrm>
          <a:prstGeom prst="straightConnector1">
            <a:avLst/>
          </a:prstGeom>
          <a:ln w="38100">
            <a:solidFill>
              <a:srgbClr val="0070C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4656F33-3EC0-DCFF-5F3C-CBACDB51E448}"/>
              </a:ext>
            </a:extLst>
          </p:cNvPr>
          <p:cNvSpPr txBox="1"/>
          <p:nvPr/>
        </p:nvSpPr>
        <p:spPr>
          <a:xfrm>
            <a:off x="7490422" y="3194075"/>
            <a:ext cx="363561" cy="369332"/>
          </a:xfrm>
          <a:prstGeom prst="rect">
            <a:avLst/>
          </a:prstGeom>
          <a:noFill/>
        </p:spPr>
        <p:txBody>
          <a:bodyPr wrap="none" rtlCol="0">
            <a:spAutoFit/>
          </a:bodyPr>
          <a:lstStyle/>
          <a:p>
            <a:r>
              <a:rPr lang="en-US" dirty="0">
                <a:solidFill>
                  <a:srgbClr val="0070C0"/>
                </a:solidFill>
              </a:rPr>
              <a:t>S</a:t>
            </a:r>
            <a:r>
              <a:rPr lang="en-US" baseline="-25000" dirty="0">
                <a:solidFill>
                  <a:srgbClr val="0070C0"/>
                </a:solidFill>
              </a:rPr>
              <a:t>Y</a:t>
            </a:r>
            <a:endParaRPr lang="en-US" dirty="0">
              <a:solidFill>
                <a:srgbClr val="0070C0"/>
              </a:solidFill>
            </a:endParaRPr>
          </a:p>
        </p:txBody>
      </p:sp>
      <p:sp>
        <p:nvSpPr>
          <p:cNvPr id="23" name="Freeform 22">
            <a:extLst>
              <a:ext uri="{FF2B5EF4-FFF2-40B4-BE49-F238E27FC236}">
                <a16:creationId xmlns:a16="http://schemas.microsoft.com/office/drawing/2014/main" id="{90D90315-38C7-DADD-2184-619806A946CF}"/>
              </a:ext>
            </a:extLst>
          </p:cNvPr>
          <p:cNvSpPr/>
          <p:nvPr/>
        </p:nvSpPr>
        <p:spPr>
          <a:xfrm>
            <a:off x="7943114" y="4348420"/>
            <a:ext cx="3531476" cy="1483981"/>
          </a:xfrm>
          <a:custGeom>
            <a:avLst/>
            <a:gdLst>
              <a:gd name="connsiteX0" fmla="*/ 0 w 3531476"/>
              <a:gd name="connsiteY0" fmla="*/ 1483981 h 1483981"/>
              <a:gd name="connsiteX1" fmla="*/ 819807 w 3531476"/>
              <a:gd name="connsiteY1" fmla="*/ 1347346 h 1483981"/>
              <a:gd name="connsiteX2" fmla="*/ 1345324 w 3531476"/>
              <a:gd name="connsiteY2" fmla="*/ 905912 h 1483981"/>
              <a:gd name="connsiteX3" fmla="*/ 1492469 w 3531476"/>
              <a:gd name="connsiteY3" fmla="*/ 590601 h 1483981"/>
              <a:gd name="connsiteX4" fmla="*/ 1818290 w 3531476"/>
              <a:gd name="connsiteY4" fmla="*/ 233250 h 1483981"/>
              <a:gd name="connsiteX5" fmla="*/ 2617076 w 3531476"/>
              <a:gd name="connsiteY5" fmla="*/ 33553 h 1483981"/>
              <a:gd name="connsiteX6" fmla="*/ 3531476 w 3531476"/>
              <a:gd name="connsiteY6" fmla="*/ 2022 h 148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1476" h="1483981">
                <a:moveTo>
                  <a:pt x="0" y="1483981"/>
                </a:moveTo>
                <a:cubicBezTo>
                  <a:pt x="297793" y="1463836"/>
                  <a:pt x="595586" y="1443691"/>
                  <a:pt x="819807" y="1347346"/>
                </a:cubicBezTo>
                <a:cubicBezTo>
                  <a:pt x="1044028" y="1251001"/>
                  <a:pt x="1233214" y="1032036"/>
                  <a:pt x="1345324" y="905912"/>
                </a:cubicBezTo>
                <a:cubicBezTo>
                  <a:pt x="1457434" y="779788"/>
                  <a:pt x="1413641" y="702711"/>
                  <a:pt x="1492469" y="590601"/>
                </a:cubicBezTo>
                <a:cubicBezTo>
                  <a:pt x="1571297" y="478491"/>
                  <a:pt x="1630856" y="326091"/>
                  <a:pt x="1818290" y="233250"/>
                </a:cubicBezTo>
                <a:cubicBezTo>
                  <a:pt x="2005724" y="140409"/>
                  <a:pt x="2331545" y="72091"/>
                  <a:pt x="2617076" y="33553"/>
                </a:cubicBezTo>
                <a:cubicBezTo>
                  <a:pt x="2902607" y="-4985"/>
                  <a:pt x="3217041" y="-1482"/>
                  <a:pt x="3531476" y="2022"/>
                </a:cubicBezTo>
              </a:path>
            </a:pathLst>
          </a:cu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3FB9F875-C98C-EE38-FB0C-5CF372985903}"/>
              </a:ext>
            </a:extLst>
          </p:cNvPr>
          <p:cNvSpPr txBox="1"/>
          <p:nvPr/>
        </p:nvSpPr>
        <p:spPr>
          <a:xfrm>
            <a:off x="7421631" y="4126300"/>
            <a:ext cx="476412" cy="369332"/>
          </a:xfrm>
          <a:prstGeom prst="rect">
            <a:avLst/>
          </a:prstGeom>
          <a:noFill/>
        </p:spPr>
        <p:txBody>
          <a:bodyPr wrap="none" rtlCol="0">
            <a:spAutoFit/>
          </a:bodyPr>
          <a:lstStyle/>
          <a:p>
            <a:r>
              <a:rPr lang="en-US" dirty="0"/>
              <a:t>1.0</a:t>
            </a:r>
          </a:p>
        </p:txBody>
      </p:sp>
      <p:sp>
        <p:nvSpPr>
          <p:cNvPr id="25" name="TextBox 24">
            <a:extLst>
              <a:ext uri="{FF2B5EF4-FFF2-40B4-BE49-F238E27FC236}">
                <a16:creationId xmlns:a16="http://schemas.microsoft.com/office/drawing/2014/main" id="{11099976-C3FF-5F2B-95F2-4615F9F86A63}"/>
              </a:ext>
            </a:extLst>
          </p:cNvPr>
          <p:cNvSpPr txBox="1"/>
          <p:nvPr/>
        </p:nvSpPr>
        <p:spPr>
          <a:xfrm>
            <a:off x="7554139" y="4576348"/>
            <a:ext cx="304892" cy="369332"/>
          </a:xfrm>
          <a:prstGeom prst="rect">
            <a:avLst/>
          </a:prstGeom>
          <a:noFill/>
        </p:spPr>
        <p:txBody>
          <a:bodyPr wrap="none" rtlCol="0">
            <a:spAutoFit/>
          </a:bodyPr>
          <a:lstStyle/>
          <a:p>
            <a:r>
              <a:rPr lang="en-US" dirty="0">
                <a:solidFill>
                  <a:srgbClr val="7030A0"/>
                </a:solidFill>
              </a:rPr>
              <a:t>X</a:t>
            </a:r>
          </a:p>
        </p:txBody>
      </p:sp>
      <p:cxnSp>
        <p:nvCxnSpPr>
          <p:cNvPr id="26" name="Straight Arrow Connector 25">
            <a:extLst>
              <a:ext uri="{FF2B5EF4-FFF2-40B4-BE49-F238E27FC236}">
                <a16:creationId xmlns:a16="http://schemas.microsoft.com/office/drawing/2014/main" id="{D3C1B6DF-DE62-D490-DE17-C568C65FE115}"/>
              </a:ext>
            </a:extLst>
          </p:cNvPr>
          <p:cNvCxnSpPr>
            <a:cxnSpLocks/>
          </p:cNvCxnSpPr>
          <p:nvPr/>
        </p:nvCxnSpPr>
        <p:spPr>
          <a:xfrm flipH="1">
            <a:off x="7932463" y="4761014"/>
            <a:ext cx="1544651" cy="0"/>
          </a:xfrm>
          <a:prstGeom prst="straightConnector1">
            <a:avLst/>
          </a:prstGeom>
          <a:ln w="38100">
            <a:solidFill>
              <a:srgbClr val="7030A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62ACFCB-9D4B-58E0-A6F1-CE50113EEE11}"/>
              </a:ext>
            </a:extLst>
          </p:cNvPr>
          <p:cNvCxnSpPr>
            <a:cxnSpLocks/>
          </p:cNvCxnSpPr>
          <p:nvPr/>
        </p:nvCxnSpPr>
        <p:spPr>
          <a:xfrm flipV="1">
            <a:off x="9511867" y="4828743"/>
            <a:ext cx="0" cy="1025553"/>
          </a:xfrm>
          <a:prstGeom prst="straightConnector1">
            <a:avLst/>
          </a:prstGeom>
          <a:ln w="38100">
            <a:solidFill>
              <a:srgbClr val="7030A0"/>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B9508D2-A0DB-591B-A561-0250D279C7C9}"/>
              </a:ext>
            </a:extLst>
          </p:cNvPr>
          <p:cNvSpPr txBox="1"/>
          <p:nvPr/>
        </p:nvSpPr>
        <p:spPr>
          <a:xfrm>
            <a:off x="9385674" y="5866527"/>
            <a:ext cx="1810880" cy="369332"/>
          </a:xfrm>
          <a:prstGeom prst="rect">
            <a:avLst/>
          </a:prstGeom>
          <a:noFill/>
        </p:spPr>
        <p:txBody>
          <a:bodyPr wrap="none" rtlCol="0">
            <a:spAutoFit/>
          </a:bodyPr>
          <a:lstStyle/>
          <a:p>
            <a:r>
              <a:rPr lang="en-US" dirty="0"/>
              <a:t>Escapement Goal</a:t>
            </a:r>
          </a:p>
        </p:txBody>
      </p:sp>
      <p:sp>
        <p:nvSpPr>
          <p:cNvPr id="29" name="TextBox 28">
            <a:extLst>
              <a:ext uri="{FF2B5EF4-FFF2-40B4-BE49-F238E27FC236}">
                <a16:creationId xmlns:a16="http://schemas.microsoft.com/office/drawing/2014/main" id="{532387BB-B26D-967C-50B0-FEDB3E77D5C3}"/>
              </a:ext>
            </a:extLst>
          </p:cNvPr>
          <p:cNvSpPr txBox="1"/>
          <p:nvPr/>
        </p:nvSpPr>
        <p:spPr>
          <a:xfrm>
            <a:off x="3039108" y="1186014"/>
            <a:ext cx="3283335" cy="646331"/>
          </a:xfrm>
          <a:prstGeom prst="rect">
            <a:avLst/>
          </a:prstGeom>
          <a:noFill/>
        </p:spPr>
        <p:txBody>
          <a:bodyPr wrap="none" rtlCol="0">
            <a:spAutoFit/>
          </a:bodyPr>
          <a:lstStyle/>
          <a:p>
            <a:r>
              <a:rPr lang="en-US" dirty="0"/>
              <a:t>Or just say, </a:t>
            </a:r>
          </a:p>
          <a:p>
            <a:r>
              <a:rPr lang="en-US" dirty="0"/>
              <a:t>S</a:t>
            </a:r>
            <a:r>
              <a:rPr lang="en-US" baseline="-25000" dirty="0"/>
              <a:t>Y</a:t>
            </a:r>
            <a:r>
              <a:rPr lang="en-US" dirty="0"/>
              <a:t>=S</a:t>
            </a:r>
            <a:r>
              <a:rPr lang="en-US" baseline="-25000" dirty="0"/>
              <a:t>MSY</a:t>
            </a:r>
            <a:r>
              <a:rPr lang="en-US" dirty="0"/>
              <a:t> from some other analysis</a:t>
            </a:r>
          </a:p>
        </p:txBody>
      </p:sp>
      <p:sp>
        <p:nvSpPr>
          <p:cNvPr id="31" name="TextBox 30">
            <a:extLst>
              <a:ext uri="{FF2B5EF4-FFF2-40B4-BE49-F238E27FC236}">
                <a16:creationId xmlns:a16="http://schemas.microsoft.com/office/drawing/2014/main" id="{E61AC2F2-C0C3-C7E2-0778-88B49140B0EF}"/>
              </a:ext>
            </a:extLst>
          </p:cNvPr>
          <p:cNvSpPr txBox="1"/>
          <p:nvPr/>
        </p:nvSpPr>
        <p:spPr>
          <a:xfrm>
            <a:off x="6914030" y="4630298"/>
            <a:ext cx="745807" cy="369332"/>
          </a:xfrm>
          <a:prstGeom prst="rect">
            <a:avLst/>
          </a:prstGeom>
          <a:noFill/>
        </p:spPr>
        <p:txBody>
          <a:bodyPr wrap="square">
            <a:spAutoFit/>
          </a:bodyPr>
          <a:lstStyle/>
          <a:p>
            <a:r>
              <a:rPr lang="en-US" dirty="0"/>
              <a:t>S</a:t>
            </a:r>
            <a:r>
              <a:rPr lang="en-US" baseline="-25000" dirty="0"/>
              <a:t>MSY</a:t>
            </a:r>
            <a:endParaRPr lang="en-US" dirty="0"/>
          </a:p>
        </p:txBody>
      </p:sp>
      <p:cxnSp>
        <p:nvCxnSpPr>
          <p:cNvPr id="33" name="Straight Connector 32">
            <a:extLst>
              <a:ext uri="{FF2B5EF4-FFF2-40B4-BE49-F238E27FC236}">
                <a16:creationId xmlns:a16="http://schemas.microsoft.com/office/drawing/2014/main" id="{D1D329A0-C638-4687-4774-ABB908B24F9B}"/>
              </a:ext>
            </a:extLst>
          </p:cNvPr>
          <p:cNvCxnSpPr/>
          <p:nvPr/>
        </p:nvCxnSpPr>
        <p:spPr>
          <a:xfrm>
            <a:off x="6732767" y="4684797"/>
            <a:ext cx="261656" cy="26088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97F007B-5FF3-6032-83B5-052653FB581B}"/>
              </a:ext>
            </a:extLst>
          </p:cNvPr>
          <p:cNvCxnSpPr>
            <a:cxnSpLocks/>
          </p:cNvCxnSpPr>
          <p:nvPr/>
        </p:nvCxnSpPr>
        <p:spPr>
          <a:xfrm flipV="1">
            <a:off x="6766976" y="4674136"/>
            <a:ext cx="254074" cy="2683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E42FEB1-8DE1-9434-EEFF-681BB9BCF99C}"/>
              </a:ext>
            </a:extLst>
          </p:cNvPr>
          <p:cNvCxnSpPr/>
          <p:nvPr/>
        </p:nvCxnSpPr>
        <p:spPr>
          <a:xfrm>
            <a:off x="334724" y="1923078"/>
            <a:ext cx="439630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4405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33BBC-64D1-AE8A-37FF-86A75AC7E166}"/>
              </a:ext>
            </a:extLst>
          </p:cNvPr>
          <p:cNvSpPr>
            <a:spLocks noGrp="1"/>
          </p:cNvSpPr>
          <p:nvPr>
            <p:ph type="title"/>
          </p:nvPr>
        </p:nvSpPr>
        <p:spPr>
          <a:xfrm>
            <a:off x="251460" y="0"/>
            <a:ext cx="11102340" cy="1325563"/>
          </a:xfrm>
        </p:spPr>
        <p:txBody>
          <a:bodyPr>
            <a:normAutofit/>
          </a:bodyPr>
          <a:lstStyle/>
          <a:p>
            <a:r>
              <a:rPr lang="en-US" dirty="0"/>
              <a:t>Determine total escapement likely to achieve Natural-Area S</a:t>
            </a:r>
            <a:r>
              <a:rPr lang="en-US" baseline="-25000" dirty="0"/>
              <a:t>MSY</a:t>
            </a:r>
            <a:r>
              <a:rPr lang="en-US" dirty="0"/>
              <a:t> and meet hatchery goals</a:t>
            </a:r>
          </a:p>
        </p:txBody>
      </p:sp>
      <p:cxnSp>
        <p:nvCxnSpPr>
          <p:cNvPr id="5" name="Straight Arrow Connector 4">
            <a:extLst>
              <a:ext uri="{FF2B5EF4-FFF2-40B4-BE49-F238E27FC236}">
                <a16:creationId xmlns:a16="http://schemas.microsoft.com/office/drawing/2014/main" id="{409B097C-E760-C6C4-4389-271AE592A8A1}"/>
              </a:ext>
            </a:extLst>
          </p:cNvPr>
          <p:cNvCxnSpPr/>
          <p:nvPr/>
        </p:nvCxnSpPr>
        <p:spPr>
          <a:xfrm>
            <a:off x="3870463" y="5203982"/>
            <a:ext cx="58864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CAEA1F1-57BE-8BE9-A2BA-9225E811D93B}"/>
              </a:ext>
            </a:extLst>
          </p:cNvPr>
          <p:cNvCxnSpPr>
            <a:cxnSpLocks/>
          </p:cNvCxnSpPr>
          <p:nvPr/>
        </p:nvCxnSpPr>
        <p:spPr>
          <a:xfrm flipV="1">
            <a:off x="3870463" y="1576862"/>
            <a:ext cx="0" cy="36156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0DC994-DEAD-5DB3-5958-98EE651033CF}"/>
              </a:ext>
            </a:extLst>
          </p:cNvPr>
          <p:cNvSpPr txBox="1"/>
          <p:nvPr/>
        </p:nvSpPr>
        <p:spPr>
          <a:xfrm>
            <a:off x="119500" y="2559113"/>
            <a:ext cx="3750963" cy="830997"/>
          </a:xfrm>
          <a:prstGeom prst="rect">
            <a:avLst/>
          </a:prstGeom>
          <a:noFill/>
        </p:spPr>
        <p:txBody>
          <a:bodyPr wrap="none" rtlCol="0">
            <a:spAutoFit/>
          </a:bodyPr>
          <a:lstStyle/>
          <a:p>
            <a:r>
              <a:rPr lang="en-US" sz="2400" dirty="0"/>
              <a:t>Probability of achieving S</a:t>
            </a:r>
            <a:r>
              <a:rPr lang="en-US" sz="2400" baseline="-25000" dirty="0"/>
              <a:t>MSY</a:t>
            </a:r>
            <a:r>
              <a:rPr lang="en-US" sz="2400" dirty="0"/>
              <a:t> </a:t>
            </a:r>
          </a:p>
          <a:p>
            <a:r>
              <a:rPr lang="en-US" sz="2400" dirty="0"/>
              <a:t>and hatchery goals</a:t>
            </a:r>
          </a:p>
        </p:txBody>
      </p:sp>
      <p:sp>
        <p:nvSpPr>
          <p:cNvPr id="10" name="TextBox 9">
            <a:extLst>
              <a:ext uri="{FF2B5EF4-FFF2-40B4-BE49-F238E27FC236}">
                <a16:creationId xmlns:a16="http://schemas.microsoft.com/office/drawing/2014/main" id="{882A039A-E335-F442-5C82-AD9B8FA55D16}"/>
              </a:ext>
            </a:extLst>
          </p:cNvPr>
          <p:cNvSpPr txBox="1"/>
          <p:nvPr/>
        </p:nvSpPr>
        <p:spPr>
          <a:xfrm>
            <a:off x="5077636" y="5418185"/>
            <a:ext cx="3472104" cy="646331"/>
          </a:xfrm>
          <a:prstGeom prst="rect">
            <a:avLst/>
          </a:prstGeom>
          <a:noFill/>
        </p:spPr>
        <p:txBody>
          <a:bodyPr wrap="none" rtlCol="0">
            <a:spAutoFit/>
          </a:bodyPr>
          <a:lstStyle/>
          <a:p>
            <a:r>
              <a:rPr lang="en-US" sz="3600" dirty="0"/>
              <a:t>Total Escapement</a:t>
            </a:r>
          </a:p>
        </p:txBody>
      </p:sp>
      <p:cxnSp>
        <p:nvCxnSpPr>
          <p:cNvPr id="15" name="Curved Connector 14">
            <a:extLst>
              <a:ext uri="{FF2B5EF4-FFF2-40B4-BE49-F238E27FC236}">
                <a16:creationId xmlns:a16="http://schemas.microsoft.com/office/drawing/2014/main" id="{921C7E21-4EBD-4285-7EA5-ECABCA0E02ED}"/>
              </a:ext>
            </a:extLst>
          </p:cNvPr>
          <p:cNvCxnSpPr>
            <a:cxnSpLocks/>
          </p:cNvCxnSpPr>
          <p:nvPr/>
        </p:nvCxnSpPr>
        <p:spPr>
          <a:xfrm flipV="1">
            <a:off x="3870463" y="1874444"/>
            <a:ext cx="6028911" cy="3318108"/>
          </a:xfrm>
          <a:prstGeom prst="curved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C5219CF8-A69D-5F31-2F60-938B31FB0F40}"/>
              </a:ext>
            </a:extLst>
          </p:cNvPr>
          <p:cNvCxnSpPr>
            <a:cxnSpLocks/>
          </p:cNvCxnSpPr>
          <p:nvPr/>
        </p:nvCxnSpPr>
        <p:spPr>
          <a:xfrm flipV="1">
            <a:off x="3850997" y="1863014"/>
            <a:ext cx="6028911" cy="3318108"/>
          </a:xfrm>
          <a:prstGeom prst="curvedConnector3">
            <a:avLst>
              <a:gd name="adj1" fmla="val 1307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urved Connector 19">
            <a:extLst>
              <a:ext uri="{FF2B5EF4-FFF2-40B4-BE49-F238E27FC236}">
                <a16:creationId xmlns:a16="http://schemas.microsoft.com/office/drawing/2014/main" id="{B85FB394-3784-322C-CC1D-B34B9C24EB40}"/>
              </a:ext>
            </a:extLst>
          </p:cNvPr>
          <p:cNvCxnSpPr>
            <a:cxnSpLocks/>
          </p:cNvCxnSpPr>
          <p:nvPr/>
        </p:nvCxnSpPr>
        <p:spPr>
          <a:xfrm flipV="1">
            <a:off x="3889929" y="1840154"/>
            <a:ext cx="6028911" cy="3318108"/>
          </a:xfrm>
          <a:prstGeom prst="curvedConnector3">
            <a:avLst>
              <a:gd name="adj1" fmla="val 86049"/>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6DBB6AB-6ECF-B2F2-05B3-73A5F97F3728}"/>
              </a:ext>
            </a:extLst>
          </p:cNvPr>
          <p:cNvSpPr txBox="1"/>
          <p:nvPr/>
        </p:nvSpPr>
        <p:spPr>
          <a:xfrm>
            <a:off x="3498574" y="5158262"/>
            <a:ext cx="367408" cy="523220"/>
          </a:xfrm>
          <a:prstGeom prst="rect">
            <a:avLst/>
          </a:prstGeom>
          <a:noFill/>
        </p:spPr>
        <p:txBody>
          <a:bodyPr wrap="none" rtlCol="0">
            <a:spAutoFit/>
          </a:bodyPr>
          <a:lstStyle/>
          <a:p>
            <a:r>
              <a:rPr lang="en-US" sz="2800" dirty="0"/>
              <a:t>0</a:t>
            </a:r>
          </a:p>
        </p:txBody>
      </p:sp>
      <p:sp>
        <p:nvSpPr>
          <p:cNvPr id="25" name="TextBox 24">
            <a:extLst>
              <a:ext uri="{FF2B5EF4-FFF2-40B4-BE49-F238E27FC236}">
                <a16:creationId xmlns:a16="http://schemas.microsoft.com/office/drawing/2014/main" id="{662A8DFF-F16B-B931-AA1A-82A179459B33}"/>
              </a:ext>
            </a:extLst>
          </p:cNvPr>
          <p:cNvSpPr txBox="1"/>
          <p:nvPr/>
        </p:nvSpPr>
        <p:spPr>
          <a:xfrm>
            <a:off x="3522520" y="1487784"/>
            <a:ext cx="367408" cy="523220"/>
          </a:xfrm>
          <a:prstGeom prst="rect">
            <a:avLst/>
          </a:prstGeom>
          <a:noFill/>
        </p:spPr>
        <p:txBody>
          <a:bodyPr wrap="none" rtlCol="0">
            <a:spAutoFit/>
          </a:bodyPr>
          <a:lstStyle/>
          <a:p>
            <a:r>
              <a:rPr lang="en-US" sz="2800" dirty="0"/>
              <a:t>1</a:t>
            </a:r>
          </a:p>
        </p:txBody>
      </p:sp>
    </p:spTree>
    <p:extLst>
      <p:ext uri="{BB962C8B-B14F-4D97-AF65-F5344CB8AC3E}">
        <p14:creationId xmlns:p14="http://schemas.microsoft.com/office/powerpoint/2010/main" val="151777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DF311-FD21-C990-8CF9-D485AFD690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254B3-38B7-8819-CB9C-899CF56F187B}"/>
              </a:ext>
            </a:extLst>
          </p:cNvPr>
          <p:cNvSpPr>
            <a:spLocks noGrp="1"/>
          </p:cNvSpPr>
          <p:nvPr>
            <p:ph type="ctrTitle"/>
          </p:nvPr>
        </p:nvSpPr>
        <p:spPr>
          <a:xfrm>
            <a:off x="349956" y="0"/>
            <a:ext cx="10137422" cy="1056393"/>
          </a:xfrm>
        </p:spPr>
        <p:txBody>
          <a:bodyPr>
            <a:normAutofit/>
          </a:bodyPr>
          <a:lstStyle/>
          <a:p>
            <a:r>
              <a:rPr lang="en-US" dirty="0"/>
              <a:t>River harvest versus run size</a:t>
            </a:r>
          </a:p>
        </p:txBody>
      </p:sp>
      <p:sp>
        <p:nvSpPr>
          <p:cNvPr id="6" name="TextBox 5">
            <a:extLst>
              <a:ext uri="{FF2B5EF4-FFF2-40B4-BE49-F238E27FC236}">
                <a16:creationId xmlns:a16="http://schemas.microsoft.com/office/drawing/2014/main" id="{624DB566-CD69-B397-B744-B1E3F8DE053E}"/>
              </a:ext>
            </a:extLst>
          </p:cNvPr>
          <p:cNvSpPr txBox="1"/>
          <p:nvPr/>
        </p:nvSpPr>
        <p:spPr>
          <a:xfrm>
            <a:off x="7507110" y="1582340"/>
            <a:ext cx="4776372" cy="3693319"/>
          </a:xfrm>
          <a:prstGeom prst="rect">
            <a:avLst/>
          </a:prstGeom>
          <a:noFill/>
        </p:spPr>
        <p:txBody>
          <a:bodyPr wrap="none" rtlCol="0">
            <a:spAutoFit/>
          </a:bodyPr>
          <a:lstStyle/>
          <a:p>
            <a:r>
              <a:rPr lang="en-US" dirty="0"/>
              <a:t>Unconstrained linear regression </a:t>
            </a:r>
          </a:p>
          <a:p>
            <a:r>
              <a:rPr lang="en-US" dirty="0"/>
              <a:t>(although 0-intercept would make sense):</a:t>
            </a:r>
          </a:p>
          <a:p>
            <a:endParaRPr lang="en-US" dirty="0"/>
          </a:p>
          <a:p>
            <a:r>
              <a:rPr lang="en-US" dirty="0"/>
              <a:t>River Harvest = 1,407 + 0.13 x Run Size</a:t>
            </a:r>
          </a:p>
          <a:p>
            <a:r>
              <a:rPr lang="en-US" dirty="0"/>
              <a:t>p &lt; 2x10</a:t>
            </a:r>
            <a:r>
              <a:rPr lang="en-US" baseline="30000" dirty="0"/>
              <a:t>-16</a:t>
            </a:r>
          </a:p>
          <a:p>
            <a:r>
              <a:rPr lang="en-US" dirty="0"/>
              <a:t>R</a:t>
            </a:r>
            <a:r>
              <a:rPr lang="en-US" baseline="30000" dirty="0"/>
              <a:t>2</a:t>
            </a:r>
            <a:r>
              <a:rPr lang="en-US" dirty="0"/>
              <a:t>=0.88</a:t>
            </a:r>
          </a:p>
          <a:p>
            <a:endParaRPr lang="en-US" dirty="0"/>
          </a:p>
          <a:p>
            <a:r>
              <a:rPr lang="en-US" dirty="0"/>
              <a:t>Excluding years of zero harvest:</a:t>
            </a:r>
          </a:p>
          <a:p>
            <a:r>
              <a:rPr lang="en-US" dirty="0"/>
              <a:t>Minimum river harvest rate: 0.2% [2008]</a:t>
            </a:r>
          </a:p>
          <a:p>
            <a:r>
              <a:rPr lang="en-US" dirty="0"/>
              <a:t>(then 2% [‘10], 7% [‘22], overall 5/39 below 10%)</a:t>
            </a:r>
          </a:p>
          <a:p>
            <a:endParaRPr lang="en-US" dirty="0"/>
          </a:p>
          <a:p>
            <a:r>
              <a:rPr lang="en-US" dirty="0"/>
              <a:t>Maximum river harvest rate: 33% [2017]</a:t>
            </a:r>
          </a:p>
          <a:p>
            <a:r>
              <a:rPr lang="en-US" dirty="0"/>
              <a:t>(3/39 years above 20%)</a:t>
            </a:r>
          </a:p>
        </p:txBody>
      </p:sp>
      <p:pic>
        <p:nvPicPr>
          <p:cNvPr id="8" name="Picture 7">
            <a:extLst>
              <a:ext uri="{FF2B5EF4-FFF2-40B4-BE49-F238E27FC236}">
                <a16:creationId xmlns:a16="http://schemas.microsoft.com/office/drawing/2014/main" id="{7B0602C4-8F98-25EF-FDA2-2B755B076BC4}"/>
              </a:ext>
            </a:extLst>
          </p:cNvPr>
          <p:cNvPicPr>
            <a:picLocks noChangeAspect="1"/>
          </p:cNvPicPr>
          <p:nvPr/>
        </p:nvPicPr>
        <p:blipFill>
          <a:blip r:embed="rId3"/>
          <a:stretch>
            <a:fillRect/>
          </a:stretch>
        </p:blipFill>
        <p:spPr>
          <a:xfrm>
            <a:off x="180624" y="417650"/>
            <a:ext cx="7631286" cy="6435112"/>
          </a:xfrm>
          <a:prstGeom prst="rect">
            <a:avLst/>
          </a:prstGeom>
        </p:spPr>
      </p:pic>
    </p:spTree>
    <p:extLst>
      <p:ext uri="{BB962C8B-B14F-4D97-AF65-F5344CB8AC3E}">
        <p14:creationId xmlns:p14="http://schemas.microsoft.com/office/powerpoint/2010/main" val="51298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3C7C-5B1A-662C-2A2B-549F1D7A7336}"/>
              </a:ext>
            </a:extLst>
          </p:cNvPr>
          <p:cNvSpPr>
            <a:spLocks noGrp="1"/>
          </p:cNvSpPr>
          <p:nvPr>
            <p:ph type="title"/>
          </p:nvPr>
        </p:nvSpPr>
        <p:spPr>
          <a:xfrm>
            <a:off x="838200" y="18255"/>
            <a:ext cx="10515600" cy="1325563"/>
          </a:xfrm>
        </p:spPr>
        <p:txBody>
          <a:bodyPr/>
          <a:lstStyle/>
          <a:p>
            <a:r>
              <a:rPr lang="en-US" dirty="0"/>
              <a:t>Conservation/ecological considerations</a:t>
            </a:r>
          </a:p>
        </p:txBody>
      </p:sp>
      <p:sp>
        <p:nvSpPr>
          <p:cNvPr id="3" name="Content Placeholder 2">
            <a:extLst>
              <a:ext uri="{FF2B5EF4-FFF2-40B4-BE49-F238E27FC236}">
                <a16:creationId xmlns:a16="http://schemas.microsoft.com/office/drawing/2014/main" id="{5424B04F-D116-5BC6-81B1-572FDA486334}"/>
              </a:ext>
            </a:extLst>
          </p:cNvPr>
          <p:cNvSpPr>
            <a:spLocks noGrp="1"/>
          </p:cNvSpPr>
          <p:nvPr>
            <p:ph idx="1"/>
          </p:nvPr>
        </p:nvSpPr>
        <p:spPr>
          <a:xfrm>
            <a:off x="83820" y="1425574"/>
            <a:ext cx="11906250" cy="5146675"/>
          </a:xfrm>
        </p:spPr>
        <p:txBody>
          <a:bodyPr>
            <a:normAutofit fontScale="92500" lnSpcReduction="20000"/>
          </a:bodyPr>
          <a:lstStyle/>
          <a:p>
            <a:r>
              <a:rPr lang="en-US" dirty="0">
                <a:hlinkClick r:id="rId2"/>
              </a:rPr>
              <a:t>NS1</a:t>
            </a:r>
            <a:r>
              <a:rPr lang="en-US" dirty="0"/>
              <a:t>: The benefits of protection afforded to marine ecosystems are those resulting from maintaining viable populations (including those of unexploited species), maintaining adequate forage for all components of the ecosystem, maintaining evolutionary and ecological processes (e.g., disturbance regimes, hydrological processes, nutrient cycles), maintaining productive habitat, maintaining the evolutionary potential of species and ecosystems, and accommodating human use.</a:t>
            </a:r>
          </a:p>
          <a:p>
            <a:r>
              <a:rPr lang="en-US" dirty="0"/>
              <a:t>Viability criteria?</a:t>
            </a:r>
          </a:p>
          <a:p>
            <a:pPr lvl="1"/>
            <a:r>
              <a:rPr lang="en-US" dirty="0"/>
              <a:t>For which subunits?  Those identified by AFRP/CVPIA?</a:t>
            </a:r>
          </a:p>
          <a:p>
            <a:pPr lvl="1"/>
            <a:r>
              <a:rPr lang="en-US" dirty="0">
                <a:hlinkClick r:id="rId3"/>
              </a:rPr>
              <a:t>https://www.noaa.gov/sites/default/files/legacy/document/2020/Oct/07354626391.pdf</a:t>
            </a:r>
            <a:r>
              <a:rPr lang="en-US" dirty="0"/>
              <a:t> </a:t>
            </a:r>
          </a:p>
          <a:p>
            <a:r>
              <a:rPr lang="en-US" dirty="0"/>
              <a:t>Criteria spelled out under de minimis considerations in </a:t>
            </a:r>
            <a:r>
              <a:rPr lang="en-US" dirty="0">
                <a:hlinkClick r:id="rId4"/>
              </a:rPr>
              <a:t>FMP</a:t>
            </a:r>
            <a:r>
              <a:rPr lang="en-US" dirty="0"/>
              <a:t>?</a:t>
            </a:r>
          </a:p>
          <a:p>
            <a:pPr lvl="1"/>
            <a:r>
              <a:rPr lang="en-US" dirty="0"/>
              <a:t>The potential for critically low natural spawner abundance, including considerations for </a:t>
            </a:r>
            <a:r>
              <a:rPr lang="en-US" dirty="0" err="1"/>
              <a:t>substocks</a:t>
            </a:r>
            <a:r>
              <a:rPr lang="en-US" dirty="0"/>
              <a:t> that may fall below crucial genetic thresholds;</a:t>
            </a:r>
          </a:p>
          <a:p>
            <a:pPr lvl="1"/>
            <a:r>
              <a:rPr lang="en-US" dirty="0"/>
              <a:t>The status of co-mingled stocks;</a:t>
            </a:r>
          </a:p>
          <a:p>
            <a:r>
              <a:rPr lang="en-US" dirty="0"/>
              <a:t>How to ensure conservation of late-fall run, San Joaquin fall run </a:t>
            </a:r>
          </a:p>
          <a:p>
            <a:pPr lvl="1"/>
            <a:r>
              <a:rPr lang="en-US" dirty="0"/>
              <a:t>(do have goals under </a:t>
            </a:r>
            <a:r>
              <a:rPr lang="en-US" dirty="0">
                <a:hlinkClick r:id="rId3"/>
              </a:rPr>
              <a:t>AFRP</a:t>
            </a:r>
            <a:r>
              <a:rPr lang="en-US" dirty="0"/>
              <a:t>)</a:t>
            </a:r>
          </a:p>
        </p:txBody>
      </p:sp>
    </p:spTree>
    <p:extLst>
      <p:ext uri="{BB962C8B-B14F-4D97-AF65-F5344CB8AC3E}">
        <p14:creationId xmlns:p14="http://schemas.microsoft.com/office/powerpoint/2010/main" val="57180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4C4DB-E848-072E-3BD5-EC4CC6B248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EB4AC-AA42-CE41-E8C9-3090B8FEA3DD}"/>
              </a:ext>
            </a:extLst>
          </p:cNvPr>
          <p:cNvSpPr>
            <a:spLocks noGrp="1"/>
          </p:cNvSpPr>
          <p:nvPr>
            <p:ph type="title"/>
          </p:nvPr>
        </p:nvSpPr>
        <p:spPr>
          <a:xfrm>
            <a:off x="838200" y="102235"/>
            <a:ext cx="10515600" cy="1325563"/>
          </a:xfrm>
        </p:spPr>
        <p:txBody>
          <a:bodyPr/>
          <a:lstStyle/>
          <a:p>
            <a:r>
              <a:rPr lang="en-US" dirty="0"/>
              <a:t>C. Workgroup Tasks</a:t>
            </a:r>
          </a:p>
        </p:txBody>
      </p:sp>
      <p:sp>
        <p:nvSpPr>
          <p:cNvPr id="3" name="Content Placeholder 2">
            <a:extLst>
              <a:ext uri="{FF2B5EF4-FFF2-40B4-BE49-F238E27FC236}">
                <a16:creationId xmlns:a16="http://schemas.microsoft.com/office/drawing/2014/main" id="{5172DE5F-2FC7-4ADD-7835-1F63FBF8A22F}"/>
              </a:ext>
            </a:extLst>
          </p:cNvPr>
          <p:cNvSpPr>
            <a:spLocks noGrp="1"/>
          </p:cNvSpPr>
          <p:nvPr>
            <p:ph idx="1"/>
          </p:nvPr>
        </p:nvSpPr>
        <p:spPr>
          <a:xfrm>
            <a:off x="285750" y="1825625"/>
            <a:ext cx="11588198" cy="4930140"/>
          </a:xfrm>
        </p:spPr>
        <p:txBody>
          <a:bodyPr>
            <a:normAutofit fontScale="92500" lnSpcReduction="20000"/>
          </a:bodyPr>
          <a:lstStyle/>
          <a:p>
            <a:r>
              <a:rPr lang="en-US" sz="3200" dirty="0">
                <a:solidFill>
                  <a:schemeClr val="bg1">
                    <a:lumMod val="50000"/>
                  </a:schemeClr>
                </a:solidFill>
              </a:rPr>
              <a:t>1. Derivation of S</a:t>
            </a:r>
            <a:r>
              <a:rPr lang="en-US" sz="3200" baseline="-25000" dirty="0">
                <a:solidFill>
                  <a:schemeClr val="bg1">
                    <a:lumMod val="50000"/>
                  </a:schemeClr>
                </a:solidFill>
              </a:rPr>
              <a:t>MSY</a:t>
            </a:r>
          </a:p>
          <a:p>
            <a:r>
              <a:rPr lang="en-US" sz="3200" dirty="0">
                <a:solidFill>
                  <a:schemeClr val="bg1">
                    <a:lumMod val="50000"/>
                  </a:schemeClr>
                </a:solidFill>
              </a:rPr>
              <a:t>2. Conservation Objective</a:t>
            </a:r>
          </a:p>
          <a:p>
            <a:r>
              <a:rPr lang="en-US" sz="3200" dirty="0"/>
              <a:t>3. Harvest Control Rule</a:t>
            </a:r>
          </a:p>
          <a:p>
            <a:pPr lvl="1"/>
            <a:r>
              <a:rPr lang="en-US" sz="2800" dirty="0"/>
              <a:t>November guidance “work towards modifying the current harvest control rule to account for potential updates to the S</a:t>
            </a:r>
            <a:r>
              <a:rPr lang="en-US" sz="2800" baseline="-25000" dirty="0"/>
              <a:t>MSY</a:t>
            </a:r>
            <a:r>
              <a:rPr lang="en-US" sz="2800" dirty="0"/>
              <a:t> and in terms of an updated conservation objective”</a:t>
            </a:r>
          </a:p>
          <a:p>
            <a:pPr lvl="1"/>
            <a:r>
              <a:rPr lang="en-US" sz="2800" dirty="0"/>
              <a:t>So defer until after S</a:t>
            </a:r>
            <a:r>
              <a:rPr lang="en-US" sz="2800" baseline="-25000" dirty="0"/>
              <a:t>MSY</a:t>
            </a:r>
            <a:r>
              <a:rPr lang="en-US" sz="2800" dirty="0"/>
              <a:t>/conservation objective updated?</a:t>
            </a:r>
          </a:p>
          <a:p>
            <a:pPr lvl="2"/>
            <a:r>
              <a:rPr lang="en-US" sz="2400" dirty="0"/>
              <a:t>Though we have discussed utility of parameterizing based on C.O. rather than S</a:t>
            </a:r>
            <a:r>
              <a:rPr lang="en-US" sz="2400" baseline="-25000" dirty="0"/>
              <a:t>MSY</a:t>
            </a:r>
            <a:endParaRPr lang="en-US" sz="2400" dirty="0"/>
          </a:p>
          <a:p>
            <a:pPr lvl="2"/>
            <a:r>
              <a:rPr lang="en-US" sz="2400" dirty="0"/>
              <a:t>And may be good to understand effects of updated reference points</a:t>
            </a:r>
          </a:p>
          <a:p>
            <a:pPr lvl="1"/>
            <a:r>
              <a:rPr lang="en-US" sz="2800" dirty="0"/>
              <a:t>Seems like we may want to revisit form of de minims as well</a:t>
            </a:r>
          </a:p>
          <a:p>
            <a:pPr lvl="1"/>
            <a:r>
              <a:rPr lang="en-US" sz="2800" dirty="0"/>
              <a:t>Methods contained in </a:t>
            </a:r>
            <a:r>
              <a:rPr lang="en-US" sz="2800" dirty="0">
                <a:hlinkClick r:id="rId2"/>
              </a:rPr>
              <a:t>Satterthwaite and Shelton (2023)</a:t>
            </a:r>
            <a:r>
              <a:rPr lang="en-US" sz="2800" dirty="0"/>
              <a:t> would be valuable in analyzing costs/benefits of different rules </a:t>
            </a:r>
          </a:p>
          <a:p>
            <a:r>
              <a:rPr lang="en-US" sz="3200" dirty="0">
                <a:solidFill>
                  <a:schemeClr val="bg1">
                    <a:lumMod val="50000"/>
                  </a:schemeClr>
                </a:solidFill>
              </a:rPr>
              <a:t>4. Other Items, as appropriate</a:t>
            </a:r>
          </a:p>
          <a:p>
            <a:endParaRPr lang="en-US" sz="3200" dirty="0">
              <a:solidFill>
                <a:schemeClr val="bg1">
                  <a:lumMod val="50000"/>
                </a:schemeClr>
              </a:solidFill>
            </a:endParaRPr>
          </a:p>
        </p:txBody>
      </p:sp>
    </p:spTree>
    <p:extLst>
      <p:ext uri="{BB962C8B-B14F-4D97-AF65-F5344CB8AC3E}">
        <p14:creationId xmlns:p14="http://schemas.microsoft.com/office/powerpoint/2010/main" val="3473308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F72C-7CE7-8E0E-8C3A-F4DD11CD7FFD}"/>
              </a:ext>
            </a:extLst>
          </p:cNvPr>
          <p:cNvSpPr>
            <a:spLocks noGrp="1"/>
          </p:cNvSpPr>
          <p:nvPr>
            <p:ph type="title"/>
          </p:nvPr>
        </p:nvSpPr>
        <p:spPr>
          <a:xfrm>
            <a:off x="358140" y="-238602"/>
            <a:ext cx="10515600" cy="1325563"/>
          </a:xfrm>
        </p:spPr>
        <p:txBody>
          <a:bodyPr/>
          <a:lstStyle/>
          <a:p>
            <a:r>
              <a:rPr lang="en-US" dirty="0"/>
              <a:t>SRFC control rule as of 2024</a:t>
            </a:r>
          </a:p>
        </p:txBody>
      </p:sp>
      <p:pic>
        <p:nvPicPr>
          <p:cNvPr id="7" name="Picture 6">
            <a:extLst>
              <a:ext uri="{FF2B5EF4-FFF2-40B4-BE49-F238E27FC236}">
                <a16:creationId xmlns:a16="http://schemas.microsoft.com/office/drawing/2014/main" id="{8FC10EAB-A83F-F7A6-C493-ECC8C3E458BE}"/>
              </a:ext>
            </a:extLst>
          </p:cNvPr>
          <p:cNvPicPr>
            <a:picLocks noChangeAspect="1"/>
          </p:cNvPicPr>
          <p:nvPr/>
        </p:nvPicPr>
        <p:blipFill>
          <a:blip r:embed="rId2"/>
          <a:stretch>
            <a:fillRect/>
          </a:stretch>
        </p:blipFill>
        <p:spPr>
          <a:xfrm>
            <a:off x="910589" y="1211580"/>
            <a:ext cx="10201633" cy="5795010"/>
          </a:xfrm>
          <a:prstGeom prst="rect">
            <a:avLst/>
          </a:prstGeom>
        </p:spPr>
      </p:pic>
      <p:sp>
        <p:nvSpPr>
          <p:cNvPr id="8" name="TextBox 7">
            <a:extLst>
              <a:ext uri="{FF2B5EF4-FFF2-40B4-BE49-F238E27FC236}">
                <a16:creationId xmlns:a16="http://schemas.microsoft.com/office/drawing/2014/main" id="{B94F5533-E240-A5A7-7729-A840B7CBDE19}"/>
              </a:ext>
            </a:extLst>
          </p:cNvPr>
          <p:cNvSpPr txBox="1"/>
          <p:nvPr/>
        </p:nvSpPr>
        <p:spPr>
          <a:xfrm>
            <a:off x="5750543" y="2451652"/>
            <a:ext cx="4859472" cy="369332"/>
          </a:xfrm>
          <a:prstGeom prst="rect">
            <a:avLst/>
          </a:prstGeom>
          <a:noFill/>
        </p:spPr>
        <p:txBody>
          <a:bodyPr wrap="none" rtlCol="0">
            <a:spAutoFit/>
          </a:bodyPr>
          <a:lstStyle/>
          <a:p>
            <a:r>
              <a:rPr lang="en-US" dirty="0"/>
              <a:t>Can’t intentionally exceed F</a:t>
            </a:r>
            <a:r>
              <a:rPr lang="en-US" baseline="-25000" dirty="0"/>
              <a:t>ABC</a:t>
            </a:r>
            <a:r>
              <a:rPr lang="en-US" dirty="0"/>
              <a:t> (90% of F</a:t>
            </a:r>
            <a:r>
              <a:rPr lang="en-US" baseline="-25000" dirty="0"/>
              <a:t>MSY</a:t>
            </a:r>
            <a:r>
              <a:rPr lang="en-US" dirty="0"/>
              <a:t> proxy)</a:t>
            </a:r>
          </a:p>
        </p:txBody>
      </p:sp>
      <p:sp>
        <p:nvSpPr>
          <p:cNvPr id="9" name="TextBox 8">
            <a:extLst>
              <a:ext uri="{FF2B5EF4-FFF2-40B4-BE49-F238E27FC236}">
                <a16:creationId xmlns:a16="http://schemas.microsoft.com/office/drawing/2014/main" id="{F5F08FB9-1FA3-60AD-EB3A-A585C1CFC5C3}"/>
              </a:ext>
            </a:extLst>
          </p:cNvPr>
          <p:cNvSpPr txBox="1"/>
          <p:nvPr/>
        </p:nvSpPr>
        <p:spPr>
          <a:xfrm>
            <a:off x="4537969" y="3739753"/>
            <a:ext cx="3926781" cy="369332"/>
          </a:xfrm>
          <a:prstGeom prst="rect">
            <a:avLst/>
          </a:prstGeom>
          <a:noFill/>
        </p:spPr>
        <p:txBody>
          <a:bodyPr wrap="none" rtlCol="0">
            <a:spAutoFit/>
          </a:bodyPr>
          <a:lstStyle/>
          <a:p>
            <a:r>
              <a:rPr lang="en-US" dirty="0"/>
              <a:t>Often target escapement equal to S</a:t>
            </a:r>
            <a:r>
              <a:rPr lang="en-US" baseline="-25000" dirty="0"/>
              <a:t>MSY</a:t>
            </a:r>
          </a:p>
        </p:txBody>
      </p:sp>
      <p:sp>
        <p:nvSpPr>
          <p:cNvPr id="10" name="TextBox 9">
            <a:extLst>
              <a:ext uri="{FF2B5EF4-FFF2-40B4-BE49-F238E27FC236}">
                <a16:creationId xmlns:a16="http://schemas.microsoft.com/office/drawing/2014/main" id="{B51C6605-A069-43E7-1A6E-521A6B23037C}"/>
              </a:ext>
            </a:extLst>
          </p:cNvPr>
          <p:cNvSpPr txBox="1"/>
          <p:nvPr/>
        </p:nvSpPr>
        <p:spPr>
          <a:xfrm>
            <a:off x="2428387" y="4696550"/>
            <a:ext cx="8208273" cy="369332"/>
          </a:xfrm>
          <a:prstGeom prst="rect">
            <a:avLst/>
          </a:prstGeom>
          <a:noFill/>
        </p:spPr>
        <p:txBody>
          <a:bodyPr wrap="none" rtlCol="0">
            <a:spAutoFit/>
          </a:bodyPr>
          <a:lstStyle/>
          <a:p>
            <a:r>
              <a:rPr lang="en-US" dirty="0"/>
              <a:t>But at low abundance, can still have de minimis fisheries not expected to achieve S</a:t>
            </a:r>
            <a:r>
              <a:rPr lang="en-US" baseline="-25000" dirty="0"/>
              <a:t>MSY</a:t>
            </a:r>
          </a:p>
        </p:txBody>
      </p:sp>
    </p:spTree>
    <p:extLst>
      <p:ext uri="{BB962C8B-B14F-4D97-AF65-F5344CB8AC3E}">
        <p14:creationId xmlns:p14="http://schemas.microsoft.com/office/powerpoint/2010/main" val="381519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12E7F-E7CF-F4CA-13A4-43362B724F6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F3316B-D2A7-AFC2-2CE3-B897C7BE8D9C}"/>
              </a:ext>
            </a:extLst>
          </p:cNvPr>
          <p:cNvPicPr>
            <a:picLocks noChangeAspect="1"/>
          </p:cNvPicPr>
          <p:nvPr/>
        </p:nvPicPr>
        <p:blipFill>
          <a:blip r:embed="rId3"/>
          <a:stretch>
            <a:fillRect/>
          </a:stretch>
        </p:blipFill>
        <p:spPr>
          <a:xfrm>
            <a:off x="908328" y="1211019"/>
            <a:ext cx="10201632" cy="5795010"/>
          </a:xfrm>
          <a:prstGeom prst="rect">
            <a:avLst/>
          </a:prstGeom>
        </p:spPr>
      </p:pic>
      <p:sp>
        <p:nvSpPr>
          <p:cNvPr id="2" name="Title 1">
            <a:extLst>
              <a:ext uri="{FF2B5EF4-FFF2-40B4-BE49-F238E27FC236}">
                <a16:creationId xmlns:a16="http://schemas.microsoft.com/office/drawing/2014/main" id="{CAF5F1FA-2181-0DD4-0B86-0193A1FCB8E0}"/>
              </a:ext>
            </a:extLst>
          </p:cNvPr>
          <p:cNvSpPr>
            <a:spLocks noGrp="1"/>
          </p:cNvSpPr>
          <p:nvPr>
            <p:ph type="title"/>
          </p:nvPr>
        </p:nvSpPr>
        <p:spPr>
          <a:xfrm>
            <a:off x="358140" y="-238602"/>
            <a:ext cx="10515600" cy="1325563"/>
          </a:xfrm>
        </p:spPr>
        <p:txBody>
          <a:bodyPr/>
          <a:lstStyle/>
          <a:p>
            <a:r>
              <a:rPr lang="en-US" dirty="0"/>
              <a:t>Presumed SRFC control rule as of 2025</a:t>
            </a:r>
          </a:p>
        </p:txBody>
      </p:sp>
      <p:sp>
        <p:nvSpPr>
          <p:cNvPr id="3" name="TextBox 2">
            <a:extLst>
              <a:ext uri="{FF2B5EF4-FFF2-40B4-BE49-F238E27FC236}">
                <a16:creationId xmlns:a16="http://schemas.microsoft.com/office/drawing/2014/main" id="{E15FA239-EC75-9BF0-D35D-7406D6091E6E}"/>
              </a:ext>
            </a:extLst>
          </p:cNvPr>
          <p:cNvSpPr txBox="1"/>
          <p:nvPr/>
        </p:nvSpPr>
        <p:spPr>
          <a:xfrm>
            <a:off x="1079778" y="856128"/>
            <a:ext cx="7780015" cy="461665"/>
          </a:xfrm>
          <a:prstGeom prst="rect">
            <a:avLst/>
          </a:prstGeom>
          <a:noFill/>
        </p:spPr>
        <p:txBody>
          <a:bodyPr wrap="none" rtlCol="0">
            <a:spAutoFit/>
          </a:bodyPr>
          <a:lstStyle/>
          <a:p>
            <a:r>
              <a:rPr lang="en-US" sz="2400" dirty="0">
                <a:solidFill>
                  <a:srgbClr val="0070C0"/>
                </a:solidFill>
              </a:rPr>
              <a:t>Reflects new F</a:t>
            </a:r>
            <a:r>
              <a:rPr lang="en-US" sz="2400" baseline="-25000" dirty="0">
                <a:solidFill>
                  <a:srgbClr val="0070C0"/>
                </a:solidFill>
              </a:rPr>
              <a:t>MSY</a:t>
            </a:r>
            <a:r>
              <a:rPr lang="en-US" sz="2400" dirty="0">
                <a:solidFill>
                  <a:srgbClr val="0070C0"/>
                </a:solidFill>
              </a:rPr>
              <a:t> = 0.58, leading to new F</a:t>
            </a:r>
            <a:r>
              <a:rPr lang="en-US" sz="2400" baseline="-25000" dirty="0">
                <a:solidFill>
                  <a:srgbClr val="0070C0"/>
                </a:solidFill>
              </a:rPr>
              <a:t>ABC</a:t>
            </a:r>
            <a:r>
              <a:rPr lang="en-US" sz="2400" dirty="0">
                <a:solidFill>
                  <a:srgbClr val="0070C0"/>
                </a:solidFill>
              </a:rPr>
              <a:t> = 0.9*0.58=0.52</a:t>
            </a:r>
          </a:p>
        </p:txBody>
      </p:sp>
      <p:sp>
        <p:nvSpPr>
          <p:cNvPr id="4" name="Oval 3">
            <a:extLst>
              <a:ext uri="{FF2B5EF4-FFF2-40B4-BE49-F238E27FC236}">
                <a16:creationId xmlns:a16="http://schemas.microsoft.com/office/drawing/2014/main" id="{BDD880E3-3F57-E022-CB64-8309D6CFE338}"/>
              </a:ext>
            </a:extLst>
          </p:cNvPr>
          <p:cNvSpPr/>
          <p:nvPr/>
        </p:nvSpPr>
        <p:spPr>
          <a:xfrm>
            <a:off x="1440380" y="3063240"/>
            <a:ext cx="3886000" cy="249174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43BFF15-8397-3E60-6BD7-8615C2F4A2D2}"/>
              </a:ext>
            </a:extLst>
          </p:cNvPr>
          <p:cNvSpPr txBox="1"/>
          <p:nvPr/>
        </p:nvSpPr>
        <p:spPr>
          <a:xfrm>
            <a:off x="5202881" y="4526280"/>
            <a:ext cx="4868833" cy="646331"/>
          </a:xfrm>
          <a:prstGeom prst="rect">
            <a:avLst/>
          </a:prstGeom>
          <a:noFill/>
        </p:spPr>
        <p:txBody>
          <a:bodyPr wrap="none" rtlCol="0">
            <a:spAutoFit/>
          </a:bodyPr>
          <a:lstStyle/>
          <a:p>
            <a:r>
              <a:rPr lang="en-US" dirty="0"/>
              <a:t>No effect of F</a:t>
            </a:r>
            <a:r>
              <a:rPr lang="en-US" baseline="-25000" dirty="0"/>
              <a:t>MSY</a:t>
            </a:r>
            <a:r>
              <a:rPr lang="en-US" dirty="0"/>
              <a:t> change at low-moderate forecast</a:t>
            </a:r>
          </a:p>
          <a:p>
            <a:r>
              <a:rPr lang="en-US" dirty="0"/>
              <a:t>(black and blue overlap)</a:t>
            </a:r>
          </a:p>
        </p:txBody>
      </p:sp>
    </p:spTree>
    <p:extLst>
      <p:ext uri="{BB962C8B-B14F-4D97-AF65-F5344CB8AC3E}">
        <p14:creationId xmlns:p14="http://schemas.microsoft.com/office/powerpoint/2010/main" val="104877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B60DD-D99F-2A13-6B24-9EF68612587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D7A2DAA-6779-B419-AE90-69D508D2204E}"/>
              </a:ext>
            </a:extLst>
          </p:cNvPr>
          <p:cNvPicPr>
            <a:picLocks noChangeAspect="1"/>
          </p:cNvPicPr>
          <p:nvPr/>
        </p:nvPicPr>
        <p:blipFill>
          <a:blip r:embed="rId3"/>
          <a:stretch>
            <a:fillRect/>
          </a:stretch>
        </p:blipFill>
        <p:spPr>
          <a:xfrm>
            <a:off x="904805" y="1211019"/>
            <a:ext cx="10201632" cy="5795010"/>
          </a:xfrm>
          <a:prstGeom prst="rect">
            <a:avLst/>
          </a:prstGeom>
        </p:spPr>
      </p:pic>
      <p:sp>
        <p:nvSpPr>
          <p:cNvPr id="2" name="Title 1">
            <a:extLst>
              <a:ext uri="{FF2B5EF4-FFF2-40B4-BE49-F238E27FC236}">
                <a16:creationId xmlns:a16="http://schemas.microsoft.com/office/drawing/2014/main" id="{172ADFC9-8B80-1A17-998E-1D7DA1697112}"/>
              </a:ext>
            </a:extLst>
          </p:cNvPr>
          <p:cNvSpPr>
            <a:spLocks noGrp="1"/>
          </p:cNvSpPr>
          <p:nvPr>
            <p:ph type="title"/>
          </p:nvPr>
        </p:nvSpPr>
        <p:spPr>
          <a:xfrm>
            <a:off x="358140" y="-238602"/>
            <a:ext cx="11414760" cy="1325563"/>
          </a:xfrm>
        </p:spPr>
        <p:txBody>
          <a:bodyPr/>
          <a:lstStyle/>
          <a:p>
            <a:r>
              <a:rPr lang="en-US" dirty="0"/>
              <a:t>Totally hypothetical illustration of different S</a:t>
            </a:r>
            <a:r>
              <a:rPr lang="en-US" baseline="-25000" dirty="0"/>
              <a:t>MSY</a:t>
            </a:r>
          </a:p>
        </p:txBody>
      </p:sp>
      <p:sp>
        <p:nvSpPr>
          <p:cNvPr id="3" name="TextBox 2">
            <a:extLst>
              <a:ext uri="{FF2B5EF4-FFF2-40B4-BE49-F238E27FC236}">
                <a16:creationId xmlns:a16="http://schemas.microsoft.com/office/drawing/2014/main" id="{CC2F2B97-98A3-8D18-C864-2CCC5FE1890D}"/>
              </a:ext>
            </a:extLst>
          </p:cNvPr>
          <p:cNvSpPr txBox="1"/>
          <p:nvPr/>
        </p:nvSpPr>
        <p:spPr>
          <a:xfrm>
            <a:off x="1079778" y="856128"/>
            <a:ext cx="7780015" cy="461665"/>
          </a:xfrm>
          <a:prstGeom prst="rect">
            <a:avLst/>
          </a:prstGeom>
          <a:noFill/>
        </p:spPr>
        <p:txBody>
          <a:bodyPr wrap="none" rtlCol="0">
            <a:spAutoFit/>
          </a:bodyPr>
          <a:lstStyle/>
          <a:p>
            <a:r>
              <a:rPr lang="en-US" sz="2400" dirty="0">
                <a:solidFill>
                  <a:srgbClr val="0070C0"/>
                </a:solidFill>
              </a:rPr>
              <a:t>Reflects new F</a:t>
            </a:r>
            <a:r>
              <a:rPr lang="en-US" sz="2400" baseline="-25000" dirty="0">
                <a:solidFill>
                  <a:srgbClr val="0070C0"/>
                </a:solidFill>
              </a:rPr>
              <a:t>MSY</a:t>
            </a:r>
            <a:r>
              <a:rPr lang="en-US" sz="2400" dirty="0">
                <a:solidFill>
                  <a:srgbClr val="0070C0"/>
                </a:solidFill>
              </a:rPr>
              <a:t> = 0.58, leading to new F</a:t>
            </a:r>
            <a:r>
              <a:rPr lang="en-US" sz="2400" baseline="-25000" dirty="0">
                <a:solidFill>
                  <a:srgbClr val="0070C0"/>
                </a:solidFill>
              </a:rPr>
              <a:t>ABC</a:t>
            </a:r>
            <a:r>
              <a:rPr lang="en-US" sz="2400" dirty="0">
                <a:solidFill>
                  <a:srgbClr val="0070C0"/>
                </a:solidFill>
              </a:rPr>
              <a:t> = 0.9*0.58=0.52</a:t>
            </a:r>
          </a:p>
        </p:txBody>
      </p:sp>
      <p:sp>
        <p:nvSpPr>
          <p:cNvPr id="4" name="TextBox 3">
            <a:extLst>
              <a:ext uri="{FF2B5EF4-FFF2-40B4-BE49-F238E27FC236}">
                <a16:creationId xmlns:a16="http://schemas.microsoft.com/office/drawing/2014/main" id="{07BB6175-8573-F7D5-2CE7-2FBEFE306DC8}"/>
              </a:ext>
            </a:extLst>
          </p:cNvPr>
          <p:cNvSpPr txBox="1"/>
          <p:nvPr/>
        </p:nvSpPr>
        <p:spPr>
          <a:xfrm>
            <a:off x="1232178" y="1347806"/>
            <a:ext cx="8976881" cy="830997"/>
          </a:xfrm>
          <a:prstGeom prst="rect">
            <a:avLst/>
          </a:prstGeom>
          <a:noFill/>
        </p:spPr>
        <p:txBody>
          <a:bodyPr wrap="none" rtlCol="0">
            <a:spAutoFit/>
          </a:bodyPr>
          <a:lstStyle/>
          <a:p>
            <a:r>
              <a:rPr lang="en-US" sz="2400" dirty="0">
                <a:solidFill>
                  <a:srgbClr val="FF0000"/>
                </a:solidFill>
              </a:rPr>
              <a:t>Purely hypothetical effect of also adopting S</a:t>
            </a:r>
            <a:r>
              <a:rPr lang="en-US" sz="2400" baseline="-25000" dirty="0">
                <a:solidFill>
                  <a:srgbClr val="FF0000"/>
                </a:solidFill>
              </a:rPr>
              <a:t>MSY</a:t>
            </a:r>
            <a:r>
              <a:rPr lang="en-US" sz="2400" dirty="0">
                <a:solidFill>
                  <a:srgbClr val="FF0000"/>
                </a:solidFill>
              </a:rPr>
              <a:t>=180,000 and assuming</a:t>
            </a:r>
          </a:p>
          <a:p>
            <a:r>
              <a:rPr lang="en-US" sz="2400" dirty="0">
                <a:solidFill>
                  <a:srgbClr val="FF0000"/>
                </a:solidFill>
              </a:rPr>
              <a:t>MSST is still  0.75*S</a:t>
            </a:r>
            <a:r>
              <a:rPr lang="en-US" sz="2400" baseline="-25000" dirty="0">
                <a:solidFill>
                  <a:srgbClr val="FF0000"/>
                </a:solidFill>
              </a:rPr>
              <a:t>MSY</a:t>
            </a:r>
          </a:p>
        </p:txBody>
      </p:sp>
      <p:sp>
        <p:nvSpPr>
          <p:cNvPr id="5" name="Oval 4">
            <a:extLst>
              <a:ext uri="{FF2B5EF4-FFF2-40B4-BE49-F238E27FC236}">
                <a16:creationId xmlns:a16="http://schemas.microsoft.com/office/drawing/2014/main" id="{479EA2E0-DBB9-DCF0-A435-401C1276F4DF}"/>
              </a:ext>
            </a:extLst>
          </p:cNvPr>
          <p:cNvSpPr/>
          <p:nvPr/>
        </p:nvSpPr>
        <p:spPr>
          <a:xfrm>
            <a:off x="6016779" y="3132903"/>
            <a:ext cx="4248150" cy="79817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85E4B7D-F451-E24D-ADC1-F03432A4BF66}"/>
              </a:ext>
            </a:extLst>
          </p:cNvPr>
          <p:cNvSpPr txBox="1"/>
          <p:nvPr/>
        </p:nvSpPr>
        <p:spPr>
          <a:xfrm>
            <a:off x="6175220" y="3959799"/>
            <a:ext cx="4089709" cy="646331"/>
          </a:xfrm>
          <a:prstGeom prst="rect">
            <a:avLst/>
          </a:prstGeom>
          <a:noFill/>
        </p:spPr>
        <p:txBody>
          <a:bodyPr wrap="none" rtlCol="0">
            <a:spAutoFit/>
          </a:bodyPr>
          <a:lstStyle/>
          <a:p>
            <a:r>
              <a:rPr lang="en-US" dirty="0"/>
              <a:t>No effect of S</a:t>
            </a:r>
            <a:r>
              <a:rPr lang="en-US" baseline="-25000" dirty="0"/>
              <a:t>MSY</a:t>
            </a:r>
            <a:r>
              <a:rPr lang="en-US" dirty="0"/>
              <a:t> change at high forecast</a:t>
            </a:r>
          </a:p>
          <a:p>
            <a:r>
              <a:rPr lang="en-US" dirty="0"/>
              <a:t>(blue and red overlap)</a:t>
            </a:r>
          </a:p>
        </p:txBody>
      </p:sp>
    </p:spTree>
    <p:extLst>
      <p:ext uri="{BB962C8B-B14F-4D97-AF65-F5344CB8AC3E}">
        <p14:creationId xmlns:p14="http://schemas.microsoft.com/office/powerpoint/2010/main" val="98931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B6390-E7A2-45F4-5BE9-70EB824FFD6D}"/>
              </a:ext>
            </a:extLst>
          </p:cNvPr>
          <p:cNvSpPr>
            <a:spLocks noGrp="1"/>
          </p:cNvSpPr>
          <p:nvPr>
            <p:ph type="title"/>
          </p:nvPr>
        </p:nvSpPr>
        <p:spPr>
          <a:xfrm>
            <a:off x="186690" y="0"/>
            <a:ext cx="10515600" cy="1325563"/>
          </a:xfrm>
        </p:spPr>
        <p:txBody>
          <a:bodyPr/>
          <a:lstStyle/>
          <a:p>
            <a:r>
              <a:rPr lang="en-US" dirty="0"/>
              <a:t>Implied target escapements</a:t>
            </a:r>
          </a:p>
        </p:txBody>
      </p:sp>
      <p:sp>
        <p:nvSpPr>
          <p:cNvPr id="3" name="Content Placeholder 2">
            <a:extLst>
              <a:ext uri="{FF2B5EF4-FFF2-40B4-BE49-F238E27FC236}">
                <a16:creationId xmlns:a16="http://schemas.microsoft.com/office/drawing/2014/main" id="{A235B9BF-FF3A-CA0F-8880-BC2F81D78B43}"/>
              </a:ext>
            </a:extLst>
          </p:cNvPr>
          <p:cNvSpPr>
            <a:spLocks noGrp="1"/>
          </p:cNvSpPr>
          <p:nvPr>
            <p:ph idx="1"/>
          </p:nvPr>
        </p:nvSpPr>
        <p:spPr>
          <a:xfrm>
            <a:off x="986790" y="1036161"/>
            <a:ext cx="10515600" cy="4351338"/>
          </a:xfrm>
        </p:spPr>
        <p:txBody>
          <a:bodyPr/>
          <a:lstStyle/>
          <a:p>
            <a:r>
              <a:rPr lang="en-US" dirty="0"/>
              <a:t>Control rule as of 2024</a:t>
            </a:r>
          </a:p>
          <a:p>
            <a:r>
              <a:rPr lang="en-US" dirty="0">
                <a:solidFill>
                  <a:srgbClr val="0070C0"/>
                </a:solidFill>
              </a:rPr>
              <a:t>Incorporating new F</a:t>
            </a:r>
            <a:r>
              <a:rPr lang="en-US" baseline="-25000" dirty="0">
                <a:solidFill>
                  <a:srgbClr val="0070C0"/>
                </a:solidFill>
              </a:rPr>
              <a:t>MSY</a:t>
            </a:r>
            <a:r>
              <a:rPr lang="en-US" dirty="0">
                <a:solidFill>
                  <a:srgbClr val="0070C0"/>
                </a:solidFill>
              </a:rPr>
              <a:t> and resultant F</a:t>
            </a:r>
            <a:r>
              <a:rPr lang="en-US" baseline="-25000" dirty="0">
                <a:solidFill>
                  <a:srgbClr val="0070C0"/>
                </a:solidFill>
              </a:rPr>
              <a:t>ABC</a:t>
            </a:r>
          </a:p>
          <a:p>
            <a:r>
              <a:rPr lang="en-US" u="sng" dirty="0">
                <a:solidFill>
                  <a:srgbClr val="FF0000"/>
                </a:solidFill>
              </a:rPr>
              <a:t>Purely hypothetical</a:t>
            </a:r>
            <a:r>
              <a:rPr lang="en-US" dirty="0">
                <a:solidFill>
                  <a:srgbClr val="FF0000"/>
                </a:solidFill>
              </a:rPr>
              <a:t> effect of also adopting S</a:t>
            </a:r>
            <a:r>
              <a:rPr lang="en-US" baseline="-25000" dirty="0">
                <a:solidFill>
                  <a:srgbClr val="FF0000"/>
                </a:solidFill>
              </a:rPr>
              <a:t>MSY</a:t>
            </a:r>
            <a:r>
              <a:rPr lang="en-US" dirty="0">
                <a:solidFill>
                  <a:srgbClr val="FF0000"/>
                </a:solidFill>
              </a:rPr>
              <a:t>=180,000</a:t>
            </a:r>
          </a:p>
        </p:txBody>
      </p:sp>
      <p:pic>
        <p:nvPicPr>
          <p:cNvPr id="5" name="Picture 4">
            <a:extLst>
              <a:ext uri="{FF2B5EF4-FFF2-40B4-BE49-F238E27FC236}">
                <a16:creationId xmlns:a16="http://schemas.microsoft.com/office/drawing/2014/main" id="{15901D9D-861A-46F8-B5FA-571CBBA6BDBC}"/>
              </a:ext>
            </a:extLst>
          </p:cNvPr>
          <p:cNvPicPr>
            <a:picLocks noChangeAspect="1"/>
          </p:cNvPicPr>
          <p:nvPr/>
        </p:nvPicPr>
        <p:blipFill>
          <a:blip r:embed="rId3"/>
          <a:stretch>
            <a:fillRect/>
          </a:stretch>
        </p:blipFill>
        <p:spPr>
          <a:xfrm>
            <a:off x="1242060" y="1882365"/>
            <a:ext cx="8759190" cy="4975635"/>
          </a:xfrm>
          <a:prstGeom prst="rect">
            <a:avLst/>
          </a:prstGeom>
        </p:spPr>
      </p:pic>
    </p:spTree>
    <p:extLst>
      <p:ext uri="{BB962C8B-B14F-4D97-AF65-F5344CB8AC3E}">
        <p14:creationId xmlns:p14="http://schemas.microsoft.com/office/powerpoint/2010/main" val="3063682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EBBEE-653E-EF0A-B7C8-AB480CA0608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B94298B-7963-1952-9649-803F5F9764A1}"/>
              </a:ext>
            </a:extLst>
          </p:cNvPr>
          <p:cNvPicPr>
            <a:picLocks noChangeAspect="1"/>
          </p:cNvPicPr>
          <p:nvPr/>
        </p:nvPicPr>
        <p:blipFill>
          <a:blip r:embed="rId3"/>
          <a:stretch>
            <a:fillRect/>
          </a:stretch>
        </p:blipFill>
        <p:spPr>
          <a:xfrm>
            <a:off x="1242060" y="1882364"/>
            <a:ext cx="8759190" cy="4975635"/>
          </a:xfrm>
          <a:prstGeom prst="rect">
            <a:avLst/>
          </a:prstGeom>
        </p:spPr>
      </p:pic>
      <p:sp>
        <p:nvSpPr>
          <p:cNvPr id="2" name="Title 1">
            <a:extLst>
              <a:ext uri="{FF2B5EF4-FFF2-40B4-BE49-F238E27FC236}">
                <a16:creationId xmlns:a16="http://schemas.microsoft.com/office/drawing/2014/main" id="{FD7E36A1-EB23-E261-56DE-0FFF494F4A26}"/>
              </a:ext>
            </a:extLst>
          </p:cNvPr>
          <p:cNvSpPr>
            <a:spLocks noGrp="1"/>
          </p:cNvSpPr>
          <p:nvPr>
            <p:ph type="title"/>
          </p:nvPr>
        </p:nvSpPr>
        <p:spPr>
          <a:xfrm>
            <a:off x="186690" y="0"/>
            <a:ext cx="10515600" cy="1325563"/>
          </a:xfrm>
        </p:spPr>
        <p:txBody>
          <a:bodyPr/>
          <a:lstStyle/>
          <a:p>
            <a:r>
              <a:rPr lang="en-US" dirty="0"/>
              <a:t>Implied target harvests </a:t>
            </a:r>
          </a:p>
        </p:txBody>
      </p:sp>
      <p:sp>
        <p:nvSpPr>
          <p:cNvPr id="3" name="Content Placeholder 2">
            <a:extLst>
              <a:ext uri="{FF2B5EF4-FFF2-40B4-BE49-F238E27FC236}">
                <a16:creationId xmlns:a16="http://schemas.microsoft.com/office/drawing/2014/main" id="{6C712F0F-CA43-45BF-6A5E-5CFEF2C90758}"/>
              </a:ext>
            </a:extLst>
          </p:cNvPr>
          <p:cNvSpPr>
            <a:spLocks noGrp="1"/>
          </p:cNvSpPr>
          <p:nvPr>
            <p:ph idx="1"/>
          </p:nvPr>
        </p:nvSpPr>
        <p:spPr>
          <a:xfrm>
            <a:off x="986790" y="1036161"/>
            <a:ext cx="10515600" cy="4351338"/>
          </a:xfrm>
        </p:spPr>
        <p:txBody>
          <a:bodyPr/>
          <a:lstStyle/>
          <a:p>
            <a:r>
              <a:rPr lang="en-US" dirty="0"/>
              <a:t>Control rule as of 2024</a:t>
            </a:r>
          </a:p>
          <a:p>
            <a:r>
              <a:rPr lang="en-US" dirty="0">
                <a:solidFill>
                  <a:srgbClr val="0070C0"/>
                </a:solidFill>
              </a:rPr>
              <a:t>Incorporating new F</a:t>
            </a:r>
            <a:r>
              <a:rPr lang="en-US" baseline="-25000" dirty="0">
                <a:solidFill>
                  <a:srgbClr val="0070C0"/>
                </a:solidFill>
              </a:rPr>
              <a:t>MSY</a:t>
            </a:r>
            <a:r>
              <a:rPr lang="en-US" dirty="0">
                <a:solidFill>
                  <a:srgbClr val="0070C0"/>
                </a:solidFill>
              </a:rPr>
              <a:t> and resultant F</a:t>
            </a:r>
            <a:r>
              <a:rPr lang="en-US" baseline="-25000" dirty="0">
                <a:solidFill>
                  <a:srgbClr val="0070C0"/>
                </a:solidFill>
              </a:rPr>
              <a:t>ABC</a:t>
            </a:r>
          </a:p>
          <a:p>
            <a:r>
              <a:rPr lang="en-US" u="sng" dirty="0">
                <a:solidFill>
                  <a:srgbClr val="FF0000"/>
                </a:solidFill>
              </a:rPr>
              <a:t>Purely hypothetical</a:t>
            </a:r>
            <a:r>
              <a:rPr lang="en-US" dirty="0">
                <a:solidFill>
                  <a:srgbClr val="FF0000"/>
                </a:solidFill>
              </a:rPr>
              <a:t> effect of also adopting S</a:t>
            </a:r>
            <a:r>
              <a:rPr lang="en-US" baseline="-25000" dirty="0">
                <a:solidFill>
                  <a:srgbClr val="FF0000"/>
                </a:solidFill>
              </a:rPr>
              <a:t>MSY</a:t>
            </a:r>
            <a:r>
              <a:rPr lang="en-US" dirty="0">
                <a:solidFill>
                  <a:srgbClr val="FF0000"/>
                </a:solidFill>
              </a:rPr>
              <a:t>=180,000</a:t>
            </a:r>
          </a:p>
        </p:txBody>
      </p:sp>
    </p:spTree>
    <p:extLst>
      <p:ext uri="{BB962C8B-B14F-4D97-AF65-F5344CB8AC3E}">
        <p14:creationId xmlns:p14="http://schemas.microsoft.com/office/powerpoint/2010/main" val="3521562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96559-938D-A7AD-5D70-C3285EE5F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D72EE5-4125-B3E0-3529-1607FBA2A8FE}"/>
              </a:ext>
            </a:extLst>
          </p:cNvPr>
          <p:cNvSpPr>
            <a:spLocks noGrp="1"/>
          </p:cNvSpPr>
          <p:nvPr>
            <p:ph type="title"/>
          </p:nvPr>
        </p:nvSpPr>
        <p:spPr>
          <a:xfrm>
            <a:off x="838200" y="102235"/>
            <a:ext cx="10515600" cy="1325563"/>
          </a:xfrm>
        </p:spPr>
        <p:txBody>
          <a:bodyPr/>
          <a:lstStyle/>
          <a:p>
            <a:r>
              <a:rPr lang="en-US" dirty="0"/>
              <a:t>C. Workgroup Tasks</a:t>
            </a:r>
          </a:p>
        </p:txBody>
      </p:sp>
      <p:sp>
        <p:nvSpPr>
          <p:cNvPr id="3" name="Content Placeholder 2">
            <a:extLst>
              <a:ext uri="{FF2B5EF4-FFF2-40B4-BE49-F238E27FC236}">
                <a16:creationId xmlns:a16="http://schemas.microsoft.com/office/drawing/2014/main" id="{18D12A1C-CEE9-206F-502C-A996D9F7D45D}"/>
              </a:ext>
            </a:extLst>
          </p:cNvPr>
          <p:cNvSpPr>
            <a:spLocks noGrp="1"/>
          </p:cNvSpPr>
          <p:nvPr>
            <p:ph idx="1"/>
          </p:nvPr>
        </p:nvSpPr>
        <p:spPr>
          <a:xfrm>
            <a:off x="285750" y="1825625"/>
            <a:ext cx="11588198" cy="4930140"/>
          </a:xfrm>
        </p:spPr>
        <p:txBody>
          <a:bodyPr>
            <a:normAutofit/>
          </a:bodyPr>
          <a:lstStyle/>
          <a:p>
            <a:r>
              <a:rPr lang="en-US" sz="3200" dirty="0">
                <a:solidFill>
                  <a:schemeClr val="bg1">
                    <a:lumMod val="50000"/>
                  </a:schemeClr>
                </a:solidFill>
              </a:rPr>
              <a:t>1. Derivation of S</a:t>
            </a:r>
            <a:r>
              <a:rPr lang="en-US" sz="3200" baseline="-25000" dirty="0">
                <a:solidFill>
                  <a:schemeClr val="bg1">
                    <a:lumMod val="50000"/>
                  </a:schemeClr>
                </a:solidFill>
              </a:rPr>
              <a:t>MSY</a:t>
            </a:r>
          </a:p>
          <a:p>
            <a:r>
              <a:rPr lang="en-US" sz="3200" dirty="0">
                <a:solidFill>
                  <a:schemeClr val="bg1">
                    <a:lumMod val="50000"/>
                  </a:schemeClr>
                </a:solidFill>
              </a:rPr>
              <a:t>2. Conservation Objective</a:t>
            </a:r>
          </a:p>
          <a:p>
            <a:r>
              <a:rPr lang="en-US" sz="3200" dirty="0">
                <a:solidFill>
                  <a:schemeClr val="bg1">
                    <a:lumMod val="50000"/>
                  </a:schemeClr>
                </a:solidFill>
              </a:rPr>
              <a:t>3. Harvest Control Rule</a:t>
            </a:r>
          </a:p>
          <a:p>
            <a:r>
              <a:rPr lang="en-US" sz="3200" dirty="0"/>
              <a:t>4. Other Items, as appropriate</a:t>
            </a:r>
          </a:p>
          <a:p>
            <a:endParaRPr lang="en-US" sz="3200" dirty="0">
              <a:solidFill>
                <a:schemeClr val="bg1">
                  <a:lumMod val="50000"/>
                </a:schemeClr>
              </a:solidFill>
            </a:endParaRPr>
          </a:p>
        </p:txBody>
      </p:sp>
    </p:spTree>
    <p:extLst>
      <p:ext uri="{BB962C8B-B14F-4D97-AF65-F5344CB8AC3E}">
        <p14:creationId xmlns:p14="http://schemas.microsoft.com/office/powerpoint/2010/main" val="2645830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F844E-8635-783C-EE9B-316E9B30CE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28AD7-8EFA-0B87-0743-1B80D5ACC1BB}"/>
              </a:ext>
            </a:extLst>
          </p:cNvPr>
          <p:cNvSpPr>
            <a:spLocks noGrp="1"/>
          </p:cNvSpPr>
          <p:nvPr>
            <p:ph type="title"/>
          </p:nvPr>
        </p:nvSpPr>
        <p:spPr>
          <a:xfrm>
            <a:off x="838200" y="102235"/>
            <a:ext cx="10515600" cy="1325563"/>
          </a:xfrm>
        </p:spPr>
        <p:txBody>
          <a:bodyPr/>
          <a:lstStyle/>
          <a:p>
            <a:r>
              <a:rPr lang="en-US" dirty="0"/>
              <a:t>D. Workgroup Discussion</a:t>
            </a:r>
          </a:p>
        </p:txBody>
      </p:sp>
      <p:sp>
        <p:nvSpPr>
          <p:cNvPr id="3" name="Content Placeholder 2">
            <a:extLst>
              <a:ext uri="{FF2B5EF4-FFF2-40B4-BE49-F238E27FC236}">
                <a16:creationId xmlns:a16="http://schemas.microsoft.com/office/drawing/2014/main" id="{E0D20138-CA08-FD8F-DA86-280D374EFDE3}"/>
              </a:ext>
            </a:extLst>
          </p:cNvPr>
          <p:cNvSpPr>
            <a:spLocks noGrp="1"/>
          </p:cNvSpPr>
          <p:nvPr>
            <p:ph idx="1"/>
          </p:nvPr>
        </p:nvSpPr>
        <p:spPr>
          <a:xfrm>
            <a:off x="285750" y="1825625"/>
            <a:ext cx="11068050" cy="4930140"/>
          </a:xfrm>
        </p:spPr>
        <p:txBody>
          <a:bodyPr>
            <a:normAutofit lnSpcReduction="10000"/>
          </a:bodyPr>
          <a:lstStyle/>
          <a:p>
            <a:r>
              <a:rPr lang="en-US" sz="3200" dirty="0"/>
              <a:t>1. Prioritization of tasks</a:t>
            </a:r>
          </a:p>
          <a:p>
            <a:pPr lvl="1"/>
            <a:r>
              <a:rPr lang="en-US" sz="2800" dirty="0"/>
              <a:t>Seems like November Council guidance effectively prioritized S</a:t>
            </a:r>
            <a:r>
              <a:rPr lang="en-US" sz="2800" baseline="-25000" dirty="0"/>
              <a:t>MSY</a:t>
            </a:r>
            <a:r>
              <a:rPr lang="en-US" sz="2800" dirty="0"/>
              <a:t> and conservation objective</a:t>
            </a:r>
          </a:p>
          <a:p>
            <a:pPr lvl="2"/>
            <a:r>
              <a:rPr lang="en-US" sz="2400" dirty="0"/>
              <a:t>May have exhausted Spawner-Recruit analysis options for available data</a:t>
            </a:r>
          </a:p>
          <a:p>
            <a:pPr lvl="2"/>
            <a:r>
              <a:rPr lang="en-US" sz="2400" dirty="0">
                <a:hlinkClick r:id="rId3"/>
              </a:rPr>
              <a:t>Satterthwaite (2023)</a:t>
            </a:r>
            <a:r>
              <a:rPr lang="en-US" sz="2400" dirty="0"/>
              <a:t> approach to evaluating hatchery success ready to go, might merit proposal as topic for methodology review (but could use updated hatchery-specific escapement goals, expansion to rest of complex?)</a:t>
            </a:r>
          </a:p>
          <a:p>
            <a:pPr lvl="2"/>
            <a:r>
              <a:rPr lang="en-US" sz="2400" dirty="0">
                <a:hlinkClick r:id="rId3"/>
              </a:rPr>
              <a:t>Satterthwaite (2023)</a:t>
            </a:r>
            <a:r>
              <a:rPr lang="en-US" sz="2400" dirty="0"/>
              <a:t> also offers options for converting across scales (natural-area versus total) and perhaps defining “diminishing returns”</a:t>
            </a:r>
          </a:p>
          <a:p>
            <a:r>
              <a:rPr lang="en-US" sz="3200" dirty="0">
                <a:solidFill>
                  <a:schemeClr val="bg1">
                    <a:lumMod val="50000"/>
                  </a:schemeClr>
                </a:solidFill>
              </a:rPr>
              <a:t>2. Potential data needs and availability</a:t>
            </a:r>
          </a:p>
          <a:p>
            <a:r>
              <a:rPr lang="en-US" sz="3200" dirty="0">
                <a:solidFill>
                  <a:schemeClr val="bg1">
                    <a:lumMod val="50000"/>
                  </a:schemeClr>
                </a:solidFill>
              </a:rPr>
              <a:t>3. Estimated timeline/schedule for tasks</a:t>
            </a:r>
          </a:p>
          <a:p>
            <a:r>
              <a:rPr lang="en-US" sz="3200" dirty="0">
                <a:solidFill>
                  <a:schemeClr val="bg1">
                    <a:lumMod val="50000"/>
                  </a:schemeClr>
                </a:solidFill>
              </a:rPr>
              <a:t>4. Potential 2025 salmon methodology review topics</a:t>
            </a:r>
          </a:p>
          <a:p>
            <a:endParaRPr lang="en-US" sz="3200" dirty="0">
              <a:solidFill>
                <a:schemeClr val="bg1">
                  <a:lumMod val="50000"/>
                </a:schemeClr>
              </a:solidFill>
            </a:endParaRPr>
          </a:p>
        </p:txBody>
      </p:sp>
    </p:spTree>
    <p:extLst>
      <p:ext uri="{BB962C8B-B14F-4D97-AF65-F5344CB8AC3E}">
        <p14:creationId xmlns:p14="http://schemas.microsoft.com/office/powerpoint/2010/main" val="1425817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12F5A-4F66-B81A-051E-D88C4F389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000EE9-CF14-57F9-6667-7CD56EDA5F44}"/>
              </a:ext>
            </a:extLst>
          </p:cNvPr>
          <p:cNvSpPr>
            <a:spLocks noGrp="1"/>
          </p:cNvSpPr>
          <p:nvPr>
            <p:ph type="title"/>
          </p:nvPr>
        </p:nvSpPr>
        <p:spPr>
          <a:xfrm>
            <a:off x="838200" y="0"/>
            <a:ext cx="10515600" cy="1325563"/>
          </a:xfrm>
        </p:spPr>
        <p:txBody>
          <a:bodyPr/>
          <a:lstStyle/>
          <a:p>
            <a:r>
              <a:rPr lang="en-US" dirty="0"/>
              <a:t>Determine total escapement likely to yield desired fraction of natural production</a:t>
            </a:r>
          </a:p>
        </p:txBody>
      </p:sp>
      <p:sp>
        <p:nvSpPr>
          <p:cNvPr id="3" name="Content Placeholder 2">
            <a:extLst>
              <a:ext uri="{FF2B5EF4-FFF2-40B4-BE49-F238E27FC236}">
                <a16:creationId xmlns:a16="http://schemas.microsoft.com/office/drawing/2014/main" id="{0A0651EB-8EF8-E8C2-495C-5D055CEB4E97}"/>
              </a:ext>
            </a:extLst>
          </p:cNvPr>
          <p:cNvSpPr>
            <a:spLocks noGrp="1"/>
          </p:cNvSpPr>
          <p:nvPr>
            <p:ph idx="1"/>
          </p:nvPr>
        </p:nvSpPr>
        <p:spPr>
          <a:xfrm>
            <a:off x="143256" y="6437235"/>
            <a:ext cx="12048744" cy="612775"/>
          </a:xfrm>
        </p:spPr>
        <p:txBody>
          <a:bodyPr>
            <a:normAutofit/>
          </a:bodyPr>
          <a:lstStyle/>
          <a:p>
            <a:r>
              <a:rPr lang="en-US" dirty="0"/>
              <a:t>Satterthwaite (</a:t>
            </a:r>
            <a:r>
              <a:rPr lang="en-US" dirty="0">
                <a:hlinkClick r:id="rId3"/>
              </a:rPr>
              <a:t>2023</a:t>
            </a:r>
            <a:r>
              <a:rPr lang="en-US" dirty="0"/>
              <a:t>), Figure 5A</a:t>
            </a:r>
          </a:p>
        </p:txBody>
      </p:sp>
      <p:pic>
        <p:nvPicPr>
          <p:cNvPr id="30" name="Picture 29">
            <a:extLst>
              <a:ext uri="{FF2B5EF4-FFF2-40B4-BE49-F238E27FC236}">
                <a16:creationId xmlns:a16="http://schemas.microsoft.com/office/drawing/2014/main" id="{64CFDCD0-4EF5-C784-066B-A9D910A68D1A}"/>
              </a:ext>
            </a:extLst>
          </p:cNvPr>
          <p:cNvPicPr>
            <a:picLocks noChangeAspect="1"/>
          </p:cNvPicPr>
          <p:nvPr/>
        </p:nvPicPr>
        <p:blipFill>
          <a:blip r:embed="rId4"/>
          <a:stretch>
            <a:fillRect/>
          </a:stretch>
        </p:blipFill>
        <p:spPr>
          <a:xfrm>
            <a:off x="2645663" y="1120782"/>
            <a:ext cx="5852161" cy="5316453"/>
          </a:xfrm>
          <a:prstGeom prst="rect">
            <a:avLst/>
          </a:prstGeom>
        </p:spPr>
      </p:pic>
    </p:spTree>
    <p:extLst>
      <p:ext uri="{BB962C8B-B14F-4D97-AF65-F5344CB8AC3E}">
        <p14:creationId xmlns:p14="http://schemas.microsoft.com/office/powerpoint/2010/main" val="441702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F92F95C4-DD20-5BCB-57A9-E52F5CFDB3C2}"/>
              </a:ext>
            </a:extLst>
          </p:cNvPr>
          <p:cNvPicPr>
            <a:picLocks noChangeAspect="1"/>
          </p:cNvPicPr>
          <p:nvPr/>
        </p:nvPicPr>
        <p:blipFill>
          <a:blip r:embed="rId3"/>
          <a:stretch>
            <a:fillRect/>
          </a:stretch>
        </p:blipFill>
        <p:spPr>
          <a:xfrm>
            <a:off x="2662372" y="1233558"/>
            <a:ext cx="5794357" cy="5205984"/>
          </a:xfrm>
          <a:prstGeom prst="rect">
            <a:avLst/>
          </a:prstGeom>
        </p:spPr>
      </p:pic>
      <p:sp>
        <p:nvSpPr>
          <p:cNvPr id="2" name="Title 1">
            <a:extLst>
              <a:ext uri="{FF2B5EF4-FFF2-40B4-BE49-F238E27FC236}">
                <a16:creationId xmlns:a16="http://schemas.microsoft.com/office/drawing/2014/main" id="{57533BBC-64D1-AE8A-37FF-86A75AC7E166}"/>
              </a:ext>
            </a:extLst>
          </p:cNvPr>
          <p:cNvSpPr>
            <a:spLocks noGrp="1"/>
          </p:cNvSpPr>
          <p:nvPr>
            <p:ph type="title"/>
          </p:nvPr>
        </p:nvSpPr>
        <p:spPr>
          <a:xfrm>
            <a:off x="838200" y="0"/>
            <a:ext cx="10515600" cy="1325563"/>
          </a:xfrm>
        </p:spPr>
        <p:txBody>
          <a:bodyPr>
            <a:normAutofit fontScale="90000"/>
          </a:bodyPr>
          <a:lstStyle/>
          <a:p>
            <a:r>
              <a:rPr lang="en-US" dirty="0"/>
              <a:t>Determine total escapement likely to yield desired fraction of production and meet hatchery goals</a:t>
            </a:r>
          </a:p>
        </p:txBody>
      </p:sp>
      <p:sp>
        <p:nvSpPr>
          <p:cNvPr id="3" name="Content Placeholder 2">
            <a:extLst>
              <a:ext uri="{FF2B5EF4-FFF2-40B4-BE49-F238E27FC236}">
                <a16:creationId xmlns:a16="http://schemas.microsoft.com/office/drawing/2014/main" id="{A8665C4C-7546-2265-76F3-7D2C2CEF7FD1}"/>
              </a:ext>
            </a:extLst>
          </p:cNvPr>
          <p:cNvSpPr>
            <a:spLocks noGrp="1"/>
          </p:cNvSpPr>
          <p:nvPr>
            <p:ph idx="1"/>
          </p:nvPr>
        </p:nvSpPr>
        <p:spPr>
          <a:xfrm>
            <a:off x="143256" y="6437235"/>
            <a:ext cx="12048744" cy="612775"/>
          </a:xfrm>
        </p:spPr>
        <p:txBody>
          <a:bodyPr>
            <a:normAutofit/>
          </a:bodyPr>
          <a:lstStyle/>
          <a:p>
            <a:r>
              <a:rPr lang="en-US" dirty="0"/>
              <a:t>Satterthwaite (</a:t>
            </a:r>
            <a:r>
              <a:rPr lang="en-US" dirty="0">
                <a:hlinkClick r:id="rId4"/>
              </a:rPr>
              <a:t>2023</a:t>
            </a:r>
            <a:r>
              <a:rPr lang="en-US" dirty="0"/>
              <a:t>), Figure 6A</a:t>
            </a:r>
          </a:p>
        </p:txBody>
      </p:sp>
    </p:spTree>
    <p:extLst>
      <p:ext uri="{BB962C8B-B14F-4D97-AF65-F5344CB8AC3E}">
        <p14:creationId xmlns:p14="http://schemas.microsoft.com/office/powerpoint/2010/main" val="370531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DEA7E-4B51-D160-0283-82D65E9D6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B55E6B-4A33-57EC-DE97-E167499A5431}"/>
              </a:ext>
            </a:extLst>
          </p:cNvPr>
          <p:cNvSpPr>
            <a:spLocks noGrp="1"/>
          </p:cNvSpPr>
          <p:nvPr>
            <p:ph type="title"/>
          </p:nvPr>
        </p:nvSpPr>
        <p:spPr>
          <a:xfrm>
            <a:off x="838200" y="102235"/>
            <a:ext cx="10515600" cy="1325563"/>
          </a:xfrm>
        </p:spPr>
        <p:txBody>
          <a:bodyPr/>
          <a:lstStyle/>
          <a:p>
            <a:r>
              <a:rPr lang="en-US" dirty="0"/>
              <a:t>D. Workgroup Discussion</a:t>
            </a:r>
          </a:p>
        </p:txBody>
      </p:sp>
      <p:sp>
        <p:nvSpPr>
          <p:cNvPr id="3" name="Content Placeholder 2">
            <a:extLst>
              <a:ext uri="{FF2B5EF4-FFF2-40B4-BE49-F238E27FC236}">
                <a16:creationId xmlns:a16="http://schemas.microsoft.com/office/drawing/2014/main" id="{1F56465F-9360-7CCA-B843-15377D3F9656}"/>
              </a:ext>
            </a:extLst>
          </p:cNvPr>
          <p:cNvSpPr>
            <a:spLocks noGrp="1"/>
          </p:cNvSpPr>
          <p:nvPr>
            <p:ph idx="1"/>
          </p:nvPr>
        </p:nvSpPr>
        <p:spPr>
          <a:xfrm>
            <a:off x="285750" y="1825625"/>
            <a:ext cx="11361420" cy="4930140"/>
          </a:xfrm>
        </p:spPr>
        <p:txBody>
          <a:bodyPr>
            <a:normAutofit/>
          </a:bodyPr>
          <a:lstStyle/>
          <a:p>
            <a:r>
              <a:rPr lang="en-US" sz="3200" dirty="0">
                <a:solidFill>
                  <a:schemeClr val="bg1">
                    <a:lumMod val="50000"/>
                  </a:schemeClr>
                </a:solidFill>
              </a:rPr>
              <a:t>1. Prioritization of tasks</a:t>
            </a:r>
          </a:p>
          <a:p>
            <a:r>
              <a:rPr lang="en-US" sz="3200" dirty="0"/>
              <a:t>2. Potential data needs and availability</a:t>
            </a:r>
          </a:p>
          <a:p>
            <a:pPr lvl="1"/>
            <a:r>
              <a:rPr lang="en-US" sz="2800" dirty="0"/>
              <a:t>Updated hatchery goals / definitions of success</a:t>
            </a:r>
          </a:p>
          <a:p>
            <a:pPr lvl="1"/>
            <a:r>
              <a:rPr lang="en-US" sz="2800" dirty="0"/>
              <a:t>Data to perform cohort reconstructions for recent and future years</a:t>
            </a:r>
          </a:p>
          <a:p>
            <a:pPr lvl="1"/>
            <a:r>
              <a:rPr lang="en-US" sz="2800" dirty="0"/>
              <a:t>Viability criteria and/or definition of subunits</a:t>
            </a:r>
          </a:p>
          <a:p>
            <a:pPr lvl="1"/>
            <a:r>
              <a:rPr lang="en-US" sz="2800" dirty="0"/>
              <a:t>Modified control rule ideas?</a:t>
            </a:r>
          </a:p>
          <a:p>
            <a:pPr lvl="1"/>
            <a:r>
              <a:rPr lang="en-US" sz="2800" dirty="0"/>
              <a:t>Means to evaluate costs/benefits (e.g. </a:t>
            </a:r>
            <a:r>
              <a:rPr lang="en-US" sz="2800" dirty="0">
                <a:hlinkClick r:id="rId3"/>
              </a:rPr>
              <a:t>Satterthwaite and Shelton 2023</a:t>
            </a:r>
            <a:r>
              <a:rPr lang="en-US" sz="2800" dirty="0"/>
              <a:t>)</a:t>
            </a:r>
          </a:p>
          <a:p>
            <a:r>
              <a:rPr lang="en-US" sz="3200" dirty="0">
                <a:solidFill>
                  <a:schemeClr val="bg1">
                    <a:lumMod val="50000"/>
                  </a:schemeClr>
                </a:solidFill>
              </a:rPr>
              <a:t>3. Estimated timeline/schedule for tasks</a:t>
            </a:r>
          </a:p>
          <a:p>
            <a:r>
              <a:rPr lang="en-US" sz="3200" dirty="0">
                <a:solidFill>
                  <a:schemeClr val="bg1">
                    <a:lumMod val="50000"/>
                  </a:schemeClr>
                </a:solidFill>
              </a:rPr>
              <a:t>4. Potential 2025 salmon methodology review topics</a:t>
            </a:r>
          </a:p>
          <a:p>
            <a:endParaRPr lang="en-US" sz="3200" dirty="0">
              <a:solidFill>
                <a:schemeClr val="bg1">
                  <a:lumMod val="50000"/>
                </a:schemeClr>
              </a:solidFill>
            </a:endParaRPr>
          </a:p>
        </p:txBody>
      </p:sp>
    </p:spTree>
    <p:extLst>
      <p:ext uri="{BB962C8B-B14F-4D97-AF65-F5344CB8AC3E}">
        <p14:creationId xmlns:p14="http://schemas.microsoft.com/office/powerpoint/2010/main" val="1533726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7952F-2A68-202B-A052-E33335E8ED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37C71-01B3-AA53-C391-F639EA5EE2C8}"/>
              </a:ext>
            </a:extLst>
          </p:cNvPr>
          <p:cNvSpPr>
            <a:spLocks noGrp="1"/>
          </p:cNvSpPr>
          <p:nvPr>
            <p:ph type="title"/>
          </p:nvPr>
        </p:nvSpPr>
        <p:spPr>
          <a:xfrm>
            <a:off x="838200" y="102235"/>
            <a:ext cx="10515600" cy="1325563"/>
          </a:xfrm>
        </p:spPr>
        <p:txBody>
          <a:bodyPr/>
          <a:lstStyle/>
          <a:p>
            <a:r>
              <a:rPr lang="en-US" dirty="0"/>
              <a:t>D. Workgroup Discussion</a:t>
            </a:r>
          </a:p>
        </p:txBody>
      </p:sp>
      <p:sp>
        <p:nvSpPr>
          <p:cNvPr id="3" name="Content Placeholder 2">
            <a:extLst>
              <a:ext uri="{FF2B5EF4-FFF2-40B4-BE49-F238E27FC236}">
                <a16:creationId xmlns:a16="http://schemas.microsoft.com/office/drawing/2014/main" id="{C8BC010B-9A90-EB9F-C0A1-B87560CF7635}"/>
              </a:ext>
            </a:extLst>
          </p:cNvPr>
          <p:cNvSpPr>
            <a:spLocks noGrp="1"/>
          </p:cNvSpPr>
          <p:nvPr>
            <p:ph idx="1"/>
          </p:nvPr>
        </p:nvSpPr>
        <p:spPr>
          <a:xfrm>
            <a:off x="285750" y="1825625"/>
            <a:ext cx="11361420" cy="4930140"/>
          </a:xfrm>
        </p:spPr>
        <p:txBody>
          <a:bodyPr>
            <a:normAutofit/>
          </a:bodyPr>
          <a:lstStyle/>
          <a:p>
            <a:r>
              <a:rPr lang="en-US" sz="3200" dirty="0">
                <a:solidFill>
                  <a:schemeClr val="bg1">
                    <a:lumMod val="50000"/>
                  </a:schemeClr>
                </a:solidFill>
              </a:rPr>
              <a:t>1. Prioritization of tasks</a:t>
            </a:r>
          </a:p>
          <a:p>
            <a:r>
              <a:rPr lang="en-US" sz="3200" dirty="0">
                <a:solidFill>
                  <a:schemeClr val="bg1">
                    <a:lumMod val="50000"/>
                  </a:schemeClr>
                </a:solidFill>
              </a:rPr>
              <a:t>2. Potential data needs and availability</a:t>
            </a:r>
          </a:p>
          <a:p>
            <a:pPr lvl="1"/>
            <a:r>
              <a:rPr lang="en-US" sz="2800" dirty="0">
                <a:solidFill>
                  <a:schemeClr val="bg1">
                    <a:lumMod val="50000"/>
                  </a:schemeClr>
                </a:solidFill>
              </a:rPr>
              <a:t>Updated hatchery goals / definitions of success</a:t>
            </a:r>
          </a:p>
          <a:p>
            <a:pPr lvl="1"/>
            <a:r>
              <a:rPr lang="en-US" sz="2800" dirty="0">
                <a:solidFill>
                  <a:schemeClr val="bg1">
                    <a:lumMod val="50000"/>
                  </a:schemeClr>
                </a:solidFill>
              </a:rPr>
              <a:t>Data to perform cohort reconstructions for recent and future years</a:t>
            </a:r>
          </a:p>
          <a:p>
            <a:pPr lvl="1"/>
            <a:r>
              <a:rPr lang="en-US" sz="2800" dirty="0">
                <a:solidFill>
                  <a:schemeClr val="bg1">
                    <a:lumMod val="50000"/>
                  </a:schemeClr>
                </a:solidFill>
              </a:rPr>
              <a:t>Viability criteria and/or definition of subunits</a:t>
            </a:r>
          </a:p>
          <a:p>
            <a:pPr lvl="1"/>
            <a:r>
              <a:rPr lang="en-US" sz="2800" dirty="0">
                <a:solidFill>
                  <a:schemeClr val="bg1">
                    <a:lumMod val="50000"/>
                  </a:schemeClr>
                </a:solidFill>
              </a:rPr>
              <a:t>Modified control rule ideas?</a:t>
            </a:r>
          </a:p>
          <a:p>
            <a:pPr lvl="1"/>
            <a:r>
              <a:rPr lang="en-US" sz="2800" dirty="0">
                <a:solidFill>
                  <a:schemeClr val="bg1">
                    <a:lumMod val="50000"/>
                  </a:schemeClr>
                </a:solidFill>
              </a:rPr>
              <a:t>Means to evaluate costs/benefits (e.g. Satterthwaite and Shelton 2023)</a:t>
            </a:r>
          </a:p>
          <a:p>
            <a:r>
              <a:rPr lang="en-US" sz="3200" dirty="0"/>
              <a:t>3. Estimated timeline/schedule for tasks</a:t>
            </a:r>
          </a:p>
          <a:p>
            <a:pPr lvl="1"/>
            <a:r>
              <a:rPr lang="en-US" sz="2800" dirty="0"/>
              <a:t>180K as interim conservation objective and/or S</a:t>
            </a:r>
            <a:r>
              <a:rPr lang="en-US" sz="2800" baseline="-25000" dirty="0"/>
              <a:t>MSY</a:t>
            </a:r>
            <a:r>
              <a:rPr lang="en-US" sz="2800" dirty="0"/>
              <a:t>?</a:t>
            </a:r>
          </a:p>
          <a:p>
            <a:r>
              <a:rPr lang="en-US" sz="3200" dirty="0">
                <a:solidFill>
                  <a:schemeClr val="bg1">
                    <a:lumMod val="50000"/>
                  </a:schemeClr>
                </a:solidFill>
              </a:rPr>
              <a:t>4. Potential 2025 salmon methodology review topics</a:t>
            </a:r>
          </a:p>
          <a:p>
            <a:endParaRPr lang="en-US" sz="3200" dirty="0">
              <a:solidFill>
                <a:schemeClr val="bg1">
                  <a:lumMod val="50000"/>
                </a:schemeClr>
              </a:solidFill>
            </a:endParaRPr>
          </a:p>
        </p:txBody>
      </p:sp>
    </p:spTree>
    <p:extLst>
      <p:ext uri="{BB962C8B-B14F-4D97-AF65-F5344CB8AC3E}">
        <p14:creationId xmlns:p14="http://schemas.microsoft.com/office/powerpoint/2010/main" val="3041024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16227-E24E-ECDF-A35E-BB418A0D52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D3CB7-23B4-D113-6117-F08B25D4A1A6}"/>
              </a:ext>
            </a:extLst>
          </p:cNvPr>
          <p:cNvSpPr>
            <a:spLocks noGrp="1"/>
          </p:cNvSpPr>
          <p:nvPr>
            <p:ph type="title"/>
          </p:nvPr>
        </p:nvSpPr>
        <p:spPr>
          <a:xfrm>
            <a:off x="838200" y="0"/>
            <a:ext cx="10515600" cy="1325563"/>
          </a:xfrm>
        </p:spPr>
        <p:txBody>
          <a:bodyPr/>
          <a:lstStyle/>
          <a:p>
            <a:r>
              <a:rPr lang="en-US" dirty="0"/>
              <a:t>D. Workgroup Discussion</a:t>
            </a:r>
          </a:p>
        </p:txBody>
      </p:sp>
      <p:sp>
        <p:nvSpPr>
          <p:cNvPr id="3" name="Content Placeholder 2">
            <a:extLst>
              <a:ext uri="{FF2B5EF4-FFF2-40B4-BE49-F238E27FC236}">
                <a16:creationId xmlns:a16="http://schemas.microsoft.com/office/drawing/2014/main" id="{FF0D3A65-2547-750F-74E0-961CE4DCBD69}"/>
              </a:ext>
            </a:extLst>
          </p:cNvPr>
          <p:cNvSpPr>
            <a:spLocks noGrp="1"/>
          </p:cNvSpPr>
          <p:nvPr>
            <p:ph idx="1"/>
          </p:nvPr>
        </p:nvSpPr>
        <p:spPr>
          <a:xfrm>
            <a:off x="262890" y="934084"/>
            <a:ext cx="11361420" cy="5593081"/>
          </a:xfrm>
        </p:spPr>
        <p:txBody>
          <a:bodyPr>
            <a:normAutofit/>
          </a:bodyPr>
          <a:lstStyle/>
          <a:p>
            <a:r>
              <a:rPr lang="en-US" sz="3200" dirty="0">
                <a:solidFill>
                  <a:schemeClr val="bg1">
                    <a:lumMod val="50000"/>
                  </a:schemeClr>
                </a:solidFill>
              </a:rPr>
              <a:t>1. Prioritization of tasks</a:t>
            </a:r>
          </a:p>
          <a:p>
            <a:r>
              <a:rPr lang="en-US" sz="3200" dirty="0">
                <a:solidFill>
                  <a:schemeClr val="bg1">
                    <a:lumMod val="50000"/>
                  </a:schemeClr>
                </a:solidFill>
              </a:rPr>
              <a:t>2. Potential data needs and availability</a:t>
            </a:r>
          </a:p>
          <a:p>
            <a:r>
              <a:rPr lang="en-US" sz="3200" dirty="0">
                <a:solidFill>
                  <a:schemeClr val="bg1">
                    <a:lumMod val="50000"/>
                  </a:schemeClr>
                </a:solidFill>
              </a:rPr>
              <a:t>3. Estimated timeline/schedule for tasks</a:t>
            </a:r>
          </a:p>
          <a:p>
            <a:r>
              <a:rPr lang="en-US" sz="3200" dirty="0"/>
              <a:t>4. Potential 2025 salmon methodology review topics</a:t>
            </a:r>
          </a:p>
        </p:txBody>
      </p:sp>
    </p:spTree>
    <p:extLst>
      <p:ext uri="{BB962C8B-B14F-4D97-AF65-F5344CB8AC3E}">
        <p14:creationId xmlns:p14="http://schemas.microsoft.com/office/powerpoint/2010/main" val="4250053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C882F-2993-6BE7-1659-FA144F50965A}"/>
              </a:ext>
            </a:extLst>
          </p:cNvPr>
          <p:cNvSpPr>
            <a:spLocks noGrp="1"/>
          </p:cNvSpPr>
          <p:nvPr>
            <p:ph type="title"/>
          </p:nvPr>
        </p:nvSpPr>
        <p:spPr>
          <a:xfrm>
            <a:off x="160468" y="128457"/>
            <a:ext cx="11597639" cy="1325563"/>
          </a:xfrm>
        </p:spPr>
        <p:txBody>
          <a:bodyPr>
            <a:normAutofit fontScale="90000"/>
          </a:bodyPr>
          <a:lstStyle/>
          <a:p>
            <a:r>
              <a:rPr lang="en-US" dirty="0"/>
              <a:t>Deferred tasks that could have been informed by proposed review of </a:t>
            </a:r>
            <a:r>
              <a:rPr lang="en-US" dirty="0">
                <a:hlinkClick r:id="rId3"/>
              </a:rPr>
              <a:t>Satterthwaite &amp; Shelton (2023)</a:t>
            </a:r>
            <a:endParaRPr lang="en-US" dirty="0"/>
          </a:p>
        </p:txBody>
      </p:sp>
      <p:sp>
        <p:nvSpPr>
          <p:cNvPr id="3" name="Content Placeholder 2">
            <a:extLst>
              <a:ext uri="{FF2B5EF4-FFF2-40B4-BE49-F238E27FC236}">
                <a16:creationId xmlns:a16="http://schemas.microsoft.com/office/drawing/2014/main" id="{C2709142-0973-1DCA-DBE7-1191D72520EA}"/>
              </a:ext>
            </a:extLst>
          </p:cNvPr>
          <p:cNvSpPr>
            <a:spLocks noGrp="1"/>
          </p:cNvSpPr>
          <p:nvPr>
            <p:ph idx="1"/>
          </p:nvPr>
        </p:nvSpPr>
        <p:spPr>
          <a:xfrm>
            <a:off x="160468" y="1599714"/>
            <a:ext cx="10876877" cy="4351338"/>
          </a:xfrm>
        </p:spPr>
        <p:txBody>
          <a:bodyPr/>
          <a:lstStyle/>
          <a:p>
            <a:r>
              <a:rPr lang="en-US" dirty="0"/>
              <a:t>Evaluate forecast performance, compare performance of alternative methods, identify potential scope for improvement</a:t>
            </a:r>
          </a:p>
          <a:p>
            <a:r>
              <a:rPr lang="en-US" dirty="0"/>
              <a:t>Evaluate consequences for harvest and conservation metrics of changes to control rule</a:t>
            </a:r>
          </a:p>
          <a:p>
            <a:r>
              <a:rPr lang="en-US" dirty="0">
                <a:solidFill>
                  <a:schemeClr val="bg1"/>
                </a:solidFill>
              </a:rPr>
              <a:t>Potential incorporation of a forecast buffer into the control rule</a:t>
            </a:r>
          </a:p>
          <a:p>
            <a:pPr lvl="1"/>
            <a:r>
              <a:rPr lang="en-US" dirty="0">
                <a:solidFill>
                  <a:schemeClr val="bg1"/>
                </a:solidFill>
              </a:rPr>
              <a:t>More objective and repeatable than status quo “escapement target” guidance</a:t>
            </a:r>
          </a:p>
          <a:p>
            <a:pPr lvl="1"/>
            <a:r>
              <a:rPr lang="en-US" dirty="0">
                <a:solidFill>
                  <a:schemeClr val="bg1"/>
                </a:solidFill>
              </a:rPr>
              <a:t>Makes clear whether the goal is actually higher escapement versus concern about forecast error</a:t>
            </a:r>
          </a:p>
          <a:p>
            <a:r>
              <a:rPr lang="en-US" dirty="0">
                <a:solidFill>
                  <a:schemeClr val="bg1"/>
                </a:solidFill>
              </a:rPr>
              <a:t>Potential method for translating qualitative risk tables into quantitative effects on models</a:t>
            </a:r>
          </a:p>
          <a:p>
            <a:endParaRPr lang="en-US" dirty="0"/>
          </a:p>
        </p:txBody>
      </p:sp>
    </p:spTree>
    <p:extLst>
      <p:ext uri="{BB962C8B-B14F-4D97-AF65-F5344CB8AC3E}">
        <p14:creationId xmlns:p14="http://schemas.microsoft.com/office/powerpoint/2010/main" val="71218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65B8D8-7C47-6A3D-7A79-FE8E470C4969}"/>
              </a:ext>
            </a:extLst>
          </p:cNvPr>
          <p:cNvPicPr>
            <a:picLocks noChangeAspect="1"/>
          </p:cNvPicPr>
          <p:nvPr/>
        </p:nvPicPr>
        <p:blipFill>
          <a:blip r:embed="rId2"/>
          <a:stretch>
            <a:fillRect/>
          </a:stretch>
        </p:blipFill>
        <p:spPr>
          <a:xfrm>
            <a:off x="108739" y="0"/>
            <a:ext cx="11968692" cy="4017758"/>
          </a:xfrm>
          <a:prstGeom prst="rect">
            <a:avLst/>
          </a:prstGeom>
        </p:spPr>
      </p:pic>
      <p:pic>
        <p:nvPicPr>
          <p:cNvPr id="2" name="Picture 1">
            <a:extLst>
              <a:ext uri="{FF2B5EF4-FFF2-40B4-BE49-F238E27FC236}">
                <a16:creationId xmlns:a16="http://schemas.microsoft.com/office/drawing/2014/main" id="{2D01E22A-69FF-546F-3487-62BF7DCC40A5}"/>
              </a:ext>
            </a:extLst>
          </p:cNvPr>
          <p:cNvPicPr>
            <a:picLocks noChangeAspect="1"/>
          </p:cNvPicPr>
          <p:nvPr/>
        </p:nvPicPr>
        <p:blipFill>
          <a:blip r:embed="rId3"/>
          <a:stretch>
            <a:fillRect/>
          </a:stretch>
        </p:blipFill>
        <p:spPr>
          <a:xfrm>
            <a:off x="136035" y="3903100"/>
            <a:ext cx="11974522" cy="3619538"/>
          </a:xfrm>
          <a:prstGeom prst="rect">
            <a:avLst/>
          </a:prstGeom>
        </p:spPr>
      </p:pic>
    </p:spTree>
    <p:extLst>
      <p:ext uri="{BB962C8B-B14F-4D97-AF65-F5344CB8AC3E}">
        <p14:creationId xmlns:p14="http://schemas.microsoft.com/office/powerpoint/2010/main" val="1784626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80A56-9693-62DC-DE7F-F5DDD4C2F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3AD257-A394-FCF6-7516-E88081AE5409}"/>
              </a:ext>
            </a:extLst>
          </p:cNvPr>
          <p:cNvSpPr>
            <a:spLocks noGrp="1"/>
          </p:cNvSpPr>
          <p:nvPr>
            <p:ph type="title"/>
          </p:nvPr>
        </p:nvSpPr>
        <p:spPr>
          <a:xfrm>
            <a:off x="160468" y="128457"/>
            <a:ext cx="11597639" cy="1325563"/>
          </a:xfrm>
        </p:spPr>
        <p:txBody>
          <a:bodyPr>
            <a:normAutofit fontScale="90000"/>
          </a:bodyPr>
          <a:lstStyle/>
          <a:p>
            <a:r>
              <a:rPr lang="en-US" dirty="0"/>
              <a:t>Deferred tasks that could have been informed by proposed review of </a:t>
            </a:r>
            <a:r>
              <a:rPr lang="en-US" dirty="0">
                <a:hlinkClick r:id="rId2"/>
              </a:rPr>
              <a:t>Satterthwaite &amp; Shelton (2023)</a:t>
            </a:r>
            <a:endParaRPr lang="en-US" dirty="0"/>
          </a:p>
        </p:txBody>
      </p:sp>
      <p:sp>
        <p:nvSpPr>
          <p:cNvPr id="3" name="Content Placeholder 2">
            <a:extLst>
              <a:ext uri="{FF2B5EF4-FFF2-40B4-BE49-F238E27FC236}">
                <a16:creationId xmlns:a16="http://schemas.microsoft.com/office/drawing/2014/main" id="{9FDC292A-0824-4DB4-2679-E4A3B550893C}"/>
              </a:ext>
            </a:extLst>
          </p:cNvPr>
          <p:cNvSpPr>
            <a:spLocks noGrp="1"/>
          </p:cNvSpPr>
          <p:nvPr>
            <p:ph idx="1"/>
          </p:nvPr>
        </p:nvSpPr>
        <p:spPr>
          <a:xfrm>
            <a:off x="160468" y="1599714"/>
            <a:ext cx="10876877" cy="4351338"/>
          </a:xfrm>
        </p:spPr>
        <p:txBody>
          <a:bodyPr/>
          <a:lstStyle/>
          <a:p>
            <a:r>
              <a:rPr lang="en-US" dirty="0"/>
              <a:t>Evaluate forecast performance, compare performance of alternative methods, identify potential scope for improvement</a:t>
            </a:r>
          </a:p>
          <a:p>
            <a:r>
              <a:rPr lang="en-US" dirty="0"/>
              <a:t>Evaluate consequences for harvest and conservation metrics of changes to control rule</a:t>
            </a:r>
          </a:p>
          <a:p>
            <a:r>
              <a:rPr lang="en-US" dirty="0"/>
              <a:t>Potential incorporation of a forecast buffer into the control rule</a:t>
            </a:r>
          </a:p>
          <a:p>
            <a:pPr lvl="1"/>
            <a:r>
              <a:rPr lang="en-US" dirty="0"/>
              <a:t>More objective and repeatable than status quo “escapement target” guidance</a:t>
            </a:r>
          </a:p>
          <a:p>
            <a:pPr lvl="1"/>
            <a:r>
              <a:rPr lang="en-US" dirty="0"/>
              <a:t>Makes clear whether the goal is actually higher escapement versus concern about forecast error</a:t>
            </a:r>
          </a:p>
          <a:p>
            <a:r>
              <a:rPr lang="en-US" dirty="0"/>
              <a:t>Potential method for translating qualitative risk tables into quantitative advice, adjustment of models</a:t>
            </a:r>
          </a:p>
          <a:p>
            <a:endParaRPr lang="en-US" dirty="0"/>
          </a:p>
        </p:txBody>
      </p:sp>
    </p:spTree>
    <p:extLst>
      <p:ext uri="{BB962C8B-B14F-4D97-AF65-F5344CB8AC3E}">
        <p14:creationId xmlns:p14="http://schemas.microsoft.com/office/powerpoint/2010/main" val="189337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FA482-212B-F01E-901A-25E8BE1B3A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2EEC4F-9A16-A8D3-B283-7C552C6A7FB4}"/>
              </a:ext>
            </a:extLst>
          </p:cNvPr>
          <p:cNvSpPr>
            <a:spLocks noGrp="1"/>
          </p:cNvSpPr>
          <p:nvPr>
            <p:ph type="title"/>
          </p:nvPr>
        </p:nvSpPr>
        <p:spPr>
          <a:xfrm>
            <a:off x="838200" y="0"/>
            <a:ext cx="10515600" cy="1325563"/>
          </a:xfrm>
        </p:spPr>
        <p:txBody>
          <a:bodyPr/>
          <a:lstStyle/>
          <a:p>
            <a:r>
              <a:rPr lang="en-US" dirty="0"/>
              <a:t>D. Workgroup Discussion</a:t>
            </a:r>
          </a:p>
        </p:txBody>
      </p:sp>
      <p:sp>
        <p:nvSpPr>
          <p:cNvPr id="3" name="Content Placeholder 2">
            <a:extLst>
              <a:ext uri="{FF2B5EF4-FFF2-40B4-BE49-F238E27FC236}">
                <a16:creationId xmlns:a16="http://schemas.microsoft.com/office/drawing/2014/main" id="{A12A4061-9EDD-B0E3-B9B9-5D3264C27296}"/>
              </a:ext>
            </a:extLst>
          </p:cNvPr>
          <p:cNvSpPr>
            <a:spLocks noGrp="1"/>
          </p:cNvSpPr>
          <p:nvPr>
            <p:ph idx="1"/>
          </p:nvPr>
        </p:nvSpPr>
        <p:spPr>
          <a:xfrm>
            <a:off x="262890" y="934084"/>
            <a:ext cx="11361420" cy="5593081"/>
          </a:xfrm>
        </p:spPr>
        <p:txBody>
          <a:bodyPr>
            <a:normAutofit fontScale="92500" lnSpcReduction="10000"/>
          </a:bodyPr>
          <a:lstStyle/>
          <a:p>
            <a:r>
              <a:rPr lang="en-US" sz="3200" dirty="0">
                <a:solidFill>
                  <a:schemeClr val="bg1">
                    <a:lumMod val="50000"/>
                  </a:schemeClr>
                </a:solidFill>
              </a:rPr>
              <a:t>1. Prioritization of tasks</a:t>
            </a:r>
          </a:p>
          <a:p>
            <a:r>
              <a:rPr lang="en-US" sz="3200" dirty="0">
                <a:solidFill>
                  <a:schemeClr val="bg1">
                    <a:lumMod val="50000"/>
                  </a:schemeClr>
                </a:solidFill>
              </a:rPr>
              <a:t>2. Potential data needs and availability</a:t>
            </a:r>
          </a:p>
          <a:p>
            <a:r>
              <a:rPr lang="en-US" sz="3200" dirty="0">
                <a:solidFill>
                  <a:schemeClr val="bg1">
                    <a:lumMod val="50000"/>
                  </a:schemeClr>
                </a:solidFill>
              </a:rPr>
              <a:t>3. Estimated timeline/schedule for tasks</a:t>
            </a:r>
          </a:p>
          <a:p>
            <a:r>
              <a:rPr lang="en-US" sz="3200" dirty="0"/>
              <a:t>4. Potential 2025 salmon methodology review topics</a:t>
            </a:r>
          </a:p>
          <a:p>
            <a:pPr lvl="1"/>
            <a:r>
              <a:rPr lang="en-US" sz="2800" dirty="0">
                <a:hlinkClick r:id="rId3"/>
              </a:rPr>
              <a:t>Satterthwaite and Shelton 2023</a:t>
            </a:r>
            <a:endParaRPr lang="en-US" sz="2800" dirty="0"/>
          </a:p>
          <a:p>
            <a:pPr lvl="2"/>
            <a:r>
              <a:rPr lang="en-US" sz="2400" dirty="0"/>
              <a:t>Address tasks around control rule and evaluating costs/benefits</a:t>
            </a:r>
          </a:p>
          <a:p>
            <a:pPr lvl="2"/>
            <a:r>
              <a:rPr lang="en-US" sz="2400" dirty="0"/>
              <a:t>Address tasks around forecast performance</a:t>
            </a:r>
          </a:p>
          <a:p>
            <a:pPr lvl="2"/>
            <a:r>
              <a:rPr lang="en-US" sz="2400" dirty="0"/>
              <a:t>Complement work on risk tables</a:t>
            </a:r>
          </a:p>
          <a:p>
            <a:pPr lvl="1"/>
            <a:r>
              <a:rPr lang="en-US" sz="2800" dirty="0">
                <a:hlinkClick r:id="rId4"/>
              </a:rPr>
              <a:t>Satterthwaite 2023</a:t>
            </a:r>
            <a:r>
              <a:rPr lang="en-US" sz="2800" dirty="0"/>
              <a:t> (or some update/extension thereof)</a:t>
            </a:r>
          </a:p>
          <a:p>
            <a:pPr lvl="2"/>
            <a:r>
              <a:rPr lang="en-US" sz="2400" dirty="0"/>
              <a:t>Address conversion between natural-area S</a:t>
            </a:r>
            <a:r>
              <a:rPr lang="en-US" sz="2400" baseline="-25000" dirty="0"/>
              <a:t>MSY</a:t>
            </a:r>
            <a:r>
              <a:rPr lang="en-US" sz="2400" dirty="0"/>
              <a:t> and composite conservation objective</a:t>
            </a:r>
          </a:p>
          <a:p>
            <a:pPr lvl="2"/>
            <a:r>
              <a:rPr lang="en-US" sz="2400" dirty="0"/>
              <a:t>Address evaluation of hatchery success</a:t>
            </a:r>
          </a:p>
          <a:p>
            <a:pPr lvl="2"/>
            <a:r>
              <a:rPr lang="en-US" sz="2400" dirty="0"/>
              <a:t>Potential use of “diminishing returns” as proxy for S</a:t>
            </a:r>
            <a:r>
              <a:rPr lang="en-US" sz="2400" baseline="-25000" dirty="0"/>
              <a:t>MSY</a:t>
            </a:r>
            <a:r>
              <a:rPr lang="en-US" sz="2400" dirty="0"/>
              <a:t> and/or conservation objective</a:t>
            </a:r>
          </a:p>
          <a:p>
            <a:pPr lvl="1"/>
            <a:r>
              <a:rPr lang="en-US" sz="2800" dirty="0"/>
              <a:t>Do any of the spawner-recruit analyses completed so far merit review?</a:t>
            </a:r>
          </a:p>
          <a:p>
            <a:pPr lvl="2"/>
            <a:r>
              <a:rPr lang="en-US" sz="2400" dirty="0"/>
              <a:t>Are we ready to propose the results of any of them as new S</a:t>
            </a:r>
            <a:r>
              <a:rPr lang="en-US" sz="2400" baseline="-25000" dirty="0"/>
              <a:t>MSY</a:t>
            </a:r>
            <a:r>
              <a:rPr lang="en-US" sz="2400" dirty="0"/>
              <a:t>?</a:t>
            </a:r>
          </a:p>
        </p:txBody>
      </p:sp>
    </p:spTree>
    <p:extLst>
      <p:ext uri="{BB962C8B-B14F-4D97-AF65-F5344CB8AC3E}">
        <p14:creationId xmlns:p14="http://schemas.microsoft.com/office/powerpoint/2010/main" val="35218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2368</TotalTime>
  <Words>3984</Words>
  <Application>Microsoft Macintosh PowerPoint</Application>
  <PresentationFormat>Widescreen</PresentationFormat>
  <Paragraphs>376</Paragraphs>
  <Slides>42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Office Theme</vt:lpstr>
      <vt:lpstr>SRWG Meeting</vt:lpstr>
      <vt:lpstr>B. Workgroup Updates</vt:lpstr>
      <vt:lpstr>B. Workgroup Updates</vt:lpstr>
      <vt:lpstr>B. Workgroup Updates</vt:lpstr>
      <vt:lpstr>PowerPoint Presentation</vt:lpstr>
      <vt:lpstr>PowerPoint Presentation</vt:lpstr>
      <vt:lpstr>C. Workgroup Tasks</vt:lpstr>
      <vt:lpstr>Cohort Reconstruction-based, no flow metric</vt:lpstr>
      <vt:lpstr>Cohort Reconstruction -based, with flow metric</vt:lpstr>
      <vt:lpstr>PowerPoint Presentation</vt:lpstr>
      <vt:lpstr>PowerPoint Presentation</vt:lpstr>
      <vt:lpstr>Spawner-recruit fit, BY 1998-2022,  based on Munch et al. (2020) fry index</vt:lpstr>
      <vt:lpstr>Remember the SI-based analysis?</vt:lpstr>
      <vt:lpstr>SI x natural.prop and cohort reconstructed natural-origin ocean abundance are closely correlated</vt:lpstr>
      <vt:lpstr>Limitations of years suited to SRFC cohort reconstructions or natural-origin SI calculations</vt:lpstr>
      <vt:lpstr>But, seems to be more to it than just years included</vt:lpstr>
      <vt:lpstr>How well does Munsch et al. fry index predict CR natural-origin ocean abundance?</vt:lpstr>
      <vt:lpstr>Options for natural-area Spawner-Recruit relationship</vt:lpstr>
      <vt:lpstr>C. Workgroup Tasks</vt:lpstr>
      <vt:lpstr>Probability of meeting hatchery goals</vt:lpstr>
      <vt:lpstr>Defining hatchery success</vt:lpstr>
      <vt:lpstr>Determine total escapement likely to yield desired fraction of production and meet hatchery goals</vt:lpstr>
      <vt:lpstr>Determine total escapement likely to achieve Natural-Area SMSY and meet hatchery goals</vt:lpstr>
      <vt:lpstr>River harvest versus run size</vt:lpstr>
      <vt:lpstr>Conservation/ecological considerations</vt:lpstr>
      <vt:lpstr>C. Workgroup Tasks</vt:lpstr>
      <vt:lpstr>SRFC control rule as of 2024</vt:lpstr>
      <vt:lpstr>Presumed SRFC control rule as of 2025</vt:lpstr>
      <vt:lpstr>Totally hypothetical illustration of different SMSY</vt:lpstr>
      <vt:lpstr>Implied target escapements</vt:lpstr>
      <vt:lpstr>Implied target harvests </vt:lpstr>
      <vt:lpstr>C. Workgroup Tasks</vt:lpstr>
      <vt:lpstr>D. Workgroup Discussion</vt:lpstr>
      <vt:lpstr>Determine total escapement likely to yield desired fraction of natural production</vt:lpstr>
      <vt:lpstr>Determine total escapement likely to yield desired fraction of production and meet hatchery goals</vt:lpstr>
      <vt:lpstr>D. Workgroup Discussion</vt:lpstr>
      <vt:lpstr>D. Workgroup Discussion</vt:lpstr>
      <vt:lpstr>D. Workgroup Discussion</vt:lpstr>
      <vt:lpstr>Deferred tasks that could have been informed by proposed review of Satterthwaite &amp; Shelton (2023)</vt:lpstr>
      <vt:lpstr>PowerPoint Presentation</vt:lpstr>
      <vt:lpstr>Deferred tasks that could have been informed by proposed review of Satterthwaite &amp; Shelton (2023)</vt:lpstr>
      <vt:lpstr>D. Workgroup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 Satterthwaite</dc:creator>
  <cp:lastModifiedBy>Will Satterthwaite</cp:lastModifiedBy>
  <cp:revision>26</cp:revision>
  <dcterms:created xsi:type="dcterms:W3CDTF">2025-01-17T17:07:12Z</dcterms:created>
  <dcterms:modified xsi:type="dcterms:W3CDTF">2025-01-28T20:12:13Z</dcterms:modified>
</cp:coreProperties>
</file>