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69" r:id="rId3"/>
    <p:sldId id="271" r:id="rId4"/>
    <p:sldId id="270" r:id="rId5"/>
    <p:sldId id="272" r:id="rId6"/>
    <p:sldId id="273" r:id="rId7"/>
    <p:sldId id="275" r:id="rId8"/>
    <p:sldId id="27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58"/>
    <p:restoredTop sz="94682"/>
  </p:normalViewPr>
  <p:slideViewPr>
    <p:cSldViewPr snapToGrid="0">
      <p:cViewPr varScale="1">
        <p:scale>
          <a:sx n="119" d="100"/>
          <a:sy n="119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AB2D-2E19-2287-D4BF-7053ED0E8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E4C4E8-12DF-F60D-4E73-A85B735C6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F48EA-A952-3290-C212-74A2E3CA0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A4653-69BD-D06A-5209-2E7214668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48391-C848-F1EE-68CC-DEEA0875F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8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D972F-C0D0-8092-3CD9-C946023E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E3C37-6377-8F17-3298-F4639F279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8F699-2E1F-E69A-E159-09CAB452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FB4F5-47C9-D011-2D73-F9B1A60B0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0E797-64A2-8B71-3E2E-135AA216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33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B6D77-401A-8915-647E-A8FDDB5AD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55E9E-37B4-6006-D275-41E39B770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28283-18F2-580E-031F-FEC627E72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49E77-FAAC-7656-AE05-EA818D813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D40CF-1889-3162-FC9D-998D34DB4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58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4DD0B-0799-09BE-BE9B-DD8C8CC35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5918C-9EBB-CFB5-291A-41E788522E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8C1E53-CB3F-D2B4-836E-12ECAF288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6AC0D-0C86-7B3C-3C60-5B40E25CB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9092E-273B-1BB8-5EEC-7A3EEB199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8C0FF-7292-7BF6-FA1F-02461F9BC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3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7730C-1447-3D9B-D2C7-4C845594E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4072B-3DA8-4A9D-B7C4-E7B0B504F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20FE6-2516-6816-7586-3D89984A1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FDA23-4E3D-9890-D8AA-20BB7D6332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502ED-E4AC-8432-0D5C-793C0C86B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F64C3F-DAC1-0B1A-BAD8-40D773A95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240A4B-B75C-3F90-C121-A64D6014D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52C0B-2DC1-428E-23E8-8C33E634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7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68F0C-2002-3F4D-96D8-78DE47803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9AB432-E431-C494-8213-102074F7D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7F8895-F249-0C90-35EA-02116C21C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8ABF5A-5A86-CB6A-791C-E41A4E135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05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FCAA2-06D4-42CB-5067-0C4D8637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D460D6-AB0D-0446-138D-CF3DAAC64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14867-230D-11D0-6220-37D949236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36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009D-DD39-7BA2-BA01-203E6947F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BCD3C-0CD0-AF6F-9E65-C420B3B51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F3620-0EA4-50C7-BF5A-C3F710D47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10B73-2848-2D17-3764-44E7AAB81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E6288-7C1E-CB5B-7995-155E711B1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A76CA-EDC7-72AA-E143-9B667F1A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30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35DFD-E632-A978-BAAA-C027C6A3A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AA5664-77B8-E74C-A93C-BA23D1A7ED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9EB01-31B8-8393-C581-E7BB8675E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AFC6E-A369-4F71-05FE-4CF7A3D95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A20EC-E8C8-665B-FB42-F886F4799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B5DDB-2F84-9EE9-5A36-9F8B959C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37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015C7-29F2-29E9-3677-FF4F69892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5DEC5C-2A7D-8461-00F5-E16DEC2CB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A6249-9381-4412-6AC8-5E8DA481E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E6111-46DD-08B0-F9C1-B309B6562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3116D-03BE-B528-E789-60F3D424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43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2B861F-C0C6-86F1-B4DC-714E4213AB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2F367-2C8C-019F-F384-D82FF1AF1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C6F1C-C5D0-0DD0-0356-FA535A094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16A71-87D4-5453-72AA-1E52AE32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6CF51-4E73-3E1C-8A99-40C01EB5C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0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05DDF0-2C44-59A9-5E25-0E35B83A0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22A3C-AD78-0510-4DFD-B59E1A0D5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9C58A-63BE-8C40-108C-018073CC49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331D3-89CC-7E45-995C-08D68562465A}" type="datetimeFigureOut">
              <a:rPr lang="en-US" smtClean="0"/>
              <a:t>8/2/24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6C23F-514E-CA81-9F7E-985F269BF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7BA88-AC89-1C55-999A-9347E8FB2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0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will.satterthwaite@noa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aABcfuX0z_ec6PIr0uS_4AzWCX1_dF0W/edi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aABcfuX0z_ec6PIr0uS_4AzWCX1_dF0W/edi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ouncil.org/documents/2024/07/review-material-cciea-team-report-on-fep-initiative-4.pdf/#page=27" TargetMode="External"/><Relationship Id="rId2" Type="http://schemas.openxmlformats.org/officeDocument/2006/relationships/hyperlink" Target="https://doi.org/10.1016/j.fishres.2022.10650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document/d/1aABcfuX0z_ec6PIr0uS_4AzWCX1_dF0W/edi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ouncil.org/documents/2024/07/review-material-cciea-team-report-on-fep-initiative-4.pdf/#page=27" TargetMode="External"/><Relationship Id="rId2" Type="http://schemas.openxmlformats.org/officeDocument/2006/relationships/hyperlink" Target="https://doi.org/10.1016/j.fishres.2022.10650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google.com/document/d/1aABcfuX0z_ec6PIr0uS_4AzWCX1_dF0W/edit" TargetMode="External"/><Relationship Id="rId4" Type="http://schemas.openxmlformats.org/officeDocument/2006/relationships/hyperlink" Target="https://docs.google.com/document/d/1G-ne37u8ZQ8zgshs0jOkMQJ4P3XmKBwl/edi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ouncil.org/documents/2024/07/review-material-cciea-team-report-on-fep-initiative-4.pdf/#page=27" TargetMode="External"/><Relationship Id="rId2" Type="http://schemas.openxmlformats.org/officeDocument/2006/relationships/hyperlink" Target="https://doi.org/10.1016/j.fishres.2022.10650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google.com/document/d/1aABcfuX0z_ec6PIr0uS_4AzWCX1_dF0W/edit" TargetMode="External"/><Relationship Id="rId4" Type="http://schemas.openxmlformats.org/officeDocument/2006/relationships/hyperlink" Target="https://docs.google.com/document/d/1G-ne37u8ZQ8zgshs0jOkMQJ4P3XmKBwl/ed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B5EE-2F43-600D-16C5-959F6AA52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5953"/>
            <a:ext cx="9144000" cy="2387600"/>
          </a:xfrm>
        </p:spPr>
        <p:txBody>
          <a:bodyPr/>
          <a:lstStyle/>
          <a:p>
            <a:r>
              <a:rPr lang="en-US" dirty="0"/>
              <a:t>Methodology Review Topics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24881-71A0-458F-8B18-41EA37A6B0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SRWG presentation August 7, 2024</a:t>
            </a:r>
          </a:p>
          <a:p>
            <a:r>
              <a:rPr lang="en-US" dirty="0"/>
              <a:t>Will Satterthwaite, </a:t>
            </a:r>
            <a:r>
              <a:rPr lang="en-US" dirty="0">
                <a:hlinkClick r:id="rId2"/>
              </a:rPr>
              <a:t>will.satterthwaite@noaa.gov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926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0A5E-2892-3928-9BEC-42291B674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methodology review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625AD-D513-ADBA-D404-46CC7529B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Cohort reconstruction and comparison with SI</a:t>
            </a:r>
          </a:p>
          <a:p>
            <a:r>
              <a:rPr lang="en-US" dirty="0"/>
              <a:t>Forecast uncertainty/buffers</a:t>
            </a:r>
          </a:p>
          <a:p>
            <a:r>
              <a:rPr lang="en-US" dirty="0"/>
              <a:t>Proxy F</a:t>
            </a:r>
            <a:r>
              <a:rPr lang="en-US" baseline="-25000" dirty="0"/>
              <a:t>MSY</a:t>
            </a:r>
            <a:r>
              <a:rPr lang="en-US" dirty="0"/>
              <a:t> and S</a:t>
            </a:r>
            <a:r>
              <a:rPr lang="en-US" baseline="-25000" dirty="0"/>
              <a:t>MSY</a:t>
            </a:r>
            <a:r>
              <a:rPr lang="en-US" dirty="0"/>
              <a:t>/S</a:t>
            </a:r>
            <a:r>
              <a:rPr lang="en-US" baseline="-25000" dirty="0"/>
              <a:t>MP</a:t>
            </a:r>
            <a:r>
              <a:rPr lang="en-US" dirty="0"/>
              <a:t> ratio</a:t>
            </a:r>
          </a:p>
          <a:p>
            <a:r>
              <a:rPr lang="en-US" dirty="0">
                <a:hlinkClick r:id="rId2"/>
              </a:rPr>
              <a:t>Draft statement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87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0A5E-2892-3928-9BEC-42291B674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methodology review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625AD-D513-ADBA-D404-46CC7529B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Cohort reconstruction and comparison with SI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Forecast uncertainty/buffers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Proxy F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MSY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and S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MSY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/S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MP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ratio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 statement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155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D8EEA-4ACB-9993-9EE8-5AE7B56B6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Cohort reconstruction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FDEF3-73CC-41C8-2119-289FA7ADE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Documentation essentially complete</a:t>
            </a:r>
          </a:p>
          <a:p>
            <a:r>
              <a:rPr lang="en-US" dirty="0"/>
              <a:t>Question: how to handle ocean harvest north of Cape Falcon?</a:t>
            </a:r>
          </a:p>
          <a:p>
            <a:pPr lvl="1"/>
            <a:r>
              <a:rPr lang="en-US" dirty="0"/>
              <a:t>Currently not included in preseason planning nor in postseason ER calculation</a:t>
            </a:r>
          </a:p>
          <a:p>
            <a:pPr lvl="2"/>
            <a:r>
              <a:rPr lang="en-US" dirty="0"/>
              <a:t>Complication of explicit inclusion in preseason planning may not be warranted</a:t>
            </a:r>
          </a:p>
          <a:p>
            <a:pPr lvl="2"/>
            <a:r>
              <a:rPr lang="en-US" dirty="0"/>
              <a:t>But seems hard to justify not including it in postseason ER calculation or comparison of realized ER versus F</a:t>
            </a:r>
            <a:r>
              <a:rPr lang="en-US" baseline="-25000" dirty="0"/>
              <a:t>MSY</a:t>
            </a:r>
          </a:p>
          <a:p>
            <a:r>
              <a:rPr lang="en-US" dirty="0"/>
              <a:t>Small revision: added natural-origin fish escaping to hatcheries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3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BF54A7DD-17DA-A67F-A084-47198992F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113" y="2163871"/>
            <a:ext cx="7396577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Indices of abundances estimated in the cohort analyses versus the Sacramento Index (thousands of fish).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Potential escapement of fish age 3+ in the absence of fishing in the given year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Ocean abundance of age 3+ fish on September 1 the previous fall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South of Cape Falcon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6655C-FFE6-4369-E042-FF1DAADD5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CR-SI comparison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CF25D4D-1EC5-BD55-9D6A-2949B138B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686727"/>
              </p:ext>
            </p:extLst>
          </p:nvPr>
        </p:nvGraphicFramePr>
        <p:xfrm>
          <a:off x="1097504" y="2512810"/>
          <a:ext cx="8164829" cy="31349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8305">
                  <a:extLst>
                    <a:ext uri="{9D8B030D-6E8A-4147-A177-3AD203B41FA5}">
                      <a16:colId xmlns:a16="http://schemas.microsoft.com/office/drawing/2014/main" val="3134786727"/>
                    </a:ext>
                  </a:extLst>
                </a:gridCol>
                <a:gridCol w="1256128">
                  <a:extLst>
                    <a:ext uri="{9D8B030D-6E8A-4147-A177-3AD203B41FA5}">
                      <a16:colId xmlns:a16="http://schemas.microsoft.com/office/drawing/2014/main" val="1258209099"/>
                    </a:ext>
                  </a:extLst>
                </a:gridCol>
                <a:gridCol w="1173628">
                  <a:extLst>
                    <a:ext uri="{9D8B030D-6E8A-4147-A177-3AD203B41FA5}">
                      <a16:colId xmlns:a16="http://schemas.microsoft.com/office/drawing/2014/main" val="412252357"/>
                    </a:ext>
                  </a:extLst>
                </a:gridCol>
                <a:gridCol w="1196692">
                  <a:extLst>
                    <a:ext uri="{9D8B030D-6E8A-4147-A177-3AD203B41FA5}">
                      <a16:colId xmlns:a16="http://schemas.microsoft.com/office/drawing/2014/main" val="2399690489"/>
                    </a:ext>
                  </a:extLst>
                </a:gridCol>
                <a:gridCol w="1196692">
                  <a:extLst>
                    <a:ext uri="{9D8B030D-6E8A-4147-A177-3AD203B41FA5}">
                      <a16:colId xmlns:a16="http://schemas.microsoft.com/office/drawing/2014/main" val="852436200"/>
                    </a:ext>
                  </a:extLst>
                </a:gridCol>
                <a:gridCol w="1196692">
                  <a:extLst>
                    <a:ext uri="{9D8B030D-6E8A-4147-A177-3AD203B41FA5}">
                      <a16:colId xmlns:a16="http://schemas.microsoft.com/office/drawing/2014/main" val="1336206191"/>
                    </a:ext>
                  </a:extLst>
                </a:gridCol>
                <a:gridCol w="1196692">
                  <a:extLst>
                    <a:ext uri="{9D8B030D-6E8A-4147-A177-3AD203B41FA5}">
                      <a16:colId xmlns:a16="http://schemas.microsoft.com/office/drawing/2014/main" val="2934586861"/>
                    </a:ext>
                  </a:extLst>
                </a:gridCol>
              </a:tblGrid>
              <a:tr h="789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Year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Potential escapement</a:t>
                      </a:r>
                      <a:r>
                        <a:rPr lang="en-US" sz="1600" kern="100" baseline="30000">
                          <a:effectLst/>
                        </a:rPr>
                        <a:t>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Sept 1 abundance</a:t>
                      </a:r>
                      <a:r>
                        <a:rPr lang="en-US" sz="1600" kern="100" baseline="30000">
                          <a:effectLst/>
                        </a:rPr>
                        <a:t>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PFMC Sacramento Index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Harvest</a:t>
                      </a:r>
                      <a:r>
                        <a:rPr lang="en-US" sz="1600" kern="100" baseline="30000">
                          <a:effectLst/>
                        </a:rPr>
                        <a:t>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Impact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PFMC Ocean Harvest</a:t>
                      </a:r>
                      <a:r>
                        <a:rPr lang="en-US" sz="1600" kern="100" baseline="30000">
                          <a:effectLst/>
                        </a:rPr>
                        <a:t>3</a:t>
                      </a:r>
                      <a:r>
                        <a:rPr lang="en-US" sz="1600" kern="100">
                          <a:effectLst/>
                        </a:rPr>
                        <a:t> 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6679786"/>
                  </a:ext>
                </a:extLst>
              </a:tr>
              <a:tr h="2605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207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59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70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62291"/>
                  </a:ext>
                </a:extLst>
              </a:tr>
              <a:tr h="2605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528</a:t>
                      </a:r>
                      <a:endParaRPr lang="en-US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628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276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297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277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7247315"/>
                  </a:ext>
                </a:extLst>
              </a:tr>
              <a:tr h="2605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869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399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438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405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2799702"/>
                  </a:ext>
                </a:extLst>
              </a:tr>
              <a:tr h="2605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n-US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551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343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376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303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3209623"/>
                  </a:ext>
                </a:extLst>
              </a:tr>
              <a:tr h="2605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410</a:t>
                      </a:r>
                      <a:endParaRPr lang="en-US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255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141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161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125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2644833"/>
                  </a:ext>
                </a:extLst>
              </a:tr>
              <a:tr h="2605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85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4344570"/>
                  </a:ext>
                </a:extLst>
              </a:tr>
              <a:tr h="2605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137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61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70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71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5124092"/>
                  </a:ext>
                </a:extLst>
              </a:tr>
              <a:tr h="2605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306</a:t>
                      </a:r>
                      <a:endParaRPr lang="en-US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220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81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88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99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9475615"/>
                  </a:ext>
                </a:extLst>
              </a:tr>
              <a:tr h="2605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2019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499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1040</a:t>
                      </a:r>
                      <a:endParaRPr lang="en-US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507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452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531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323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8828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1018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0A5E-2892-3928-9BEC-42291B674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methodology review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625AD-D513-ADBA-D404-46CC7529B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Cohort reconstruction and comparison with SI</a:t>
            </a:r>
          </a:p>
          <a:p>
            <a:r>
              <a:rPr lang="en-US" dirty="0"/>
              <a:t>Forecast uncertainty/buffers </a:t>
            </a:r>
          </a:p>
          <a:p>
            <a:pPr lvl="1"/>
            <a:r>
              <a:rPr lang="en-US" dirty="0"/>
              <a:t>See agenda item D on details of </a:t>
            </a:r>
            <a:r>
              <a:rPr lang="en-US" dirty="0">
                <a:hlinkClick r:id="rId2"/>
              </a:rPr>
              <a:t>Satterthwaite and Shelton 2023</a:t>
            </a:r>
            <a:endParaRPr lang="en-US" dirty="0"/>
          </a:p>
          <a:p>
            <a:pPr lvl="1"/>
            <a:r>
              <a:rPr lang="en-US" dirty="0"/>
              <a:t>See also </a:t>
            </a:r>
            <a:r>
              <a:rPr lang="en-US" dirty="0">
                <a:hlinkClick r:id="rId3"/>
              </a:rPr>
              <a:t>CCIEA report to SSCES</a:t>
            </a:r>
            <a:r>
              <a:rPr lang="en-US" dirty="0"/>
              <a:t> for August 5, 2024 SSCES meeting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Proxy F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MSY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and S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MSY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/S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MP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ratio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 statement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870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0A5E-2892-3928-9BEC-42291B674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methodology review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625AD-D513-ADBA-D404-46CC7529B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Cohort reconstruction and comparison with SI</a:t>
            </a:r>
          </a:p>
          <a:p>
            <a:r>
              <a:rPr lang="en-US" dirty="0"/>
              <a:t>Forecast uncertainty/buffers </a:t>
            </a:r>
          </a:p>
          <a:p>
            <a:pPr lvl="1"/>
            <a:r>
              <a:rPr lang="en-US" dirty="0"/>
              <a:t>See agenda item D on details of </a:t>
            </a:r>
            <a:r>
              <a:rPr lang="en-US" dirty="0">
                <a:hlinkClick r:id="rId2"/>
              </a:rPr>
              <a:t>Satterthwaite and Shelton 2023</a:t>
            </a:r>
            <a:endParaRPr lang="en-US" dirty="0"/>
          </a:p>
          <a:p>
            <a:pPr lvl="1"/>
            <a:r>
              <a:rPr lang="en-US" dirty="0"/>
              <a:t>See also </a:t>
            </a:r>
            <a:r>
              <a:rPr lang="en-US" dirty="0">
                <a:hlinkClick r:id="rId3"/>
              </a:rPr>
              <a:t>CCIEA report to SSCES</a:t>
            </a:r>
            <a:r>
              <a:rPr lang="en-US" dirty="0"/>
              <a:t> for August 5, 2024 SSCES meeting</a:t>
            </a:r>
          </a:p>
          <a:p>
            <a:r>
              <a:rPr lang="en-US" dirty="0"/>
              <a:t>Proxy F</a:t>
            </a:r>
            <a:r>
              <a:rPr lang="en-US" baseline="-25000" dirty="0"/>
              <a:t>MSY</a:t>
            </a:r>
            <a:r>
              <a:rPr lang="en-US" dirty="0"/>
              <a:t> and S</a:t>
            </a:r>
            <a:r>
              <a:rPr lang="en-US" baseline="-25000" dirty="0"/>
              <a:t>MSY</a:t>
            </a:r>
            <a:r>
              <a:rPr lang="en-US" dirty="0"/>
              <a:t>/S</a:t>
            </a:r>
            <a:r>
              <a:rPr lang="en-US" baseline="-25000" dirty="0"/>
              <a:t>MP</a:t>
            </a:r>
            <a:r>
              <a:rPr lang="en-US" dirty="0"/>
              <a:t> ratio</a:t>
            </a:r>
          </a:p>
          <a:p>
            <a:pPr lvl="1"/>
            <a:r>
              <a:rPr lang="en-US" dirty="0"/>
              <a:t>Analysis complete, see agenda item B – but confirm WG’s preferred option?</a:t>
            </a:r>
          </a:p>
          <a:p>
            <a:pPr lvl="1"/>
            <a:r>
              <a:rPr lang="en-US" dirty="0">
                <a:hlinkClick r:id="rId4"/>
              </a:rPr>
              <a:t>Draft report</a:t>
            </a:r>
            <a:endParaRPr lang="en-US" dirty="0"/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 statement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73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0A5E-2892-3928-9BEC-42291B674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methodology review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625AD-D513-ADBA-D404-46CC7529B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Cohort reconstruction and comparison with SI</a:t>
            </a:r>
          </a:p>
          <a:p>
            <a:r>
              <a:rPr lang="en-US" dirty="0"/>
              <a:t>Forecast uncertainty/buffers </a:t>
            </a:r>
          </a:p>
          <a:p>
            <a:pPr lvl="1"/>
            <a:r>
              <a:rPr lang="en-US" dirty="0"/>
              <a:t>See agenda item D on details of </a:t>
            </a:r>
            <a:r>
              <a:rPr lang="en-US" dirty="0">
                <a:hlinkClick r:id="rId2"/>
              </a:rPr>
              <a:t>Satterthwaite and Shelton 2023</a:t>
            </a:r>
            <a:endParaRPr lang="en-US" dirty="0"/>
          </a:p>
          <a:p>
            <a:pPr lvl="1"/>
            <a:r>
              <a:rPr lang="en-US" dirty="0"/>
              <a:t>See also </a:t>
            </a:r>
            <a:r>
              <a:rPr lang="en-US" dirty="0">
                <a:hlinkClick r:id="rId3"/>
              </a:rPr>
              <a:t>CCIEA report to SSCES</a:t>
            </a:r>
            <a:r>
              <a:rPr lang="en-US" dirty="0"/>
              <a:t> for August 5, 2024 SSCES meeting</a:t>
            </a:r>
          </a:p>
          <a:p>
            <a:r>
              <a:rPr lang="en-US" dirty="0"/>
              <a:t>Proxy F</a:t>
            </a:r>
            <a:r>
              <a:rPr lang="en-US" baseline="-25000" dirty="0"/>
              <a:t>MSY</a:t>
            </a:r>
            <a:r>
              <a:rPr lang="en-US" dirty="0"/>
              <a:t> and S</a:t>
            </a:r>
            <a:r>
              <a:rPr lang="en-US" baseline="-25000" dirty="0"/>
              <a:t>MSY</a:t>
            </a:r>
            <a:r>
              <a:rPr lang="en-US" dirty="0"/>
              <a:t>/S</a:t>
            </a:r>
            <a:r>
              <a:rPr lang="en-US" baseline="-25000" dirty="0"/>
              <a:t>MP</a:t>
            </a:r>
            <a:r>
              <a:rPr lang="en-US" dirty="0"/>
              <a:t> ratio</a:t>
            </a:r>
          </a:p>
          <a:p>
            <a:pPr lvl="1"/>
            <a:r>
              <a:rPr lang="en-US" dirty="0"/>
              <a:t>Analysis complete, see agenda item B – but confirm WG’s preferred option?</a:t>
            </a:r>
          </a:p>
          <a:p>
            <a:pPr lvl="1"/>
            <a:r>
              <a:rPr lang="en-US" dirty="0">
                <a:hlinkClick r:id="rId4"/>
              </a:rPr>
              <a:t>Draft report</a:t>
            </a:r>
            <a:endParaRPr lang="en-US" dirty="0"/>
          </a:p>
          <a:p>
            <a:r>
              <a:rPr lang="en-US" dirty="0">
                <a:hlinkClick r:id="rId5"/>
              </a:rPr>
              <a:t>Draft statement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20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6034D22EC726499B454EB731AA145A" ma:contentTypeVersion="18" ma:contentTypeDescription="Create a new document." ma:contentTypeScope="" ma:versionID="c306d959095c5155db23da70bf6c976d">
  <xsd:schema xmlns:xsd="http://www.w3.org/2001/XMLSchema" xmlns:xs="http://www.w3.org/2001/XMLSchema" xmlns:p="http://schemas.microsoft.com/office/2006/metadata/properties" xmlns:ns2="ef165378-3349-4474-ad08-d9858807eb8e" xmlns:ns3="542b8446-c83e-4e97-9834-e3cd6df8a00e" targetNamespace="http://schemas.microsoft.com/office/2006/metadata/properties" ma:root="true" ma:fieldsID="73d9a2b5c3611407cc35852dfe5f704f" ns2:_="" ns3:_="">
    <xsd:import namespace="ef165378-3349-4474-ad08-d9858807eb8e"/>
    <xsd:import namespace="542b8446-c83e-4e97-9834-e3cd6df8a0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65378-3349-4474-ad08-d9858807eb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b48f79c-3828-4ee8-ab19-506afe97e5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2b8446-c83e-4e97-9834-e3cd6df8a00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6c83911-d930-439f-b08d-11462bdda91b}" ma:internalName="TaxCatchAll" ma:showField="CatchAllData" ma:web="542b8446-c83e-4e97-9834-e3cd6df8a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165378-3349-4474-ad08-d9858807eb8e">
      <Terms xmlns="http://schemas.microsoft.com/office/infopath/2007/PartnerControls"/>
    </lcf76f155ced4ddcb4097134ff3c332f>
    <TaxCatchAll xmlns="542b8446-c83e-4e97-9834-e3cd6df8a00e" xsi:nil="true"/>
  </documentManagement>
</p:properties>
</file>

<file path=customXml/itemProps1.xml><?xml version="1.0" encoding="utf-8"?>
<ds:datastoreItem xmlns:ds="http://schemas.openxmlformats.org/officeDocument/2006/customXml" ds:itemID="{8E17818C-83F6-43D8-9503-95DB563B6B84}"/>
</file>

<file path=customXml/itemProps2.xml><?xml version="1.0" encoding="utf-8"?>
<ds:datastoreItem xmlns:ds="http://schemas.openxmlformats.org/officeDocument/2006/customXml" ds:itemID="{53563C51-C554-4C98-9F60-1DAACD263862}"/>
</file>

<file path=customXml/itemProps3.xml><?xml version="1.0" encoding="utf-8"?>
<ds:datastoreItem xmlns:ds="http://schemas.openxmlformats.org/officeDocument/2006/customXml" ds:itemID="{790C6FC5-4DA2-40FC-B72D-829BC2FFCDB2}"/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438</Words>
  <Application>Microsoft Macintosh PowerPoint</Application>
  <PresentationFormat>Widescreen</PresentationFormat>
  <Paragraphs>139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Methodology Review Topics</vt:lpstr>
      <vt:lpstr>Potential methodology review topics</vt:lpstr>
      <vt:lpstr>Potential methodology review topics</vt:lpstr>
      <vt:lpstr>Cohort reconstruction updates</vt:lpstr>
      <vt:lpstr>Updated CR-SI comparison</vt:lpstr>
      <vt:lpstr>Potential methodology review topics</vt:lpstr>
      <vt:lpstr>Potential methodology review topics</vt:lpstr>
      <vt:lpstr>Potential methodology review topics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Satterthwaite</dc:creator>
  <cp:lastModifiedBy>Will Satterthwaite</cp:lastModifiedBy>
  <cp:revision>6</cp:revision>
  <dcterms:created xsi:type="dcterms:W3CDTF">2024-07-18T21:17:12Z</dcterms:created>
  <dcterms:modified xsi:type="dcterms:W3CDTF">2024-08-02T20:09:43Z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0x010100A36034D22EC726499B454EB731AA145A</vt:lpwstr>
  </property>
</Properties>
</file>