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77" r:id="rId3"/>
    <p:sldId id="278" r:id="rId4"/>
    <p:sldId id="27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13"/>
    <p:restoredTop sz="94682"/>
  </p:normalViewPr>
  <p:slideViewPr>
    <p:cSldViewPr snapToGrid="0">
      <p:cViewPr varScale="1">
        <p:scale>
          <a:sx n="119" d="100"/>
          <a:sy n="119" d="100"/>
        </p:scale>
        <p:origin x="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FAB2D-2E19-2287-D4BF-7053ED0E84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E4C4E8-12DF-F60D-4E73-A85B735C6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4F48EA-A952-3290-C212-74A2E3CA0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7A4653-69BD-D06A-5209-2E7214668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48391-C848-F1EE-68CC-DEEA0875F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388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D972F-C0D0-8092-3CD9-C946023EB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E3C37-6377-8F17-3298-F4639F279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38F699-2E1F-E69A-E159-09CAB452D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7FB4F5-47C9-D011-2D73-F9B1A60B0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0E797-64A2-8B71-3E2E-135AA216D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337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B6D77-401A-8915-647E-A8FDDB5AD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855E9E-37B4-6006-D275-41E39B770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28283-18F2-580E-031F-FEC627E72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49E77-FAAC-7656-AE05-EA818D813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0D40CF-1889-3162-FC9D-998D34DB4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58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4DD0B-0799-09BE-BE9B-DD8C8CC35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B5918C-9EBB-CFB5-291A-41E788522E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8C1E53-CB3F-D2B4-836E-12ECAF288F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6AC0D-0C86-7B3C-3C60-5B40E25CB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49092E-273B-1BB8-5EEC-7A3EEB199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18C0FF-7292-7BF6-FA1F-02461F9BC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837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7730C-1447-3D9B-D2C7-4C845594E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D4072B-3DA8-4A9D-B7C4-E7B0B504FF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920FE6-2516-6816-7586-3D89984A1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7FDA23-4E3D-9890-D8AA-20BB7D6332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0502ED-E4AC-8432-0D5C-793C0C86BF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F64C3F-DAC1-0B1A-BAD8-40D773A95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8/7/24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240A4B-B75C-3F90-C121-A64D6014D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B52C0B-2DC1-428E-23E8-8C33E634E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870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68F0C-2002-3F4D-96D8-78DE47803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19AB432-E431-C494-8213-102074F7D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8/7/24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7F8895-F249-0C90-35EA-02116C21C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8ABF5A-5A86-CB6A-791C-E41A4E135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05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AFCAA2-06D4-42CB-5067-0C4D86375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8/7/24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D460D6-AB0D-0446-138D-CF3DAAC64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714867-230D-11D0-6220-37D949236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036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6009D-DD39-7BA2-BA01-203E6947F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BCD3C-0CD0-AF6F-9E65-C420B3B51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F3620-0EA4-50C7-BF5A-C3F710D470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D10B73-2848-2D17-3764-44E7AAB81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BE6288-7C1E-CB5B-7995-155E711B1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A76CA-EDC7-72AA-E143-9B667F1AE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301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35DFD-E632-A978-BAAA-C027C6A3A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AA5664-77B8-E74C-A93C-BA23D1A7ED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9EB01-31B8-8393-C581-E7BB8675E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7AFC6E-A369-4F71-05FE-4CF7A3D95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8/7/24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5A20EC-E8C8-665B-FB42-F886F4799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9B5DDB-2F84-9EE9-5A36-9F8B959CA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37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015C7-29F2-29E9-3677-FF4F69892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5DEC5C-2A7D-8461-00F5-E16DEC2CBC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A6249-9381-4412-6AC8-5E8DA481E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E6111-46DD-08B0-F9C1-B309B6562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3116D-03BE-B528-E789-60F3D424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543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2B861F-C0C6-86F1-B4DC-714E4213AB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12F367-2C8C-019F-F384-D82FF1AF1D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C6F1C-C5D0-0DD0-0356-FA535A094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331D3-89CC-7E45-995C-08D68562465A}" type="datetimeFigureOut">
              <a:rPr lang="en-US" smtClean="0"/>
              <a:t>8/7/24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16A71-87D4-5453-72AA-1E52AE322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86CF51-4E73-3E1C-8A99-40C01EB5C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509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05DDF0-2C44-59A9-5E25-0E35B83A0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522A3C-AD78-0510-4DFD-B59E1A0D5F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9C58A-63BE-8C40-108C-018073CC49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331D3-89CC-7E45-995C-08D68562465A}" type="datetimeFigureOut">
              <a:rPr lang="en-US" smtClean="0"/>
              <a:t>8/7/24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6C23F-514E-CA81-9F7E-985F269BFC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37BA88-AC89-1C55-999A-9347E8FB22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C6A07-20BF-F648-95B9-2FC7A6D53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501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will.satterthwaite@noaa.gov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document/d/1G-ne37u8ZQ8zgshs0jOkMQJ4P3XmKBwl/edit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CB5EE-2F43-600D-16C5-959F6AA52A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75953"/>
            <a:ext cx="9144000" cy="2387600"/>
          </a:xfrm>
        </p:spPr>
        <p:txBody>
          <a:bodyPr/>
          <a:lstStyle/>
          <a:p>
            <a:r>
              <a:rPr lang="en-US" dirty="0"/>
              <a:t>Day 1 Recap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024881-71A0-458F-8B18-41EA37A6B0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SRWG presentation August 8, 2024</a:t>
            </a:r>
          </a:p>
          <a:p>
            <a:r>
              <a:rPr lang="en-US" dirty="0"/>
              <a:t>Will Satterthwaite, </a:t>
            </a:r>
            <a:r>
              <a:rPr lang="en-US" dirty="0">
                <a:hlinkClick r:id="rId2"/>
              </a:rPr>
              <a:t>will.satterthwaite@noaa.gov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926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A986B-0489-9330-8094-013CFE9B5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B. F</a:t>
            </a:r>
            <a:r>
              <a:rPr lang="en-US" baseline="-25000" dirty="0"/>
              <a:t>MSY</a:t>
            </a:r>
            <a:r>
              <a:rPr lang="en-US" dirty="0"/>
              <a:t> proxy and S</a:t>
            </a:r>
            <a:r>
              <a:rPr lang="en-US" baseline="-25000" dirty="0"/>
              <a:t>MSY</a:t>
            </a:r>
            <a:r>
              <a:rPr lang="en-US" dirty="0"/>
              <a:t>/S</a:t>
            </a:r>
            <a:r>
              <a:rPr lang="en-US" baseline="-25000" dirty="0"/>
              <a:t>MP</a:t>
            </a:r>
            <a:r>
              <a:rPr lang="en-US" dirty="0"/>
              <a:t> ratio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73E21-C12F-5140-065C-43A32C63B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7586"/>
            <a:ext cx="10515600" cy="533041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A necessary step in STT-supported approach to S</a:t>
            </a:r>
            <a:r>
              <a:rPr lang="en-US" baseline="-25000" dirty="0"/>
              <a:t>MSY</a:t>
            </a:r>
            <a:r>
              <a:rPr lang="en-US" dirty="0"/>
              <a:t> derivation</a:t>
            </a:r>
          </a:p>
          <a:p>
            <a:r>
              <a:rPr lang="en-US" dirty="0"/>
              <a:t>F</a:t>
            </a:r>
            <a:r>
              <a:rPr lang="en-US" baseline="-25000" dirty="0"/>
              <a:t>MSY</a:t>
            </a:r>
            <a:r>
              <a:rPr lang="en-US" dirty="0"/>
              <a:t> updating high priority of SSC</a:t>
            </a:r>
          </a:p>
          <a:p>
            <a:r>
              <a:rPr lang="en-US" dirty="0"/>
              <a:t>Council prioritized work on MSY</a:t>
            </a:r>
          </a:p>
          <a:p>
            <a:pPr lvl="1"/>
            <a:r>
              <a:rPr lang="en-US" dirty="0"/>
              <a:t>Written record says nothing about prioritizing S vs. F aspect of MSY, both important</a:t>
            </a:r>
          </a:p>
          <a:p>
            <a:r>
              <a:rPr lang="en-US" dirty="0"/>
              <a:t>Level of technical detail in report should reflect target: methodology review (most detailed) or technical appendix to report to Council (moderate detail) or direct to Council (least detailed)</a:t>
            </a:r>
          </a:p>
          <a:p>
            <a:r>
              <a:rPr lang="en-US" dirty="0"/>
              <a:t>Preferred option: Base SRFC proxy on Klamath Fall and Rogue Fall</a:t>
            </a:r>
          </a:p>
          <a:p>
            <a:pPr lvl="1"/>
            <a:r>
              <a:rPr lang="en-US" dirty="0"/>
              <a:t>But describe alternatives and our reasons for not choosing them</a:t>
            </a:r>
          </a:p>
          <a:p>
            <a:r>
              <a:rPr lang="en-US" dirty="0"/>
              <a:t>Plan for now is propose as methodology review topic, so retain greatest level of detail in the </a:t>
            </a:r>
            <a:r>
              <a:rPr lang="en-US" dirty="0">
                <a:hlinkClick r:id="rId2"/>
              </a:rPr>
              <a:t>draft report</a:t>
            </a:r>
            <a:endParaRPr lang="en-US" dirty="0"/>
          </a:p>
          <a:p>
            <a:r>
              <a:rPr lang="en-US" dirty="0"/>
              <a:t>Our next meeting is September 3, methodology review materials would be due mid-September if scheduled for review </a:t>
            </a:r>
          </a:p>
          <a:p>
            <a:pPr lvl="1"/>
            <a:r>
              <a:rPr lang="en-US" dirty="0"/>
              <a:t>(but we won’t know that yet by September 3)</a:t>
            </a:r>
          </a:p>
        </p:txBody>
      </p:sp>
    </p:spTree>
    <p:extLst>
      <p:ext uri="{BB962C8B-B14F-4D97-AF65-F5344CB8AC3E}">
        <p14:creationId xmlns:p14="http://schemas.microsoft.com/office/powerpoint/2010/main" val="3141300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A986B-0489-9330-8094-013CFE9B5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C. Escapement / S</a:t>
            </a:r>
            <a:r>
              <a:rPr lang="en-US" baseline="-25000" dirty="0"/>
              <a:t>MSY</a:t>
            </a:r>
            <a:r>
              <a:rPr lang="en-US" dirty="0"/>
              <a:t> analyses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73E21-C12F-5140-065C-43A32C63B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728" y="1527586"/>
            <a:ext cx="11869271" cy="533041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Not clear support for Ricker (peaked S-R) over </a:t>
            </a:r>
            <a:r>
              <a:rPr lang="en-US" dirty="0" err="1"/>
              <a:t>Beverton</a:t>
            </a:r>
            <a:r>
              <a:rPr lang="en-US" dirty="0"/>
              <a:t>-Holt (flattens out, so S</a:t>
            </a:r>
            <a:r>
              <a:rPr lang="en-US" baseline="-25000" dirty="0"/>
              <a:t>MP </a:t>
            </a:r>
            <a:r>
              <a:rPr lang="en-US" dirty="0"/>
              <a:t>not defined)</a:t>
            </a:r>
          </a:p>
          <a:p>
            <a:r>
              <a:rPr lang="en-US" dirty="0"/>
              <a:t>Even assuming Ricker, S</a:t>
            </a:r>
            <a:r>
              <a:rPr lang="en-US" baseline="-25000" dirty="0"/>
              <a:t>MP</a:t>
            </a:r>
            <a:r>
              <a:rPr lang="en-US" dirty="0"/>
              <a:t> value sensitive to addition/deletion of a little bit of data</a:t>
            </a:r>
          </a:p>
          <a:p>
            <a:pPr lvl="1"/>
            <a:r>
              <a:rPr lang="en-US" dirty="0"/>
              <a:t>Representativeness/sample size tradeoff in data inclusion/exclusion [group]</a:t>
            </a:r>
          </a:p>
          <a:p>
            <a:pPr lvl="1"/>
            <a:r>
              <a:rPr lang="en-US" dirty="0"/>
              <a:t>But don’t p-hack or drop data just to get a result that “looks right”!</a:t>
            </a:r>
          </a:p>
          <a:p>
            <a:r>
              <a:rPr lang="en-US" dirty="0"/>
              <a:t>Left side of S-R curves seem more robustly estimated than right side</a:t>
            </a:r>
          </a:p>
          <a:p>
            <a:pPr lvl="1"/>
            <a:r>
              <a:rPr lang="en-US" dirty="0"/>
              <a:t>Consider R</a:t>
            </a:r>
            <a:r>
              <a:rPr lang="en-US" baseline="-25000" dirty="0"/>
              <a:t>MSY</a:t>
            </a:r>
            <a:r>
              <a:rPr lang="en-US" dirty="0"/>
              <a:t>/R</a:t>
            </a:r>
            <a:r>
              <a:rPr lang="en-US" baseline="-25000" dirty="0"/>
              <a:t>MP</a:t>
            </a:r>
            <a:r>
              <a:rPr lang="en-US" dirty="0"/>
              <a:t> rather than S</a:t>
            </a:r>
            <a:r>
              <a:rPr lang="en-US" baseline="-25000" dirty="0"/>
              <a:t>MSY</a:t>
            </a:r>
            <a:r>
              <a:rPr lang="en-US" dirty="0"/>
              <a:t>/S</a:t>
            </a:r>
            <a:r>
              <a:rPr lang="en-US" baseline="-25000" dirty="0"/>
              <a:t>MP</a:t>
            </a:r>
            <a:r>
              <a:rPr lang="en-US" dirty="0"/>
              <a:t>?  [Will]</a:t>
            </a:r>
          </a:p>
          <a:p>
            <a:pPr lvl="1"/>
            <a:r>
              <a:rPr lang="en-US" dirty="0"/>
              <a:t>Revisit ”optimal” rather than “maximum” as driving criterion? [Propose in next report?]</a:t>
            </a:r>
          </a:p>
          <a:p>
            <a:r>
              <a:rPr lang="en-US" dirty="0"/>
              <a:t>Explore alternate flow/environment metrics (e.g. Verona gage loses American)</a:t>
            </a:r>
          </a:p>
          <a:p>
            <a:pPr lvl="1"/>
            <a:r>
              <a:rPr lang="en-US" dirty="0"/>
              <a:t>Thiamine and </a:t>
            </a:r>
            <a:r>
              <a:rPr lang="en-US" i="1" dirty="0"/>
              <a:t>C. </a:t>
            </a:r>
            <a:r>
              <a:rPr lang="en-US" i="1" dirty="0" err="1"/>
              <a:t>shasta</a:t>
            </a:r>
            <a:r>
              <a:rPr lang="en-US" dirty="0"/>
              <a:t> as emergent issues [Colin/</a:t>
            </a:r>
            <a:r>
              <a:rPr lang="en-US" dirty="0" err="1"/>
              <a:t>Correigh</a:t>
            </a:r>
            <a:r>
              <a:rPr lang="en-US" dirty="0"/>
              <a:t> obtain additional metrics?]</a:t>
            </a:r>
          </a:p>
          <a:p>
            <a:r>
              <a:rPr lang="en-US" dirty="0"/>
              <a:t>Would fit be better to CV fall as a whole? [Stu/</a:t>
            </a:r>
            <a:r>
              <a:rPr lang="en-US" dirty="0" err="1"/>
              <a:t>Correigh</a:t>
            </a:r>
            <a:r>
              <a:rPr lang="en-US" dirty="0"/>
              <a:t>]</a:t>
            </a:r>
          </a:p>
          <a:p>
            <a:r>
              <a:rPr lang="en-US" dirty="0"/>
              <a:t>Try weighting upper RBDD fry data points based on their SEs [Will]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583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A986B-0489-9330-8094-013CFE9B5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D. Harvest Control Rule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73E21-C12F-5140-065C-43A32C63BD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728" y="1527586"/>
            <a:ext cx="11869271" cy="533041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Replot escapement / river harvest relationship as run size / river harvest [Will]</a:t>
            </a:r>
          </a:p>
          <a:p>
            <a:r>
              <a:rPr lang="en-US" dirty="0"/>
              <a:t>Re-do analysis of relationship between total escapement and hatchery “success” using production rather than spawners as metric of success [Colin data, Will stats]</a:t>
            </a:r>
          </a:p>
          <a:p>
            <a:r>
              <a:rPr lang="en-US" dirty="0"/>
              <a:t>Promise in potential application of P*/sigma analog</a:t>
            </a:r>
          </a:p>
          <a:p>
            <a:pPr lvl="1"/>
            <a:r>
              <a:rPr lang="en-US" dirty="0"/>
              <a:t>[Will present existing paper to methodology review if proposed and adopted for review]</a:t>
            </a:r>
          </a:p>
          <a:p>
            <a:r>
              <a:rPr lang="en-US" dirty="0"/>
              <a:t>Continue to explore incorporation of elements of Risk Table approach</a:t>
            </a:r>
          </a:p>
          <a:p>
            <a:pPr lvl="1"/>
            <a:r>
              <a:rPr lang="en-US" dirty="0"/>
              <a:t>[</a:t>
            </a:r>
            <a:r>
              <a:rPr lang="en-US" dirty="0" err="1"/>
              <a:t>Correigh</a:t>
            </a:r>
            <a:r>
              <a:rPr lang="en-US" dirty="0"/>
              <a:t> lead coordination with EWG, CCIEA, etc.]</a:t>
            </a:r>
          </a:p>
          <a:p>
            <a:pPr lvl="2"/>
            <a:r>
              <a:rPr lang="en-US" dirty="0"/>
              <a:t>Could interface with P*/sigma analog</a:t>
            </a:r>
          </a:p>
          <a:p>
            <a:pPr lvl="1"/>
            <a:r>
              <a:rPr lang="en-US" dirty="0"/>
              <a:t>(Related but lower priority: Think about how we could incorporate matrix approach – </a:t>
            </a:r>
            <a:r>
              <a:rPr lang="en-US" dirty="0" err="1"/>
              <a:t>Correigh</a:t>
            </a:r>
            <a:r>
              <a:rPr lang="en-US" dirty="0"/>
              <a:t>)</a:t>
            </a:r>
          </a:p>
          <a:p>
            <a:r>
              <a:rPr lang="en-US" i="1" dirty="0"/>
              <a:t>De minimis</a:t>
            </a:r>
            <a:r>
              <a:rPr lang="en-US" dirty="0"/>
              <a:t>:  Think about suitable analyses to inform appropriate levels of de minimis, how to smooth out kinks [group]</a:t>
            </a:r>
          </a:p>
          <a:p>
            <a:pPr lvl="1"/>
            <a:r>
              <a:rPr lang="en-US" dirty="0"/>
              <a:t>Fishery performance metrics:  Catch versus opportunity versus stability [ask SAS in </a:t>
            </a:r>
            <a:r>
              <a:rPr lang="en-US"/>
              <a:t>next report?}</a:t>
            </a:r>
            <a:endParaRPr lang="en-US" dirty="0"/>
          </a:p>
          <a:p>
            <a:r>
              <a:rPr lang="en-US" dirty="0"/>
              <a:t>Lowest priority / defer further work on varying escapement target based on future conditions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727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6034D22EC726499B454EB731AA145A" ma:contentTypeVersion="18" ma:contentTypeDescription="Create a new document." ma:contentTypeScope="" ma:versionID="c306d959095c5155db23da70bf6c976d">
  <xsd:schema xmlns:xsd="http://www.w3.org/2001/XMLSchema" xmlns:xs="http://www.w3.org/2001/XMLSchema" xmlns:p="http://schemas.microsoft.com/office/2006/metadata/properties" xmlns:ns2="ef165378-3349-4474-ad08-d9858807eb8e" xmlns:ns3="542b8446-c83e-4e97-9834-e3cd6df8a00e" targetNamespace="http://schemas.microsoft.com/office/2006/metadata/properties" ma:root="true" ma:fieldsID="73d9a2b5c3611407cc35852dfe5f704f" ns2:_="" ns3:_="">
    <xsd:import namespace="ef165378-3349-4474-ad08-d9858807eb8e"/>
    <xsd:import namespace="542b8446-c83e-4e97-9834-e3cd6df8a0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165378-3349-4474-ad08-d9858807eb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b48f79c-3828-4ee8-ab19-506afe97e5f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2b8446-c83e-4e97-9834-e3cd6df8a00e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26c83911-d930-439f-b08d-11462bdda91b}" ma:internalName="TaxCatchAll" ma:showField="CatchAllData" ma:web="542b8446-c83e-4e97-9834-e3cd6df8a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165378-3349-4474-ad08-d9858807eb8e">
      <Terms xmlns="http://schemas.microsoft.com/office/infopath/2007/PartnerControls"/>
    </lcf76f155ced4ddcb4097134ff3c332f>
    <TaxCatchAll xmlns="542b8446-c83e-4e97-9834-e3cd6df8a00e" xsi:nil="true"/>
  </documentManagement>
</p:properties>
</file>

<file path=customXml/itemProps1.xml><?xml version="1.0" encoding="utf-8"?>
<ds:datastoreItem xmlns:ds="http://schemas.openxmlformats.org/officeDocument/2006/customXml" ds:itemID="{FF186805-CA2B-4A3D-9F4C-09B9649FC66C}"/>
</file>

<file path=customXml/itemProps2.xml><?xml version="1.0" encoding="utf-8"?>
<ds:datastoreItem xmlns:ds="http://schemas.openxmlformats.org/officeDocument/2006/customXml" ds:itemID="{A2ED2966-92AD-4FA2-A8C3-A7EBE67AC50B}"/>
</file>

<file path=customXml/itemProps3.xml><?xml version="1.0" encoding="utf-8"?>
<ds:datastoreItem xmlns:ds="http://schemas.openxmlformats.org/officeDocument/2006/customXml" ds:itemID="{20BBB3AB-9B98-48EE-93B1-389764A41423}"/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518</Words>
  <Application>Microsoft Macintosh PowerPoint</Application>
  <PresentationFormat>Widescreen</PresentationFormat>
  <Paragraphs>40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Day 1 Recap</vt:lpstr>
      <vt:lpstr>B. FMSY proxy and SMSY/SMP ratio</vt:lpstr>
      <vt:lpstr>C. Escapement / SMSY analyses</vt:lpstr>
      <vt:lpstr>D. Harvest Control Rule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 Satterthwaite</dc:creator>
  <cp:lastModifiedBy>Will Satterthwaite</cp:lastModifiedBy>
  <cp:revision>8</cp:revision>
  <dcterms:created xsi:type="dcterms:W3CDTF">2024-07-18T21:17:12Z</dcterms:created>
  <dcterms:modified xsi:type="dcterms:W3CDTF">2024-08-07T23:39:40Z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0x010100A36034D22EC726499B454EB731AA145A</vt:lpwstr>
  </property>
</Properties>
</file>