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entation.xml" ContentType="application/vnd.openxmlformats-officedocument.presentationml.presentation.main+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68" r:id="rId2"/>
    <p:sldId id="381" r:id="rId3"/>
    <p:sldId id="382" r:id="rId4"/>
    <p:sldId id="269" r:id="rId5"/>
    <p:sldId id="256" r:id="rId6"/>
    <p:sldId id="272" r:id="rId7"/>
    <p:sldId id="374" r:id="rId8"/>
    <p:sldId id="377" r:id="rId9"/>
    <p:sldId id="378" r:id="rId10"/>
    <p:sldId id="375" r:id="rId11"/>
    <p:sldId id="368" r:id="rId12"/>
    <p:sldId id="376" r:id="rId13"/>
    <p:sldId id="379" r:id="rId14"/>
    <p:sldId id="298" r:id="rId15"/>
    <p:sldId id="386" r:id="rId16"/>
    <p:sldId id="383" r:id="rId17"/>
    <p:sldId id="385" r:id="rId18"/>
    <p:sldId id="384" r:id="rId19"/>
    <p:sldId id="387" r:id="rId20"/>
    <p:sldId id="38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72C4"/>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06"/>
    <p:restoredTop sz="82942"/>
  </p:normalViewPr>
  <p:slideViewPr>
    <p:cSldViewPr snapToGrid="0">
      <p:cViewPr varScale="1">
        <p:scale>
          <a:sx n="103" d="100"/>
          <a:sy n="103" d="100"/>
        </p:scale>
        <p:origin x="86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4E9A30-164A-D14D-875C-5F7717CB59AA}" type="datetimeFigureOut">
              <a:rPr lang="en-US" smtClean="0"/>
              <a:t>8/2/24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5100DF-E38C-2F40-9D8F-43B8D6793A14}" type="slidenum">
              <a:rPr lang="en-US" smtClean="0"/>
              <a:t>‹#›</a:t>
            </a:fld>
            <a:endParaRPr lang="en-US"/>
          </a:p>
        </p:txBody>
      </p:sp>
    </p:spTree>
    <p:extLst>
      <p:ext uri="{BB962C8B-B14F-4D97-AF65-F5344CB8AC3E}">
        <p14:creationId xmlns:p14="http://schemas.microsoft.com/office/powerpoint/2010/main" val="2260881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5100DF-E38C-2F40-9D8F-43B8D6793A14}" type="slidenum">
              <a:rPr lang="en-US" smtClean="0"/>
              <a:t>6</a:t>
            </a:fld>
            <a:endParaRPr lang="en-US"/>
          </a:p>
        </p:txBody>
      </p:sp>
    </p:spTree>
    <p:extLst>
      <p:ext uri="{BB962C8B-B14F-4D97-AF65-F5344CB8AC3E}">
        <p14:creationId xmlns:p14="http://schemas.microsoft.com/office/powerpoint/2010/main" val="2479251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discussed the NS1 aspects pretty thoroughly last meeting, but here they are again for the record.</a:t>
            </a:r>
          </a:p>
          <a:p>
            <a:endParaRPr lang="en-US" dirty="0"/>
          </a:p>
        </p:txBody>
      </p:sp>
      <p:sp>
        <p:nvSpPr>
          <p:cNvPr id="4" name="Slide Number Placeholder 3"/>
          <p:cNvSpPr>
            <a:spLocks noGrp="1"/>
          </p:cNvSpPr>
          <p:nvPr>
            <p:ph type="sldNum" sz="quarter" idx="5"/>
          </p:nvPr>
        </p:nvSpPr>
        <p:spPr/>
        <p:txBody>
          <a:bodyPr/>
          <a:lstStyle/>
          <a:p>
            <a:fld id="{395100DF-E38C-2F40-9D8F-43B8D6793A14}" type="slidenum">
              <a:rPr lang="en-US" smtClean="0"/>
              <a:t>7</a:t>
            </a:fld>
            <a:endParaRPr lang="en-US"/>
          </a:p>
        </p:txBody>
      </p:sp>
    </p:spTree>
    <p:extLst>
      <p:ext uri="{BB962C8B-B14F-4D97-AF65-F5344CB8AC3E}">
        <p14:creationId xmlns:p14="http://schemas.microsoft.com/office/powerpoint/2010/main" val="3465769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5100DF-E38C-2F40-9D8F-43B8D6793A14}" type="slidenum">
              <a:rPr lang="en-US" smtClean="0"/>
              <a:t>8</a:t>
            </a:fld>
            <a:endParaRPr lang="en-US"/>
          </a:p>
        </p:txBody>
      </p:sp>
    </p:spTree>
    <p:extLst>
      <p:ext uri="{BB962C8B-B14F-4D97-AF65-F5344CB8AC3E}">
        <p14:creationId xmlns:p14="http://schemas.microsoft.com/office/powerpoint/2010/main" val="2734601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would probably redo this analysis with total river run size (and probably adults only) rather than escapement as the x-axis, but the concept seems clear that river run size predicts river harvest reasonably well, so if there was a desired level of river harvest, we could determine the run size likely to provide it.</a:t>
            </a:r>
          </a:p>
        </p:txBody>
      </p:sp>
      <p:sp>
        <p:nvSpPr>
          <p:cNvPr id="4" name="Slide Number Placeholder 3"/>
          <p:cNvSpPr>
            <a:spLocks noGrp="1"/>
          </p:cNvSpPr>
          <p:nvPr>
            <p:ph type="sldNum" sz="quarter" idx="5"/>
          </p:nvPr>
        </p:nvSpPr>
        <p:spPr/>
        <p:txBody>
          <a:bodyPr/>
          <a:lstStyle/>
          <a:p>
            <a:fld id="{395100DF-E38C-2F40-9D8F-43B8D6793A14}" type="slidenum">
              <a:rPr lang="en-US" smtClean="0"/>
              <a:t>9</a:t>
            </a:fld>
            <a:endParaRPr lang="en-US"/>
          </a:p>
        </p:txBody>
      </p:sp>
    </p:spTree>
    <p:extLst>
      <p:ext uri="{BB962C8B-B14F-4D97-AF65-F5344CB8AC3E}">
        <p14:creationId xmlns:p14="http://schemas.microsoft.com/office/powerpoint/2010/main" val="18444214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5100DF-E38C-2F40-9D8F-43B8D6793A14}" type="slidenum">
              <a:rPr lang="en-US" smtClean="0"/>
              <a:t>10</a:t>
            </a:fld>
            <a:endParaRPr lang="en-US"/>
          </a:p>
        </p:txBody>
      </p:sp>
    </p:spTree>
    <p:extLst>
      <p:ext uri="{BB962C8B-B14F-4D97-AF65-F5344CB8AC3E}">
        <p14:creationId xmlns:p14="http://schemas.microsoft.com/office/powerpoint/2010/main" val="39334447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analysis in Satterthwaite 2023 was 2002-2021 to match years with natural production data. Very knife-edge response within those years, no ability to calculate confidence intervals.  Longer </a:t>
            </a:r>
            <a:r>
              <a:rPr lang="en-US" dirty="0" err="1"/>
              <a:t>timesries</a:t>
            </a:r>
            <a:r>
              <a:rPr lang="en-US" dirty="0"/>
              <a:t> allowed confidence interval calculation and found a shallower relationship, but hatchery goals may have been different and release practices / stray rates surely were, so not clear how representative. Adding more recent data could be helpful.</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hatchery question, Brett made suggestion to look at hatchery success in terms of meeting production goals rather than meeting escapement goals.  And I think the suggestion was just meeting the “mitigation” aspect of the production goals.  Is that what we agree is the best approach and if so who wants to find the data to do that analysis? </a:t>
            </a:r>
          </a:p>
          <a:p>
            <a:endParaRPr lang="en-US" dirty="0"/>
          </a:p>
        </p:txBody>
      </p:sp>
      <p:sp>
        <p:nvSpPr>
          <p:cNvPr id="4" name="Slide Number Placeholder 3"/>
          <p:cNvSpPr>
            <a:spLocks noGrp="1"/>
          </p:cNvSpPr>
          <p:nvPr>
            <p:ph type="sldNum" sz="quarter" idx="5"/>
          </p:nvPr>
        </p:nvSpPr>
        <p:spPr/>
        <p:txBody>
          <a:bodyPr/>
          <a:lstStyle/>
          <a:p>
            <a:fld id="{643BD44B-B33C-6341-BA3D-8FACEA06E1DE}" type="slidenum">
              <a:rPr lang="en-US" smtClean="0"/>
              <a:t>11</a:t>
            </a:fld>
            <a:endParaRPr lang="en-US"/>
          </a:p>
        </p:txBody>
      </p:sp>
    </p:spTree>
    <p:extLst>
      <p:ext uri="{BB962C8B-B14F-4D97-AF65-F5344CB8AC3E}">
        <p14:creationId xmlns:p14="http://schemas.microsoft.com/office/powerpoint/2010/main" val="29518785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option, which seems somewhat consistent with recent approach of “targeting” 180K or the adjustment to recent CCC standard is to try to estimate the amount of recent bias, and adjust based on a point estimate of that ratio. That’s really an attempt to correct a bias, but does not reflect any “precautionary” buffer against uncertainty, in contrast with how we approach harvest limits for groundfish and coastal pelagic species.</a:t>
            </a:r>
          </a:p>
        </p:txBody>
      </p:sp>
      <p:sp>
        <p:nvSpPr>
          <p:cNvPr id="4" name="Slide Number Placeholder 3"/>
          <p:cNvSpPr>
            <a:spLocks noGrp="1"/>
          </p:cNvSpPr>
          <p:nvPr>
            <p:ph type="sldNum" sz="quarter" idx="5"/>
          </p:nvPr>
        </p:nvSpPr>
        <p:spPr/>
        <p:txBody>
          <a:bodyPr/>
          <a:lstStyle/>
          <a:p>
            <a:fld id="{395100DF-E38C-2F40-9D8F-43B8D6793A14}" type="slidenum">
              <a:rPr lang="en-US" smtClean="0"/>
              <a:t>12</a:t>
            </a:fld>
            <a:endParaRPr lang="en-US"/>
          </a:p>
        </p:txBody>
      </p:sp>
    </p:spTree>
    <p:extLst>
      <p:ext uri="{BB962C8B-B14F-4D97-AF65-F5344CB8AC3E}">
        <p14:creationId xmlns:p14="http://schemas.microsoft.com/office/powerpoint/2010/main" val="8351518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5100DF-E38C-2F40-9D8F-43B8D6793A14}" type="slidenum">
              <a:rPr lang="en-US" smtClean="0"/>
              <a:t>13</a:t>
            </a:fld>
            <a:endParaRPr lang="en-US"/>
          </a:p>
        </p:txBody>
      </p:sp>
    </p:spTree>
    <p:extLst>
      <p:ext uri="{BB962C8B-B14F-4D97-AF65-F5344CB8AC3E}">
        <p14:creationId xmlns:p14="http://schemas.microsoft.com/office/powerpoint/2010/main" val="28174305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that for B&gt;&gt;</a:t>
            </a:r>
            <a:r>
              <a:rPr lang="en-US" dirty="0" err="1"/>
              <a:t>Bmsy</a:t>
            </a:r>
            <a:r>
              <a:rPr lang="en-US" dirty="0"/>
              <a:t>, OFL &gt;&gt; the harvest AMOUNT that corresponds to </a:t>
            </a:r>
            <a:r>
              <a:rPr lang="en-US" dirty="0" err="1"/>
              <a:t>longterm</a:t>
            </a:r>
            <a:r>
              <a:rPr lang="en-US" dirty="0"/>
              <a:t> MSY. I.e. RATE is sustainable, AMOUNT initially is not. But also remember that projections adjust OFL for future years to account for expected depletion, also in practice catch may be &lt;&lt;OFL or ABC. Not saying this is a problem per se, but remember it for later.</a:t>
            </a:r>
          </a:p>
        </p:txBody>
      </p:sp>
      <p:sp>
        <p:nvSpPr>
          <p:cNvPr id="4" name="Slide Number Placeholder 3"/>
          <p:cNvSpPr>
            <a:spLocks noGrp="1"/>
          </p:cNvSpPr>
          <p:nvPr>
            <p:ph type="sldNum" sz="quarter" idx="5"/>
          </p:nvPr>
        </p:nvSpPr>
        <p:spPr/>
        <p:txBody>
          <a:bodyPr/>
          <a:lstStyle/>
          <a:p>
            <a:fld id="{B9EFB19C-9004-E749-86CA-4306E8415DDC}" type="slidenum">
              <a:rPr lang="en-US" smtClean="0"/>
              <a:t>14</a:t>
            </a:fld>
            <a:endParaRPr lang="en-US"/>
          </a:p>
        </p:txBody>
      </p:sp>
    </p:spTree>
    <p:extLst>
      <p:ext uri="{BB962C8B-B14F-4D97-AF65-F5344CB8AC3E}">
        <p14:creationId xmlns:p14="http://schemas.microsoft.com/office/powerpoint/2010/main" val="13129603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the current SI forecast approach appears to be biased toward over-forecasting (on median, the postseason estimate was only 92% of the preseason forecast). </a:t>
            </a:r>
          </a:p>
          <a:p>
            <a:r>
              <a:rPr lang="en-US" dirty="0"/>
              <a:t>Sigma (log-scale SD, approximately equal to the CV on the arithmetic scale) is pretty close to 0.5, the default sigma for category 1 groundfish </a:t>
            </a:r>
            <a:r>
              <a:rPr lang="en-US" dirty="0" err="1"/>
              <a:t>assessmebts</a:t>
            </a:r>
            <a:r>
              <a:rPr lang="en-US" dirty="0"/>
              <a:t>,</a:t>
            </a:r>
          </a:p>
          <a:p>
            <a:r>
              <a:rPr lang="en-US" dirty="0"/>
              <a:t>If we want the forecast to be too high no more than half the time, if past performance is representative of the future, we should multiply the forecast by 0.92 before applying the control rule.</a:t>
            </a:r>
          </a:p>
          <a:p>
            <a:r>
              <a:rPr lang="en-US" dirty="0"/>
              <a:t>The multipliers for lower risk tolerance (e.g. no more than a 45% or 40% chance the forecast is too high, comparable to common P* used for groundfish; or 25%, comparable to ICES approach for Atlantic salmon) get smaller the lower the risk tolerance.  These are smaller (ad multipliers, representing larger reductions from the point estimate) than the buffers typically used for groundfish because of the added bias correction, i.e. we assume groundfish assessments are median unbiased but it looks like SI forecasts are biased.</a:t>
            </a:r>
          </a:p>
        </p:txBody>
      </p:sp>
      <p:sp>
        <p:nvSpPr>
          <p:cNvPr id="4" name="Slide Number Placeholder 3"/>
          <p:cNvSpPr>
            <a:spLocks noGrp="1"/>
          </p:cNvSpPr>
          <p:nvPr>
            <p:ph type="sldNum" sz="quarter" idx="5"/>
          </p:nvPr>
        </p:nvSpPr>
        <p:spPr/>
        <p:txBody>
          <a:bodyPr/>
          <a:lstStyle/>
          <a:p>
            <a:fld id="{395100DF-E38C-2F40-9D8F-43B8D6793A14}" type="slidenum">
              <a:rPr lang="en-US" smtClean="0"/>
              <a:t>15</a:t>
            </a:fld>
            <a:endParaRPr lang="en-US"/>
          </a:p>
        </p:txBody>
      </p:sp>
    </p:spTree>
    <p:extLst>
      <p:ext uri="{BB962C8B-B14F-4D97-AF65-F5344CB8AC3E}">
        <p14:creationId xmlns:p14="http://schemas.microsoft.com/office/powerpoint/2010/main" val="590768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5100DF-E38C-2F40-9D8F-43B8D6793A14}" type="slidenum">
              <a:rPr lang="en-US" smtClean="0"/>
              <a:t>16</a:t>
            </a:fld>
            <a:endParaRPr lang="en-US"/>
          </a:p>
        </p:txBody>
      </p:sp>
    </p:spTree>
    <p:extLst>
      <p:ext uri="{BB962C8B-B14F-4D97-AF65-F5344CB8AC3E}">
        <p14:creationId xmlns:p14="http://schemas.microsoft.com/office/powerpoint/2010/main" val="24113951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5100DF-E38C-2F40-9D8F-43B8D6793A14}" type="slidenum">
              <a:rPr lang="en-US" smtClean="0"/>
              <a:t>17</a:t>
            </a:fld>
            <a:endParaRPr lang="en-US"/>
          </a:p>
        </p:txBody>
      </p:sp>
    </p:spTree>
    <p:extLst>
      <p:ext uri="{BB962C8B-B14F-4D97-AF65-F5344CB8AC3E}">
        <p14:creationId xmlns:p14="http://schemas.microsoft.com/office/powerpoint/2010/main" val="38936289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really have something fleshed out here.  It seems like CCIEA/HC have come up with indicators with the potential to forecast conditions faced by the offspring of spawners we let escape this year.  It might make sense to target something like SMP in years when that would result in a lot of production and a lot of future opportunity, versus something like SMSY in a year where that is not sacrificing much production.  Current de minimis provisions provide some precedent for targeting escapement even less than SMSY even in some years when we think SMSY could be achieved.  Could a similar logic allow for targeting escapement less than SMSY if we expect poor production?  How to balance against risk of low productivity years and some production being better than (almost) none?</a:t>
            </a:r>
          </a:p>
        </p:txBody>
      </p:sp>
      <p:sp>
        <p:nvSpPr>
          <p:cNvPr id="4" name="Slide Number Placeholder 3"/>
          <p:cNvSpPr>
            <a:spLocks noGrp="1"/>
          </p:cNvSpPr>
          <p:nvPr>
            <p:ph type="sldNum" sz="quarter" idx="5"/>
          </p:nvPr>
        </p:nvSpPr>
        <p:spPr/>
        <p:txBody>
          <a:bodyPr/>
          <a:lstStyle/>
          <a:p>
            <a:fld id="{395100DF-E38C-2F40-9D8F-43B8D6793A14}" type="slidenum">
              <a:rPr lang="en-US" smtClean="0"/>
              <a:t>18</a:t>
            </a:fld>
            <a:endParaRPr lang="en-US"/>
          </a:p>
        </p:txBody>
      </p:sp>
    </p:spTree>
    <p:extLst>
      <p:ext uri="{BB962C8B-B14F-4D97-AF65-F5344CB8AC3E}">
        <p14:creationId xmlns:p14="http://schemas.microsoft.com/office/powerpoint/2010/main" val="1284411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question has come up, is having a buffer for forecast error redundant with having a control rule that decreases allowable ER at low abundance?  I would say no, they are addressing different problems.  And similarly, groundfish has both an uncertainty buffer applied in deriving the ABC, and then a 40-10 control rule that reduces the ACL below the ABC at low abundance, so it’s a control rule applied to a buffered </a:t>
            </a:r>
            <a:r>
              <a:rPr lang="en-US" dirty="0" err="1"/>
              <a:t>quantitty</a:t>
            </a:r>
            <a:r>
              <a:rPr lang="en-US" dirty="0"/>
              <a:t>.</a:t>
            </a:r>
          </a:p>
        </p:txBody>
      </p:sp>
      <p:sp>
        <p:nvSpPr>
          <p:cNvPr id="4" name="Slide Number Placeholder 3"/>
          <p:cNvSpPr>
            <a:spLocks noGrp="1"/>
          </p:cNvSpPr>
          <p:nvPr>
            <p:ph type="sldNum" sz="quarter" idx="5"/>
          </p:nvPr>
        </p:nvSpPr>
        <p:spPr/>
        <p:txBody>
          <a:bodyPr/>
          <a:lstStyle/>
          <a:p>
            <a:fld id="{395100DF-E38C-2F40-9D8F-43B8D6793A14}" type="slidenum">
              <a:rPr lang="en-US" smtClean="0"/>
              <a:t>20</a:t>
            </a:fld>
            <a:endParaRPr lang="en-US"/>
          </a:p>
        </p:txBody>
      </p:sp>
    </p:spTree>
    <p:extLst>
      <p:ext uri="{BB962C8B-B14F-4D97-AF65-F5344CB8AC3E}">
        <p14:creationId xmlns:p14="http://schemas.microsoft.com/office/powerpoint/2010/main" val="11214686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FAB2D-2E19-2287-D4BF-7053ED0E847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2E4C4E8-12DF-F60D-4E73-A85B735C63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4F48EA-A952-3290-C212-74A2E3CA0B8E}"/>
              </a:ext>
            </a:extLst>
          </p:cNvPr>
          <p:cNvSpPr>
            <a:spLocks noGrp="1"/>
          </p:cNvSpPr>
          <p:nvPr>
            <p:ph type="dt" sz="half" idx="10"/>
          </p:nvPr>
        </p:nvSpPr>
        <p:spPr/>
        <p:txBody>
          <a:bodyPr/>
          <a:lstStyle/>
          <a:p>
            <a:fld id="{4C1331D3-89CC-7E45-995C-08D68562465A}" type="datetimeFigureOut">
              <a:rPr lang="en-US" smtClean="0"/>
              <a:t>8/2/24</a:t>
            </a:fld>
            <a:endParaRPr lang="en-US"/>
          </a:p>
        </p:txBody>
      </p:sp>
      <p:sp>
        <p:nvSpPr>
          <p:cNvPr id="5" name="Footer Placeholder 4">
            <a:extLst>
              <a:ext uri="{FF2B5EF4-FFF2-40B4-BE49-F238E27FC236}">
                <a16:creationId xmlns:a16="http://schemas.microsoft.com/office/drawing/2014/main" id="{A27A4653-69BD-D06A-5209-2E72146687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748391-C848-F1EE-68CC-DEEA0875FC37}"/>
              </a:ext>
            </a:extLst>
          </p:cNvPr>
          <p:cNvSpPr>
            <a:spLocks noGrp="1"/>
          </p:cNvSpPr>
          <p:nvPr>
            <p:ph type="sldNum" sz="quarter" idx="12"/>
          </p:nvPr>
        </p:nvSpPr>
        <p:spPr/>
        <p:txBody>
          <a:bodyPr/>
          <a:lstStyle/>
          <a:p>
            <a:fld id="{DF1C6A07-20BF-F648-95B9-2FC7A6D53526}" type="slidenum">
              <a:rPr lang="en-US" smtClean="0"/>
              <a:t>‹#›</a:t>
            </a:fld>
            <a:endParaRPr lang="en-US"/>
          </a:p>
        </p:txBody>
      </p:sp>
    </p:spTree>
    <p:extLst>
      <p:ext uri="{BB962C8B-B14F-4D97-AF65-F5344CB8AC3E}">
        <p14:creationId xmlns:p14="http://schemas.microsoft.com/office/powerpoint/2010/main" val="1472388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D972F-C0D0-8092-3CD9-C946023EB3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4E3C37-6377-8F17-3298-F4639F2792A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38F699-2E1F-E69A-E159-09CAB452DA3A}"/>
              </a:ext>
            </a:extLst>
          </p:cNvPr>
          <p:cNvSpPr>
            <a:spLocks noGrp="1"/>
          </p:cNvSpPr>
          <p:nvPr>
            <p:ph type="dt" sz="half" idx="10"/>
          </p:nvPr>
        </p:nvSpPr>
        <p:spPr/>
        <p:txBody>
          <a:bodyPr/>
          <a:lstStyle/>
          <a:p>
            <a:fld id="{4C1331D3-89CC-7E45-995C-08D68562465A}" type="datetimeFigureOut">
              <a:rPr lang="en-US" smtClean="0"/>
              <a:t>8/2/24</a:t>
            </a:fld>
            <a:endParaRPr lang="en-US"/>
          </a:p>
        </p:txBody>
      </p:sp>
      <p:sp>
        <p:nvSpPr>
          <p:cNvPr id="5" name="Footer Placeholder 4">
            <a:extLst>
              <a:ext uri="{FF2B5EF4-FFF2-40B4-BE49-F238E27FC236}">
                <a16:creationId xmlns:a16="http://schemas.microsoft.com/office/drawing/2014/main" id="{BA7FB4F5-47C9-D011-2D73-F9B1A60B0A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30E797-64A2-8B71-3E2E-135AA216DCBB}"/>
              </a:ext>
            </a:extLst>
          </p:cNvPr>
          <p:cNvSpPr>
            <a:spLocks noGrp="1"/>
          </p:cNvSpPr>
          <p:nvPr>
            <p:ph type="sldNum" sz="quarter" idx="12"/>
          </p:nvPr>
        </p:nvSpPr>
        <p:spPr/>
        <p:txBody>
          <a:bodyPr/>
          <a:lstStyle/>
          <a:p>
            <a:fld id="{DF1C6A07-20BF-F648-95B9-2FC7A6D53526}" type="slidenum">
              <a:rPr lang="en-US" smtClean="0"/>
              <a:t>‹#›</a:t>
            </a:fld>
            <a:endParaRPr lang="en-US"/>
          </a:p>
        </p:txBody>
      </p:sp>
    </p:spTree>
    <p:extLst>
      <p:ext uri="{BB962C8B-B14F-4D97-AF65-F5344CB8AC3E}">
        <p14:creationId xmlns:p14="http://schemas.microsoft.com/office/powerpoint/2010/main" val="2380337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B6D77-401A-8915-647E-A8FDDB5AD09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A855E9E-37B4-6006-D275-41E39B7700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DE28283-18F2-580E-031F-FEC627E72863}"/>
              </a:ext>
            </a:extLst>
          </p:cNvPr>
          <p:cNvSpPr>
            <a:spLocks noGrp="1"/>
          </p:cNvSpPr>
          <p:nvPr>
            <p:ph type="dt" sz="half" idx="10"/>
          </p:nvPr>
        </p:nvSpPr>
        <p:spPr/>
        <p:txBody>
          <a:bodyPr/>
          <a:lstStyle/>
          <a:p>
            <a:fld id="{4C1331D3-89CC-7E45-995C-08D68562465A}" type="datetimeFigureOut">
              <a:rPr lang="en-US" smtClean="0"/>
              <a:t>8/2/24</a:t>
            </a:fld>
            <a:endParaRPr lang="en-US"/>
          </a:p>
        </p:txBody>
      </p:sp>
      <p:sp>
        <p:nvSpPr>
          <p:cNvPr id="5" name="Footer Placeholder 4">
            <a:extLst>
              <a:ext uri="{FF2B5EF4-FFF2-40B4-BE49-F238E27FC236}">
                <a16:creationId xmlns:a16="http://schemas.microsoft.com/office/drawing/2014/main" id="{64A49E77-FAAC-7656-AE05-EA818D813F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0D40CF-1889-3162-FC9D-998D34DB44CF}"/>
              </a:ext>
            </a:extLst>
          </p:cNvPr>
          <p:cNvSpPr>
            <a:spLocks noGrp="1"/>
          </p:cNvSpPr>
          <p:nvPr>
            <p:ph type="sldNum" sz="quarter" idx="12"/>
          </p:nvPr>
        </p:nvSpPr>
        <p:spPr/>
        <p:txBody>
          <a:bodyPr/>
          <a:lstStyle/>
          <a:p>
            <a:fld id="{DF1C6A07-20BF-F648-95B9-2FC7A6D53526}" type="slidenum">
              <a:rPr lang="en-US" smtClean="0"/>
              <a:t>‹#›</a:t>
            </a:fld>
            <a:endParaRPr lang="en-US"/>
          </a:p>
        </p:txBody>
      </p:sp>
    </p:spTree>
    <p:extLst>
      <p:ext uri="{BB962C8B-B14F-4D97-AF65-F5344CB8AC3E}">
        <p14:creationId xmlns:p14="http://schemas.microsoft.com/office/powerpoint/2010/main" val="366758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4DD0B-0799-09BE-BE9B-DD8C8CC35C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2B5918C-9EBB-CFB5-291A-41E788522E9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C8C1E53-CB3F-D2B4-836E-12ECAF288F1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626AC0D-0C86-7B3C-3C60-5B40E25CB9DB}"/>
              </a:ext>
            </a:extLst>
          </p:cNvPr>
          <p:cNvSpPr>
            <a:spLocks noGrp="1"/>
          </p:cNvSpPr>
          <p:nvPr>
            <p:ph type="dt" sz="half" idx="10"/>
          </p:nvPr>
        </p:nvSpPr>
        <p:spPr/>
        <p:txBody>
          <a:bodyPr/>
          <a:lstStyle/>
          <a:p>
            <a:fld id="{4C1331D3-89CC-7E45-995C-08D68562465A}" type="datetimeFigureOut">
              <a:rPr lang="en-US" smtClean="0"/>
              <a:t>8/2/24</a:t>
            </a:fld>
            <a:endParaRPr lang="en-US"/>
          </a:p>
        </p:txBody>
      </p:sp>
      <p:sp>
        <p:nvSpPr>
          <p:cNvPr id="6" name="Footer Placeholder 5">
            <a:extLst>
              <a:ext uri="{FF2B5EF4-FFF2-40B4-BE49-F238E27FC236}">
                <a16:creationId xmlns:a16="http://schemas.microsoft.com/office/drawing/2014/main" id="{1C49092E-273B-1BB8-5EEC-7A3EEB1996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18C0FF-7292-7BF6-FA1F-02461F9BC716}"/>
              </a:ext>
            </a:extLst>
          </p:cNvPr>
          <p:cNvSpPr>
            <a:spLocks noGrp="1"/>
          </p:cNvSpPr>
          <p:nvPr>
            <p:ph type="sldNum" sz="quarter" idx="12"/>
          </p:nvPr>
        </p:nvSpPr>
        <p:spPr/>
        <p:txBody>
          <a:bodyPr/>
          <a:lstStyle/>
          <a:p>
            <a:fld id="{DF1C6A07-20BF-F648-95B9-2FC7A6D53526}" type="slidenum">
              <a:rPr lang="en-US" smtClean="0"/>
              <a:t>‹#›</a:t>
            </a:fld>
            <a:endParaRPr lang="en-US"/>
          </a:p>
        </p:txBody>
      </p:sp>
    </p:spTree>
    <p:extLst>
      <p:ext uri="{BB962C8B-B14F-4D97-AF65-F5344CB8AC3E}">
        <p14:creationId xmlns:p14="http://schemas.microsoft.com/office/powerpoint/2010/main" val="2871837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7730C-1447-3D9B-D2C7-4C845594EB7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4D4072B-3DA8-4A9D-B7C4-E7B0B504FFB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3920FE6-2516-6816-7586-3D89984A142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B7FDA23-4E3D-9890-D8AA-20BB7D6332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0502ED-E4AC-8432-0D5C-793C0C86BF4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1F64C3F-DAC1-0B1A-BAD8-40D773A95F41}"/>
              </a:ext>
            </a:extLst>
          </p:cNvPr>
          <p:cNvSpPr>
            <a:spLocks noGrp="1"/>
          </p:cNvSpPr>
          <p:nvPr>
            <p:ph type="dt" sz="half" idx="10"/>
          </p:nvPr>
        </p:nvSpPr>
        <p:spPr/>
        <p:txBody>
          <a:bodyPr/>
          <a:lstStyle/>
          <a:p>
            <a:fld id="{4C1331D3-89CC-7E45-995C-08D68562465A}" type="datetimeFigureOut">
              <a:rPr lang="en-US" smtClean="0"/>
              <a:t>8/2/24</a:t>
            </a:fld>
            <a:endParaRPr lang="en-US"/>
          </a:p>
        </p:txBody>
      </p:sp>
      <p:sp>
        <p:nvSpPr>
          <p:cNvPr id="8" name="Footer Placeholder 7">
            <a:extLst>
              <a:ext uri="{FF2B5EF4-FFF2-40B4-BE49-F238E27FC236}">
                <a16:creationId xmlns:a16="http://schemas.microsoft.com/office/drawing/2014/main" id="{28240A4B-B75C-3F90-C121-A64D6014D1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6B52C0B-2DC1-428E-23E8-8C33E634ED06}"/>
              </a:ext>
            </a:extLst>
          </p:cNvPr>
          <p:cNvSpPr>
            <a:spLocks noGrp="1"/>
          </p:cNvSpPr>
          <p:nvPr>
            <p:ph type="sldNum" sz="quarter" idx="12"/>
          </p:nvPr>
        </p:nvSpPr>
        <p:spPr/>
        <p:txBody>
          <a:bodyPr/>
          <a:lstStyle/>
          <a:p>
            <a:fld id="{DF1C6A07-20BF-F648-95B9-2FC7A6D53526}" type="slidenum">
              <a:rPr lang="en-US" smtClean="0"/>
              <a:t>‹#›</a:t>
            </a:fld>
            <a:endParaRPr lang="en-US"/>
          </a:p>
        </p:txBody>
      </p:sp>
    </p:spTree>
    <p:extLst>
      <p:ext uri="{BB962C8B-B14F-4D97-AF65-F5344CB8AC3E}">
        <p14:creationId xmlns:p14="http://schemas.microsoft.com/office/powerpoint/2010/main" val="3915870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68F0C-2002-3F4D-96D8-78DE47803EC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19AB432-E431-C494-8213-102074F7DD0E}"/>
              </a:ext>
            </a:extLst>
          </p:cNvPr>
          <p:cNvSpPr>
            <a:spLocks noGrp="1"/>
          </p:cNvSpPr>
          <p:nvPr>
            <p:ph type="dt" sz="half" idx="10"/>
          </p:nvPr>
        </p:nvSpPr>
        <p:spPr/>
        <p:txBody>
          <a:bodyPr/>
          <a:lstStyle/>
          <a:p>
            <a:fld id="{4C1331D3-89CC-7E45-995C-08D68562465A}" type="datetimeFigureOut">
              <a:rPr lang="en-US" smtClean="0"/>
              <a:t>8/2/24</a:t>
            </a:fld>
            <a:endParaRPr lang="en-US"/>
          </a:p>
        </p:txBody>
      </p:sp>
      <p:sp>
        <p:nvSpPr>
          <p:cNvPr id="4" name="Footer Placeholder 3">
            <a:extLst>
              <a:ext uri="{FF2B5EF4-FFF2-40B4-BE49-F238E27FC236}">
                <a16:creationId xmlns:a16="http://schemas.microsoft.com/office/drawing/2014/main" id="{7B7F8895-F249-0C90-35EA-02116C21C61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C8ABF5A-5A86-CB6A-791C-E41A4E135539}"/>
              </a:ext>
            </a:extLst>
          </p:cNvPr>
          <p:cNvSpPr>
            <a:spLocks noGrp="1"/>
          </p:cNvSpPr>
          <p:nvPr>
            <p:ph type="sldNum" sz="quarter" idx="12"/>
          </p:nvPr>
        </p:nvSpPr>
        <p:spPr/>
        <p:txBody>
          <a:bodyPr/>
          <a:lstStyle/>
          <a:p>
            <a:fld id="{DF1C6A07-20BF-F648-95B9-2FC7A6D53526}" type="slidenum">
              <a:rPr lang="en-US" smtClean="0"/>
              <a:t>‹#›</a:t>
            </a:fld>
            <a:endParaRPr lang="en-US"/>
          </a:p>
        </p:txBody>
      </p:sp>
    </p:spTree>
    <p:extLst>
      <p:ext uri="{BB962C8B-B14F-4D97-AF65-F5344CB8AC3E}">
        <p14:creationId xmlns:p14="http://schemas.microsoft.com/office/powerpoint/2010/main" val="22977055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AFCAA2-06D4-42CB-5067-0C4D8637540B}"/>
              </a:ext>
            </a:extLst>
          </p:cNvPr>
          <p:cNvSpPr>
            <a:spLocks noGrp="1"/>
          </p:cNvSpPr>
          <p:nvPr>
            <p:ph type="dt" sz="half" idx="10"/>
          </p:nvPr>
        </p:nvSpPr>
        <p:spPr/>
        <p:txBody>
          <a:bodyPr/>
          <a:lstStyle/>
          <a:p>
            <a:fld id="{4C1331D3-89CC-7E45-995C-08D68562465A}" type="datetimeFigureOut">
              <a:rPr lang="en-US" smtClean="0"/>
              <a:t>8/2/24</a:t>
            </a:fld>
            <a:endParaRPr lang="en-US"/>
          </a:p>
        </p:txBody>
      </p:sp>
      <p:sp>
        <p:nvSpPr>
          <p:cNvPr id="3" name="Footer Placeholder 2">
            <a:extLst>
              <a:ext uri="{FF2B5EF4-FFF2-40B4-BE49-F238E27FC236}">
                <a16:creationId xmlns:a16="http://schemas.microsoft.com/office/drawing/2014/main" id="{35D460D6-AB0D-0446-138D-CF3DAAC6485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9714867-230D-11D0-6220-37D949236A62}"/>
              </a:ext>
            </a:extLst>
          </p:cNvPr>
          <p:cNvSpPr>
            <a:spLocks noGrp="1"/>
          </p:cNvSpPr>
          <p:nvPr>
            <p:ph type="sldNum" sz="quarter" idx="12"/>
          </p:nvPr>
        </p:nvSpPr>
        <p:spPr/>
        <p:txBody>
          <a:bodyPr/>
          <a:lstStyle/>
          <a:p>
            <a:fld id="{DF1C6A07-20BF-F648-95B9-2FC7A6D53526}" type="slidenum">
              <a:rPr lang="en-US" smtClean="0"/>
              <a:t>‹#›</a:t>
            </a:fld>
            <a:endParaRPr lang="en-US"/>
          </a:p>
        </p:txBody>
      </p:sp>
    </p:spTree>
    <p:extLst>
      <p:ext uri="{BB962C8B-B14F-4D97-AF65-F5344CB8AC3E}">
        <p14:creationId xmlns:p14="http://schemas.microsoft.com/office/powerpoint/2010/main" val="3906036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6009D-DD39-7BA2-BA01-203E6947F8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C0BCD3C-0CD0-AF6F-9E65-C420B3B511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90F3620-0EA4-50C7-BF5A-C3F710D470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D10B73-2848-2D17-3764-44E7AAB81929}"/>
              </a:ext>
            </a:extLst>
          </p:cNvPr>
          <p:cNvSpPr>
            <a:spLocks noGrp="1"/>
          </p:cNvSpPr>
          <p:nvPr>
            <p:ph type="dt" sz="half" idx="10"/>
          </p:nvPr>
        </p:nvSpPr>
        <p:spPr/>
        <p:txBody>
          <a:bodyPr/>
          <a:lstStyle/>
          <a:p>
            <a:fld id="{4C1331D3-89CC-7E45-995C-08D68562465A}" type="datetimeFigureOut">
              <a:rPr lang="en-US" smtClean="0"/>
              <a:t>8/2/24</a:t>
            </a:fld>
            <a:endParaRPr lang="en-US"/>
          </a:p>
        </p:txBody>
      </p:sp>
      <p:sp>
        <p:nvSpPr>
          <p:cNvPr id="6" name="Footer Placeholder 5">
            <a:extLst>
              <a:ext uri="{FF2B5EF4-FFF2-40B4-BE49-F238E27FC236}">
                <a16:creationId xmlns:a16="http://schemas.microsoft.com/office/drawing/2014/main" id="{37BE6288-7C1E-CB5B-7995-155E711B1E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0A76CA-EDC7-72AA-E143-9B667F1AE527}"/>
              </a:ext>
            </a:extLst>
          </p:cNvPr>
          <p:cNvSpPr>
            <a:spLocks noGrp="1"/>
          </p:cNvSpPr>
          <p:nvPr>
            <p:ph type="sldNum" sz="quarter" idx="12"/>
          </p:nvPr>
        </p:nvSpPr>
        <p:spPr/>
        <p:txBody>
          <a:bodyPr/>
          <a:lstStyle/>
          <a:p>
            <a:fld id="{DF1C6A07-20BF-F648-95B9-2FC7A6D53526}" type="slidenum">
              <a:rPr lang="en-US" smtClean="0"/>
              <a:t>‹#›</a:t>
            </a:fld>
            <a:endParaRPr lang="en-US"/>
          </a:p>
        </p:txBody>
      </p:sp>
    </p:spTree>
    <p:extLst>
      <p:ext uri="{BB962C8B-B14F-4D97-AF65-F5344CB8AC3E}">
        <p14:creationId xmlns:p14="http://schemas.microsoft.com/office/powerpoint/2010/main" val="2999301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35DFD-E632-A978-BAAA-C027C6A3AD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AAA5664-77B8-E74C-A93C-BA23D1A7ED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4A9EB01-31B8-8393-C581-E7BB8675E4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87AFC6E-A369-4F71-05FE-4CF7A3D95554}"/>
              </a:ext>
            </a:extLst>
          </p:cNvPr>
          <p:cNvSpPr>
            <a:spLocks noGrp="1"/>
          </p:cNvSpPr>
          <p:nvPr>
            <p:ph type="dt" sz="half" idx="10"/>
          </p:nvPr>
        </p:nvSpPr>
        <p:spPr/>
        <p:txBody>
          <a:bodyPr/>
          <a:lstStyle/>
          <a:p>
            <a:fld id="{4C1331D3-89CC-7E45-995C-08D68562465A}" type="datetimeFigureOut">
              <a:rPr lang="en-US" smtClean="0"/>
              <a:t>8/2/24</a:t>
            </a:fld>
            <a:endParaRPr lang="en-US"/>
          </a:p>
        </p:txBody>
      </p:sp>
      <p:sp>
        <p:nvSpPr>
          <p:cNvPr id="6" name="Footer Placeholder 5">
            <a:extLst>
              <a:ext uri="{FF2B5EF4-FFF2-40B4-BE49-F238E27FC236}">
                <a16:creationId xmlns:a16="http://schemas.microsoft.com/office/drawing/2014/main" id="{F45A20EC-E8C8-665B-FB42-F886F4799F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9B5DDB-2F84-9EE9-5A36-9F8B959CA65C}"/>
              </a:ext>
            </a:extLst>
          </p:cNvPr>
          <p:cNvSpPr>
            <a:spLocks noGrp="1"/>
          </p:cNvSpPr>
          <p:nvPr>
            <p:ph type="sldNum" sz="quarter" idx="12"/>
          </p:nvPr>
        </p:nvSpPr>
        <p:spPr/>
        <p:txBody>
          <a:bodyPr/>
          <a:lstStyle/>
          <a:p>
            <a:fld id="{DF1C6A07-20BF-F648-95B9-2FC7A6D53526}" type="slidenum">
              <a:rPr lang="en-US" smtClean="0"/>
              <a:t>‹#›</a:t>
            </a:fld>
            <a:endParaRPr lang="en-US"/>
          </a:p>
        </p:txBody>
      </p:sp>
    </p:spTree>
    <p:extLst>
      <p:ext uri="{BB962C8B-B14F-4D97-AF65-F5344CB8AC3E}">
        <p14:creationId xmlns:p14="http://schemas.microsoft.com/office/powerpoint/2010/main" val="12617377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015C7-29F2-29E9-3677-FF4F6989287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55DEC5C-2A7D-8461-00F5-E16DEC2CBC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5A6249-9381-4412-6AC8-5E8DA481EC07}"/>
              </a:ext>
            </a:extLst>
          </p:cNvPr>
          <p:cNvSpPr>
            <a:spLocks noGrp="1"/>
          </p:cNvSpPr>
          <p:nvPr>
            <p:ph type="dt" sz="half" idx="10"/>
          </p:nvPr>
        </p:nvSpPr>
        <p:spPr/>
        <p:txBody>
          <a:bodyPr/>
          <a:lstStyle/>
          <a:p>
            <a:fld id="{4C1331D3-89CC-7E45-995C-08D68562465A}" type="datetimeFigureOut">
              <a:rPr lang="en-US" smtClean="0"/>
              <a:t>8/2/24</a:t>
            </a:fld>
            <a:endParaRPr lang="en-US"/>
          </a:p>
        </p:txBody>
      </p:sp>
      <p:sp>
        <p:nvSpPr>
          <p:cNvPr id="5" name="Footer Placeholder 4">
            <a:extLst>
              <a:ext uri="{FF2B5EF4-FFF2-40B4-BE49-F238E27FC236}">
                <a16:creationId xmlns:a16="http://schemas.microsoft.com/office/drawing/2014/main" id="{EADE6111-46DD-08B0-F9C1-B309B65627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C3116D-03BE-B528-E789-60F3D424D4C6}"/>
              </a:ext>
            </a:extLst>
          </p:cNvPr>
          <p:cNvSpPr>
            <a:spLocks noGrp="1"/>
          </p:cNvSpPr>
          <p:nvPr>
            <p:ph type="sldNum" sz="quarter" idx="12"/>
          </p:nvPr>
        </p:nvSpPr>
        <p:spPr/>
        <p:txBody>
          <a:bodyPr/>
          <a:lstStyle/>
          <a:p>
            <a:fld id="{DF1C6A07-20BF-F648-95B9-2FC7A6D53526}" type="slidenum">
              <a:rPr lang="en-US" smtClean="0"/>
              <a:t>‹#›</a:t>
            </a:fld>
            <a:endParaRPr lang="en-US"/>
          </a:p>
        </p:txBody>
      </p:sp>
    </p:spTree>
    <p:extLst>
      <p:ext uri="{BB962C8B-B14F-4D97-AF65-F5344CB8AC3E}">
        <p14:creationId xmlns:p14="http://schemas.microsoft.com/office/powerpoint/2010/main" val="890543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02B861F-C0C6-86F1-B4DC-714E4213AB4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812F367-2C8C-019F-F384-D82FF1AF1D0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DC6F1C-C5D0-0DD0-0356-FA535A094092}"/>
              </a:ext>
            </a:extLst>
          </p:cNvPr>
          <p:cNvSpPr>
            <a:spLocks noGrp="1"/>
          </p:cNvSpPr>
          <p:nvPr>
            <p:ph type="dt" sz="half" idx="10"/>
          </p:nvPr>
        </p:nvSpPr>
        <p:spPr/>
        <p:txBody>
          <a:bodyPr/>
          <a:lstStyle/>
          <a:p>
            <a:fld id="{4C1331D3-89CC-7E45-995C-08D68562465A}" type="datetimeFigureOut">
              <a:rPr lang="en-US" smtClean="0"/>
              <a:t>8/2/24</a:t>
            </a:fld>
            <a:endParaRPr lang="en-US"/>
          </a:p>
        </p:txBody>
      </p:sp>
      <p:sp>
        <p:nvSpPr>
          <p:cNvPr id="5" name="Footer Placeholder 4">
            <a:extLst>
              <a:ext uri="{FF2B5EF4-FFF2-40B4-BE49-F238E27FC236}">
                <a16:creationId xmlns:a16="http://schemas.microsoft.com/office/drawing/2014/main" id="{6DD16A71-87D4-5453-72AA-1E52AE3223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86CF51-4E73-3E1C-8A99-40C01EB5C657}"/>
              </a:ext>
            </a:extLst>
          </p:cNvPr>
          <p:cNvSpPr>
            <a:spLocks noGrp="1"/>
          </p:cNvSpPr>
          <p:nvPr>
            <p:ph type="sldNum" sz="quarter" idx="12"/>
          </p:nvPr>
        </p:nvSpPr>
        <p:spPr/>
        <p:txBody>
          <a:bodyPr/>
          <a:lstStyle/>
          <a:p>
            <a:fld id="{DF1C6A07-20BF-F648-95B9-2FC7A6D53526}" type="slidenum">
              <a:rPr lang="en-US" smtClean="0"/>
              <a:t>‹#›</a:t>
            </a:fld>
            <a:endParaRPr lang="en-US"/>
          </a:p>
        </p:txBody>
      </p:sp>
    </p:spTree>
    <p:extLst>
      <p:ext uri="{BB962C8B-B14F-4D97-AF65-F5344CB8AC3E}">
        <p14:creationId xmlns:p14="http://schemas.microsoft.com/office/powerpoint/2010/main" val="1209509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05DDF0-2C44-59A9-5E25-0E35B83A0D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D522A3C-AD78-0510-4DFD-B59E1A0D5F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D9C58A-63BE-8C40-108C-018073CC49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1331D3-89CC-7E45-995C-08D68562465A}" type="datetimeFigureOut">
              <a:rPr lang="en-US" smtClean="0"/>
              <a:t>8/2/24</a:t>
            </a:fld>
            <a:endParaRPr lang="en-US"/>
          </a:p>
        </p:txBody>
      </p:sp>
      <p:sp>
        <p:nvSpPr>
          <p:cNvPr id="5" name="Footer Placeholder 4">
            <a:extLst>
              <a:ext uri="{FF2B5EF4-FFF2-40B4-BE49-F238E27FC236}">
                <a16:creationId xmlns:a16="http://schemas.microsoft.com/office/drawing/2014/main" id="{6746C23F-514E-CA81-9F7E-985F269BFC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C37BA88-AC89-1C55-999A-9347E8FB22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1C6A07-20BF-F648-95B9-2FC7A6D53526}" type="slidenum">
              <a:rPr lang="en-US" smtClean="0"/>
              <a:t>‹#›</a:t>
            </a:fld>
            <a:endParaRPr lang="en-US"/>
          </a:p>
        </p:txBody>
      </p:sp>
    </p:spTree>
    <p:extLst>
      <p:ext uri="{BB962C8B-B14F-4D97-AF65-F5344CB8AC3E}">
        <p14:creationId xmlns:p14="http://schemas.microsoft.com/office/powerpoint/2010/main" val="30515018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will.satterthwaite@noaa.gov"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ecfr.gov/current/title-50/chapter-VI/part-600/subpart-D/section-600.310"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ecfr.gov/current/title-50/chapter-VI/part-600/subpart-D/section-600.310"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doi.org/10.15447/sfews.2023v21iss3art3"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hyperlink" Target="https://www.pcouncil.org/documents/2024/02/review-of-2023-ocean-salmon-fisheries.pdf/#page=233"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1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CB5EE-2F43-600D-16C5-959F6AA52AF9}"/>
              </a:ext>
            </a:extLst>
          </p:cNvPr>
          <p:cNvSpPr>
            <a:spLocks noGrp="1"/>
          </p:cNvSpPr>
          <p:nvPr>
            <p:ph type="ctrTitle"/>
          </p:nvPr>
        </p:nvSpPr>
        <p:spPr>
          <a:xfrm>
            <a:off x="1524000" y="575953"/>
            <a:ext cx="9144000" cy="2387600"/>
          </a:xfrm>
        </p:spPr>
        <p:txBody>
          <a:bodyPr/>
          <a:lstStyle/>
          <a:p>
            <a:r>
              <a:rPr lang="en-US" dirty="0"/>
              <a:t>Harvest Control Rule</a:t>
            </a:r>
          </a:p>
        </p:txBody>
      </p:sp>
      <p:sp>
        <p:nvSpPr>
          <p:cNvPr id="3" name="Subtitle 2">
            <a:extLst>
              <a:ext uri="{FF2B5EF4-FFF2-40B4-BE49-F238E27FC236}">
                <a16:creationId xmlns:a16="http://schemas.microsoft.com/office/drawing/2014/main" id="{1C024881-71A0-458F-8B18-41EA37A6B082}"/>
              </a:ext>
            </a:extLst>
          </p:cNvPr>
          <p:cNvSpPr>
            <a:spLocks noGrp="1"/>
          </p:cNvSpPr>
          <p:nvPr>
            <p:ph type="subTitle" idx="1"/>
          </p:nvPr>
        </p:nvSpPr>
        <p:spPr/>
        <p:txBody>
          <a:bodyPr/>
          <a:lstStyle/>
          <a:p>
            <a:r>
              <a:rPr lang="en-US" dirty="0"/>
              <a:t>SRWG presentation August 7, 2024</a:t>
            </a:r>
          </a:p>
          <a:p>
            <a:r>
              <a:rPr lang="en-US" dirty="0"/>
              <a:t>Will Satterthwaite, </a:t>
            </a:r>
            <a:r>
              <a:rPr lang="en-US" dirty="0">
                <a:hlinkClick r:id="rId2"/>
              </a:rPr>
              <a:t>will.satterthwaite@noaa.gov</a:t>
            </a:r>
            <a:endParaRPr lang="en-US" dirty="0"/>
          </a:p>
        </p:txBody>
      </p:sp>
    </p:spTree>
    <p:extLst>
      <p:ext uri="{BB962C8B-B14F-4D97-AF65-F5344CB8AC3E}">
        <p14:creationId xmlns:p14="http://schemas.microsoft.com/office/powerpoint/2010/main" val="3918926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725B3-7797-22C8-4AB6-099419738A8D}"/>
              </a:ext>
            </a:extLst>
          </p:cNvPr>
          <p:cNvSpPr>
            <a:spLocks noGrp="1"/>
          </p:cNvSpPr>
          <p:nvPr>
            <p:ph type="title"/>
          </p:nvPr>
        </p:nvSpPr>
        <p:spPr/>
        <p:txBody>
          <a:bodyPr/>
          <a:lstStyle/>
          <a:p>
            <a:r>
              <a:rPr lang="en-US" dirty="0"/>
              <a:t>Key questions on HCR</a:t>
            </a:r>
          </a:p>
        </p:txBody>
      </p:sp>
      <p:sp>
        <p:nvSpPr>
          <p:cNvPr id="3" name="Content Placeholder 2">
            <a:extLst>
              <a:ext uri="{FF2B5EF4-FFF2-40B4-BE49-F238E27FC236}">
                <a16:creationId xmlns:a16="http://schemas.microsoft.com/office/drawing/2014/main" id="{470DEB5D-75E5-F498-9CAD-35D07FB23544}"/>
              </a:ext>
            </a:extLst>
          </p:cNvPr>
          <p:cNvSpPr>
            <a:spLocks noGrp="1"/>
          </p:cNvSpPr>
          <p:nvPr>
            <p:ph idx="1"/>
          </p:nvPr>
        </p:nvSpPr>
        <p:spPr/>
        <p:txBody>
          <a:bodyPr>
            <a:normAutofit/>
          </a:bodyPr>
          <a:lstStyle/>
          <a:p>
            <a:r>
              <a:rPr lang="en-US" sz="4400" dirty="0"/>
              <a:t>What escapement(s) should be targeted?</a:t>
            </a:r>
          </a:p>
          <a:p>
            <a:r>
              <a:rPr lang="en-US" sz="4400" dirty="0"/>
              <a:t>Uncertainty buffers</a:t>
            </a:r>
          </a:p>
          <a:p>
            <a:r>
              <a:rPr lang="en-US" sz="4400" dirty="0"/>
              <a:t>De minimis considerations</a:t>
            </a:r>
          </a:p>
          <a:p>
            <a:r>
              <a:rPr lang="en-US" sz="4400" dirty="0"/>
              <a:t>Incorporation of environmental conditions</a:t>
            </a:r>
          </a:p>
        </p:txBody>
      </p:sp>
    </p:spTree>
    <p:extLst>
      <p:ext uri="{BB962C8B-B14F-4D97-AF65-F5344CB8AC3E}">
        <p14:creationId xmlns:p14="http://schemas.microsoft.com/office/powerpoint/2010/main" val="39150810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725B3-7797-22C8-4AB6-099419738A8D}"/>
              </a:ext>
            </a:extLst>
          </p:cNvPr>
          <p:cNvSpPr>
            <a:spLocks noGrp="1"/>
          </p:cNvSpPr>
          <p:nvPr>
            <p:ph type="title"/>
          </p:nvPr>
        </p:nvSpPr>
        <p:spPr/>
        <p:txBody>
          <a:bodyPr/>
          <a:lstStyle/>
          <a:p>
            <a:r>
              <a:rPr lang="en-US" dirty="0"/>
              <a:t>Key questions on HCR</a:t>
            </a:r>
          </a:p>
        </p:txBody>
      </p:sp>
      <p:sp>
        <p:nvSpPr>
          <p:cNvPr id="3" name="Content Placeholder 2">
            <a:extLst>
              <a:ext uri="{FF2B5EF4-FFF2-40B4-BE49-F238E27FC236}">
                <a16:creationId xmlns:a16="http://schemas.microsoft.com/office/drawing/2014/main" id="{470DEB5D-75E5-F498-9CAD-35D07FB23544}"/>
              </a:ext>
            </a:extLst>
          </p:cNvPr>
          <p:cNvSpPr>
            <a:spLocks noGrp="1"/>
          </p:cNvSpPr>
          <p:nvPr>
            <p:ph idx="1"/>
          </p:nvPr>
        </p:nvSpPr>
        <p:spPr/>
        <p:txBody>
          <a:bodyPr>
            <a:normAutofit/>
          </a:bodyPr>
          <a:lstStyle/>
          <a:p>
            <a:r>
              <a:rPr lang="en-US" sz="4400" dirty="0"/>
              <a:t>What escapement(s) should be targeted?</a:t>
            </a:r>
          </a:p>
          <a:p>
            <a:pPr lvl="1"/>
            <a:r>
              <a:rPr lang="en-US" sz="4000" dirty="0">
                <a:solidFill>
                  <a:schemeClr val="bg1">
                    <a:lumMod val="50000"/>
                  </a:schemeClr>
                </a:solidFill>
              </a:rPr>
              <a:t>Uncertainty buffers</a:t>
            </a:r>
          </a:p>
          <a:p>
            <a:pPr lvl="1"/>
            <a:r>
              <a:rPr lang="en-US" sz="4000" dirty="0">
                <a:solidFill>
                  <a:schemeClr val="bg1">
                    <a:lumMod val="50000"/>
                  </a:schemeClr>
                </a:solidFill>
              </a:rPr>
              <a:t>De minimis considerations</a:t>
            </a:r>
            <a:endParaRPr lang="en-US" sz="3600" dirty="0">
              <a:solidFill>
                <a:schemeClr val="bg1">
                  <a:lumMod val="50000"/>
                </a:schemeClr>
              </a:solidFill>
            </a:endParaRPr>
          </a:p>
          <a:p>
            <a:pPr lvl="1"/>
            <a:r>
              <a:rPr lang="en-US" sz="3600" dirty="0">
                <a:solidFill>
                  <a:schemeClr val="bg1">
                    <a:lumMod val="50000"/>
                  </a:schemeClr>
                </a:solidFill>
              </a:rPr>
              <a:t>Incorporation of environmental conditions</a:t>
            </a:r>
            <a:endParaRPr lang="en-US" sz="4000" dirty="0">
              <a:solidFill>
                <a:schemeClr val="bg1">
                  <a:lumMod val="50000"/>
                </a:schemeClr>
              </a:solidFill>
            </a:endParaRPr>
          </a:p>
        </p:txBody>
      </p:sp>
    </p:spTree>
    <p:extLst>
      <p:ext uri="{BB962C8B-B14F-4D97-AF65-F5344CB8AC3E}">
        <p14:creationId xmlns:p14="http://schemas.microsoft.com/office/powerpoint/2010/main" val="3428530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FA1E6-8315-13BE-D2BD-B21BA8BD3C84}"/>
              </a:ext>
            </a:extLst>
          </p:cNvPr>
          <p:cNvSpPr>
            <a:spLocks noGrp="1"/>
          </p:cNvSpPr>
          <p:nvPr>
            <p:ph type="title"/>
          </p:nvPr>
        </p:nvSpPr>
        <p:spPr>
          <a:xfrm>
            <a:off x="311972" y="365125"/>
            <a:ext cx="11317044" cy="1325563"/>
          </a:xfrm>
        </p:spPr>
        <p:txBody>
          <a:bodyPr/>
          <a:lstStyle/>
          <a:p>
            <a:r>
              <a:rPr lang="en-US" dirty="0"/>
              <a:t>What escapement(s) should control rule target</a:t>
            </a:r>
          </a:p>
        </p:txBody>
      </p:sp>
      <p:sp>
        <p:nvSpPr>
          <p:cNvPr id="3" name="Content Placeholder 2">
            <a:extLst>
              <a:ext uri="{FF2B5EF4-FFF2-40B4-BE49-F238E27FC236}">
                <a16:creationId xmlns:a16="http://schemas.microsoft.com/office/drawing/2014/main" id="{39C9ADF0-DD52-088B-F902-F715D7A61B00}"/>
              </a:ext>
            </a:extLst>
          </p:cNvPr>
          <p:cNvSpPr>
            <a:spLocks noGrp="1"/>
          </p:cNvSpPr>
          <p:nvPr>
            <p:ph idx="1"/>
          </p:nvPr>
        </p:nvSpPr>
        <p:spPr>
          <a:xfrm>
            <a:off x="838200" y="1825625"/>
            <a:ext cx="10515600" cy="4790328"/>
          </a:xfrm>
        </p:spPr>
        <p:txBody>
          <a:bodyPr>
            <a:normAutofit fontScale="92500" lnSpcReduction="10000"/>
          </a:bodyPr>
          <a:lstStyle/>
          <a:p>
            <a:r>
              <a:rPr lang="en-US" dirty="0"/>
              <a:t>Arguments for S</a:t>
            </a:r>
            <a:r>
              <a:rPr lang="en-US" baseline="-25000" dirty="0"/>
              <a:t>MSY</a:t>
            </a:r>
          </a:p>
          <a:p>
            <a:pPr lvl="1"/>
            <a:r>
              <a:rPr lang="en-US" dirty="0"/>
              <a:t>It’s the status quo</a:t>
            </a:r>
          </a:p>
          <a:p>
            <a:pPr lvl="1"/>
            <a:r>
              <a:rPr lang="en-US" dirty="0"/>
              <a:t>If S</a:t>
            </a:r>
            <a:r>
              <a:rPr lang="en-US" baseline="-25000" dirty="0"/>
              <a:t>MSY</a:t>
            </a:r>
            <a:r>
              <a:rPr lang="en-US" dirty="0"/>
              <a:t> reliably estimated, and if forecast and harvest models are error-free, targeting S</a:t>
            </a:r>
            <a:r>
              <a:rPr lang="en-US" baseline="-25000" dirty="0"/>
              <a:t>MSY</a:t>
            </a:r>
            <a:r>
              <a:rPr lang="en-US" dirty="0"/>
              <a:t> would be expected to maximize average yield</a:t>
            </a:r>
          </a:p>
          <a:p>
            <a:r>
              <a:rPr lang="en-US" dirty="0">
                <a:solidFill>
                  <a:schemeClr val="bg1">
                    <a:lumMod val="50000"/>
                  </a:schemeClr>
                </a:solidFill>
              </a:rPr>
              <a:t>Arguments for something else</a:t>
            </a:r>
          </a:p>
          <a:p>
            <a:pPr lvl="1"/>
            <a:r>
              <a:rPr lang="en-US" dirty="0">
                <a:solidFill>
                  <a:schemeClr val="bg1">
                    <a:lumMod val="50000"/>
                  </a:schemeClr>
                </a:solidFill>
              </a:rPr>
              <a:t>OY ecosystem and evolutionary considerations consistent with </a:t>
            </a:r>
            <a:r>
              <a:rPr lang="en-US" dirty="0">
                <a:solidFill>
                  <a:schemeClr val="bg1">
                    <a:lumMod val="50000"/>
                  </a:schemeClr>
                </a:solidFill>
                <a:hlinkClick r:id="rId2"/>
              </a:rPr>
              <a:t>NS1</a:t>
            </a:r>
            <a:endParaRPr lang="en-US" dirty="0">
              <a:solidFill>
                <a:schemeClr val="bg1">
                  <a:lumMod val="50000"/>
                </a:schemeClr>
              </a:solidFill>
            </a:endParaRPr>
          </a:p>
          <a:p>
            <a:pPr lvl="1"/>
            <a:r>
              <a:rPr lang="en-US" dirty="0">
                <a:solidFill>
                  <a:schemeClr val="bg1">
                    <a:lumMod val="50000"/>
                  </a:schemeClr>
                </a:solidFill>
              </a:rPr>
              <a:t>Quality of recreational river fishing experience consistent with </a:t>
            </a:r>
            <a:r>
              <a:rPr lang="en-US" dirty="0">
                <a:solidFill>
                  <a:schemeClr val="bg1">
                    <a:lumMod val="50000"/>
                  </a:schemeClr>
                </a:solidFill>
                <a:hlinkClick r:id="rId2"/>
              </a:rPr>
              <a:t>NS1</a:t>
            </a:r>
            <a:endParaRPr lang="en-US" dirty="0">
              <a:solidFill>
                <a:schemeClr val="bg1">
                  <a:lumMod val="50000"/>
                </a:schemeClr>
              </a:solidFill>
            </a:endParaRPr>
          </a:p>
          <a:p>
            <a:pPr lvl="1"/>
            <a:r>
              <a:rPr lang="en-US" dirty="0">
                <a:solidFill>
                  <a:schemeClr val="bg1">
                    <a:lumMod val="50000"/>
                  </a:schemeClr>
                </a:solidFill>
              </a:rPr>
              <a:t>Broodstock to support desired level of hatchery production</a:t>
            </a:r>
          </a:p>
          <a:p>
            <a:pPr lvl="1"/>
            <a:r>
              <a:rPr lang="en-US" dirty="0">
                <a:solidFill>
                  <a:schemeClr val="bg1">
                    <a:lumMod val="50000"/>
                  </a:schemeClr>
                </a:solidFill>
              </a:rPr>
              <a:t>Effects of uncertainty</a:t>
            </a:r>
          </a:p>
          <a:p>
            <a:r>
              <a:rPr lang="en-US" dirty="0">
                <a:solidFill>
                  <a:schemeClr val="bg1">
                    <a:lumMod val="50000"/>
                  </a:schemeClr>
                </a:solidFill>
              </a:rPr>
              <a:t>Arguments for year-specific values</a:t>
            </a:r>
          </a:p>
          <a:p>
            <a:pPr lvl="1"/>
            <a:r>
              <a:rPr lang="en-US" dirty="0">
                <a:solidFill>
                  <a:schemeClr val="bg1">
                    <a:lumMod val="50000"/>
                  </a:schemeClr>
                </a:solidFill>
              </a:rPr>
              <a:t>Effects of uncertainty</a:t>
            </a:r>
          </a:p>
          <a:p>
            <a:pPr lvl="1"/>
            <a:r>
              <a:rPr lang="en-US" dirty="0">
                <a:solidFill>
                  <a:schemeClr val="bg1">
                    <a:lumMod val="50000"/>
                  </a:schemeClr>
                </a:solidFill>
              </a:rPr>
              <a:t>De minimis considerations</a:t>
            </a:r>
          </a:p>
          <a:p>
            <a:pPr lvl="1"/>
            <a:r>
              <a:rPr lang="en-US" dirty="0">
                <a:solidFill>
                  <a:schemeClr val="bg1">
                    <a:lumMod val="50000"/>
                  </a:schemeClr>
                </a:solidFill>
              </a:rPr>
              <a:t>Expected productivity for escaping spawners</a:t>
            </a:r>
          </a:p>
        </p:txBody>
      </p:sp>
    </p:spTree>
    <p:extLst>
      <p:ext uri="{BB962C8B-B14F-4D97-AF65-F5344CB8AC3E}">
        <p14:creationId xmlns:p14="http://schemas.microsoft.com/office/powerpoint/2010/main" val="1371615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51B4F45-1AB8-3F82-E599-0678E8F481BF}"/>
              </a:ext>
            </a:extLst>
          </p:cNvPr>
          <p:cNvPicPr>
            <a:picLocks noChangeAspect="1"/>
          </p:cNvPicPr>
          <p:nvPr/>
        </p:nvPicPr>
        <p:blipFill>
          <a:blip r:embed="rId2"/>
          <a:stretch>
            <a:fillRect/>
          </a:stretch>
        </p:blipFill>
        <p:spPr>
          <a:xfrm>
            <a:off x="50202" y="0"/>
            <a:ext cx="5383605" cy="6858000"/>
          </a:xfrm>
          <a:prstGeom prst="rect">
            <a:avLst/>
          </a:prstGeom>
        </p:spPr>
      </p:pic>
      <p:pic>
        <p:nvPicPr>
          <p:cNvPr id="7" name="Picture 6">
            <a:extLst>
              <a:ext uri="{FF2B5EF4-FFF2-40B4-BE49-F238E27FC236}">
                <a16:creationId xmlns:a16="http://schemas.microsoft.com/office/drawing/2014/main" id="{FC2D91B2-9D21-E3DD-1220-010C1A0C6FB2}"/>
              </a:ext>
            </a:extLst>
          </p:cNvPr>
          <p:cNvPicPr>
            <a:picLocks noChangeAspect="1"/>
          </p:cNvPicPr>
          <p:nvPr/>
        </p:nvPicPr>
        <p:blipFill>
          <a:blip r:embed="rId3"/>
          <a:stretch>
            <a:fillRect/>
          </a:stretch>
        </p:blipFill>
        <p:spPr>
          <a:xfrm>
            <a:off x="4667837" y="0"/>
            <a:ext cx="7772400" cy="6405693"/>
          </a:xfrm>
          <a:prstGeom prst="rect">
            <a:avLst/>
          </a:prstGeom>
        </p:spPr>
      </p:pic>
      <p:sp>
        <p:nvSpPr>
          <p:cNvPr id="8" name="Rectangle 7">
            <a:extLst>
              <a:ext uri="{FF2B5EF4-FFF2-40B4-BE49-F238E27FC236}">
                <a16:creationId xmlns:a16="http://schemas.microsoft.com/office/drawing/2014/main" id="{8E3EC6BF-C229-95EE-CFD3-195727D7FB33}"/>
              </a:ext>
            </a:extLst>
          </p:cNvPr>
          <p:cNvSpPr/>
          <p:nvPr/>
        </p:nvSpPr>
        <p:spPr>
          <a:xfrm>
            <a:off x="5074920" y="3202846"/>
            <a:ext cx="6903720" cy="546194"/>
          </a:xfrm>
          <a:prstGeom prst="rect">
            <a:avLst/>
          </a:prstGeom>
          <a:solidFill>
            <a:srgbClr val="FFFF00">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C48F153-9F1E-F78A-8A4E-53C14589B509}"/>
              </a:ext>
            </a:extLst>
          </p:cNvPr>
          <p:cNvSpPr/>
          <p:nvPr/>
        </p:nvSpPr>
        <p:spPr>
          <a:xfrm>
            <a:off x="5074920" y="3749040"/>
            <a:ext cx="5692140" cy="308610"/>
          </a:xfrm>
          <a:prstGeom prst="rect">
            <a:avLst/>
          </a:prstGeom>
          <a:solidFill>
            <a:srgbClr val="FFFF00">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4584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FA1E6-8315-13BE-D2BD-B21BA8BD3C84}"/>
              </a:ext>
            </a:extLst>
          </p:cNvPr>
          <p:cNvSpPr>
            <a:spLocks noGrp="1"/>
          </p:cNvSpPr>
          <p:nvPr>
            <p:ph type="title"/>
          </p:nvPr>
        </p:nvSpPr>
        <p:spPr>
          <a:xfrm>
            <a:off x="311972" y="365125"/>
            <a:ext cx="11317044" cy="1325563"/>
          </a:xfrm>
        </p:spPr>
        <p:txBody>
          <a:bodyPr/>
          <a:lstStyle/>
          <a:p>
            <a:r>
              <a:rPr lang="en-US" dirty="0"/>
              <a:t>What escapement(s) should control rule target</a:t>
            </a:r>
          </a:p>
        </p:txBody>
      </p:sp>
      <p:sp>
        <p:nvSpPr>
          <p:cNvPr id="3" name="Content Placeholder 2">
            <a:extLst>
              <a:ext uri="{FF2B5EF4-FFF2-40B4-BE49-F238E27FC236}">
                <a16:creationId xmlns:a16="http://schemas.microsoft.com/office/drawing/2014/main" id="{39C9ADF0-DD52-088B-F902-F715D7A61B00}"/>
              </a:ext>
            </a:extLst>
          </p:cNvPr>
          <p:cNvSpPr>
            <a:spLocks noGrp="1"/>
          </p:cNvSpPr>
          <p:nvPr>
            <p:ph idx="1"/>
          </p:nvPr>
        </p:nvSpPr>
        <p:spPr>
          <a:xfrm>
            <a:off x="838200" y="1825625"/>
            <a:ext cx="10515600" cy="4790328"/>
          </a:xfrm>
        </p:spPr>
        <p:txBody>
          <a:bodyPr>
            <a:normAutofit fontScale="92500" lnSpcReduction="10000"/>
          </a:bodyPr>
          <a:lstStyle/>
          <a:p>
            <a:r>
              <a:rPr lang="en-US" dirty="0"/>
              <a:t>Arguments for S</a:t>
            </a:r>
            <a:r>
              <a:rPr lang="en-US" baseline="-25000" dirty="0"/>
              <a:t>MSY</a:t>
            </a:r>
          </a:p>
          <a:p>
            <a:pPr lvl="1"/>
            <a:r>
              <a:rPr lang="en-US" dirty="0"/>
              <a:t>It’s the status quo</a:t>
            </a:r>
          </a:p>
          <a:p>
            <a:pPr lvl="1"/>
            <a:r>
              <a:rPr lang="en-US" dirty="0"/>
              <a:t>If S</a:t>
            </a:r>
            <a:r>
              <a:rPr lang="en-US" baseline="-25000" dirty="0"/>
              <a:t>MSY</a:t>
            </a:r>
            <a:r>
              <a:rPr lang="en-US" dirty="0"/>
              <a:t> reliably estimated, and if forecast and harvest models are error-free, targeting S</a:t>
            </a:r>
            <a:r>
              <a:rPr lang="en-US" baseline="-25000" dirty="0"/>
              <a:t>MSY</a:t>
            </a:r>
            <a:r>
              <a:rPr lang="en-US" dirty="0"/>
              <a:t> would be expected to maximize average yield</a:t>
            </a:r>
          </a:p>
          <a:p>
            <a:r>
              <a:rPr lang="en-US" dirty="0"/>
              <a:t>Arguments for something else</a:t>
            </a:r>
          </a:p>
          <a:p>
            <a:pPr lvl="1"/>
            <a:r>
              <a:rPr lang="en-US" dirty="0"/>
              <a:t>OY ecosystem and evolutionary considerations consistent with NS1</a:t>
            </a:r>
          </a:p>
          <a:p>
            <a:pPr lvl="1"/>
            <a:r>
              <a:rPr lang="en-US" dirty="0">
                <a:solidFill>
                  <a:schemeClr val="bg1">
                    <a:lumMod val="50000"/>
                  </a:schemeClr>
                </a:solidFill>
              </a:rPr>
              <a:t>Quality of recreational river fishing experience consistent with NS1</a:t>
            </a:r>
          </a:p>
          <a:p>
            <a:pPr lvl="1"/>
            <a:r>
              <a:rPr lang="en-US" dirty="0">
                <a:solidFill>
                  <a:schemeClr val="bg1">
                    <a:lumMod val="50000"/>
                  </a:schemeClr>
                </a:solidFill>
              </a:rPr>
              <a:t>Broodstock to support desired level of hatchery production</a:t>
            </a:r>
          </a:p>
          <a:p>
            <a:pPr lvl="1"/>
            <a:r>
              <a:rPr lang="en-US" dirty="0">
                <a:solidFill>
                  <a:schemeClr val="bg1">
                    <a:lumMod val="50000"/>
                  </a:schemeClr>
                </a:solidFill>
              </a:rPr>
              <a:t>Effects of uncertainty</a:t>
            </a:r>
          </a:p>
          <a:p>
            <a:r>
              <a:rPr lang="en-US" dirty="0">
                <a:solidFill>
                  <a:schemeClr val="bg1">
                    <a:lumMod val="50000"/>
                  </a:schemeClr>
                </a:solidFill>
              </a:rPr>
              <a:t>Arguments for year-specific values</a:t>
            </a:r>
          </a:p>
          <a:p>
            <a:pPr lvl="1"/>
            <a:r>
              <a:rPr lang="en-US" dirty="0">
                <a:solidFill>
                  <a:schemeClr val="bg1">
                    <a:lumMod val="50000"/>
                  </a:schemeClr>
                </a:solidFill>
              </a:rPr>
              <a:t>Effects of uncertainty</a:t>
            </a:r>
          </a:p>
          <a:p>
            <a:pPr lvl="1"/>
            <a:r>
              <a:rPr lang="en-US" dirty="0">
                <a:solidFill>
                  <a:schemeClr val="bg1">
                    <a:lumMod val="50000"/>
                  </a:schemeClr>
                </a:solidFill>
              </a:rPr>
              <a:t>De minimis considerations</a:t>
            </a:r>
          </a:p>
          <a:p>
            <a:pPr lvl="1"/>
            <a:r>
              <a:rPr lang="en-US" dirty="0">
                <a:solidFill>
                  <a:schemeClr val="bg1">
                    <a:lumMod val="50000"/>
                  </a:schemeClr>
                </a:solidFill>
              </a:rPr>
              <a:t>Expected productivity for escaping spawners</a:t>
            </a:r>
          </a:p>
        </p:txBody>
      </p:sp>
    </p:spTree>
    <p:extLst>
      <p:ext uri="{BB962C8B-B14F-4D97-AF65-F5344CB8AC3E}">
        <p14:creationId xmlns:p14="http://schemas.microsoft.com/office/powerpoint/2010/main" val="27133737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78C7C-59F6-4E08-E5B7-B41DAC9CAD35}"/>
              </a:ext>
            </a:extLst>
          </p:cNvPr>
          <p:cNvSpPr>
            <a:spLocks noGrp="1"/>
          </p:cNvSpPr>
          <p:nvPr>
            <p:ph type="title"/>
          </p:nvPr>
        </p:nvSpPr>
        <p:spPr>
          <a:xfrm>
            <a:off x="838200" y="18255"/>
            <a:ext cx="10515600" cy="1325563"/>
          </a:xfrm>
        </p:spPr>
        <p:txBody>
          <a:bodyPr/>
          <a:lstStyle/>
          <a:p>
            <a:r>
              <a:rPr lang="en-US" dirty="0">
                <a:hlinkClick r:id="rId3"/>
              </a:rPr>
              <a:t>National Standard 1</a:t>
            </a:r>
            <a:endParaRPr lang="en-US" dirty="0"/>
          </a:p>
        </p:txBody>
      </p:sp>
      <p:sp>
        <p:nvSpPr>
          <p:cNvPr id="3" name="Content Placeholder 2">
            <a:extLst>
              <a:ext uri="{FF2B5EF4-FFF2-40B4-BE49-F238E27FC236}">
                <a16:creationId xmlns:a16="http://schemas.microsoft.com/office/drawing/2014/main" id="{CEF37FCD-96F3-538B-8E8B-9DBF447D2B45}"/>
              </a:ext>
            </a:extLst>
          </p:cNvPr>
          <p:cNvSpPr>
            <a:spLocks noGrp="1"/>
          </p:cNvSpPr>
          <p:nvPr>
            <p:ph idx="1"/>
          </p:nvPr>
        </p:nvSpPr>
        <p:spPr>
          <a:xfrm>
            <a:off x="681038" y="1253330"/>
            <a:ext cx="10515600" cy="5376069"/>
          </a:xfrm>
        </p:spPr>
        <p:txBody>
          <a:bodyPr>
            <a:normAutofit fontScale="70000" lnSpcReduction="20000"/>
          </a:bodyPr>
          <a:lstStyle/>
          <a:p>
            <a:r>
              <a:rPr lang="en-US" dirty="0"/>
              <a:t>OY is based on MSY as reduced </a:t>
            </a:r>
            <a:r>
              <a:rPr lang="en-US" i="1" dirty="0"/>
              <a:t>[when expressed as harvest, equating to increased escapement] </a:t>
            </a:r>
            <a:r>
              <a:rPr lang="en-US" dirty="0"/>
              <a:t>under paragraphs (e)(3)(iii)(A) and (B) of this section. The most important limitation on the specification of OY is that the choice of OY and the conservation and management measures proposed to achieve it must prevent overfishing.</a:t>
            </a:r>
          </a:p>
          <a:p>
            <a:r>
              <a:rPr lang="en-US" dirty="0"/>
              <a:t>In determining the greatest benefit to the Nation, the values that should be weighed and receive serious attention when considering the economic, social, or ecological factors used in reducing MSY, or its proxy, to obtain OY are:</a:t>
            </a:r>
          </a:p>
          <a:p>
            <a:pPr lvl="1"/>
            <a:r>
              <a:rPr lang="en-US" dirty="0"/>
              <a:t>The benefits of food production …</a:t>
            </a:r>
          </a:p>
          <a:p>
            <a:pPr lvl="1"/>
            <a:r>
              <a:rPr lang="en-US" dirty="0"/>
              <a:t>The benefits of recreational opportunities reflect the quality of both the recreational fishing experience and non-consumptive fishery uses …</a:t>
            </a:r>
          </a:p>
          <a:p>
            <a:pPr lvl="1"/>
            <a:r>
              <a:rPr lang="en-US" dirty="0"/>
              <a:t>The benefits of protection afforded to marine ecosystems are those resulting from maintaining viable populations (including those of unexploited species), maintaining adequate forage for all components of the ecosystem, maintaining evolutionary and ecological processes (e.g., disturbance regimes, hydrological processes, nutrient cycles), maintaining productive habitat, maintaining the evolutionary potential of species and ecosystems, and accommodating human use.</a:t>
            </a:r>
          </a:p>
          <a:p>
            <a:r>
              <a:rPr lang="en-US" dirty="0"/>
              <a:t>Ecological factors.  Examples include impacts on EC species, forage fish stocks, other fisheries, predator-prey or competitive interactions, marine mammals, threatened or endangered species, and birds. Species interactions that have not been explicitly taken into account when calculating MSY should be considered as relevant factors for setting OY below MSY. In addition, consideration should be given to managing forage stocks for higher biomass than </a:t>
            </a:r>
            <a:r>
              <a:rPr lang="en-US" dirty="0" err="1"/>
              <a:t>Bmsy</a:t>
            </a:r>
            <a:r>
              <a:rPr lang="en-US" dirty="0"/>
              <a:t> to enhance and protect the marine ecosystem. Also important are ecological or environmental conditions that stress marine organisms or their habitat, such as natural and manmade changes in wetlands or nursery grounds, and effects of pollutants on habitat and stocks.</a:t>
            </a:r>
          </a:p>
        </p:txBody>
      </p:sp>
    </p:spTree>
    <p:extLst>
      <p:ext uri="{BB962C8B-B14F-4D97-AF65-F5344CB8AC3E}">
        <p14:creationId xmlns:p14="http://schemas.microsoft.com/office/powerpoint/2010/main" val="753924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FA1E6-8315-13BE-D2BD-B21BA8BD3C84}"/>
              </a:ext>
            </a:extLst>
          </p:cNvPr>
          <p:cNvSpPr>
            <a:spLocks noGrp="1"/>
          </p:cNvSpPr>
          <p:nvPr>
            <p:ph type="title"/>
          </p:nvPr>
        </p:nvSpPr>
        <p:spPr>
          <a:xfrm>
            <a:off x="311972" y="365125"/>
            <a:ext cx="11317044" cy="1325563"/>
          </a:xfrm>
        </p:spPr>
        <p:txBody>
          <a:bodyPr/>
          <a:lstStyle/>
          <a:p>
            <a:r>
              <a:rPr lang="en-US" dirty="0"/>
              <a:t>What escapement(s) should control rule target</a:t>
            </a:r>
          </a:p>
        </p:txBody>
      </p:sp>
      <p:sp>
        <p:nvSpPr>
          <p:cNvPr id="3" name="Content Placeholder 2">
            <a:extLst>
              <a:ext uri="{FF2B5EF4-FFF2-40B4-BE49-F238E27FC236}">
                <a16:creationId xmlns:a16="http://schemas.microsoft.com/office/drawing/2014/main" id="{39C9ADF0-DD52-088B-F902-F715D7A61B00}"/>
              </a:ext>
            </a:extLst>
          </p:cNvPr>
          <p:cNvSpPr>
            <a:spLocks noGrp="1"/>
          </p:cNvSpPr>
          <p:nvPr>
            <p:ph idx="1"/>
          </p:nvPr>
        </p:nvSpPr>
        <p:spPr>
          <a:xfrm>
            <a:off x="838200" y="1825625"/>
            <a:ext cx="10515600" cy="4790328"/>
          </a:xfrm>
        </p:spPr>
        <p:txBody>
          <a:bodyPr>
            <a:normAutofit fontScale="92500" lnSpcReduction="10000"/>
          </a:bodyPr>
          <a:lstStyle/>
          <a:p>
            <a:r>
              <a:rPr lang="en-US" dirty="0"/>
              <a:t>Arguments for S</a:t>
            </a:r>
            <a:r>
              <a:rPr lang="en-US" baseline="-25000" dirty="0"/>
              <a:t>MSY</a:t>
            </a:r>
          </a:p>
          <a:p>
            <a:pPr lvl="1"/>
            <a:r>
              <a:rPr lang="en-US" dirty="0"/>
              <a:t>It’s the status quo</a:t>
            </a:r>
          </a:p>
          <a:p>
            <a:pPr lvl="1"/>
            <a:r>
              <a:rPr lang="en-US" dirty="0"/>
              <a:t>If S</a:t>
            </a:r>
            <a:r>
              <a:rPr lang="en-US" baseline="-25000" dirty="0"/>
              <a:t>MSY</a:t>
            </a:r>
            <a:r>
              <a:rPr lang="en-US" dirty="0"/>
              <a:t> reliably estimated, and if forecast and harvest models are error-free, targeting S</a:t>
            </a:r>
            <a:r>
              <a:rPr lang="en-US" baseline="-25000" dirty="0"/>
              <a:t>MSY</a:t>
            </a:r>
            <a:r>
              <a:rPr lang="en-US" dirty="0"/>
              <a:t> would be expected to maximize average yield</a:t>
            </a:r>
          </a:p>
          <a:p>
            <a:r>
              <a:rPr lang="en-US" dirty="0"/>
              <a:t>Arguments for something else</a:t>
            </a:r>
          </a:p>
          <a:p>
            <a:pPr lvl="1"/>
            <a:r>
              <a:rPr lang="en-US" dirty="0"/>
              <a:t>OY ecosystem and evolutionary considerations consistent with NS1</a:t>
            </a:r>
          </a:p>
          <a:p>
            <a:pPr lvl="1"/>
            <a:r>
              <a:rPr lang="en-US" dirty="0"/>
              <a:t>Quality of recreational river fishing experience consistent with NS1</a:t>
            </a:r>
          </a:p>
          <a:p>
            <a:pPr lvl="1"/>
            <a:r>
              <a:rPr lang="en-US" dirty="0">
                <a:solidFill>
                  <a:schemeClr val="bg1">
                    <a:lumMod val="50000"/>
                  </a:schemeClr>
                </a:solidFill>
              </a:rPr>
              <a:t>Broodstock to support desired level of hatchery production</a:t>
            </a:r>
          </a:p>
          <a:p>
            <a:pPr lvl="1"/>
            <a:r>
              <a:rPr lang="en-US" dirty="0">
                <a:solidFill>
                  <a:schemeClr val="bg1">
                    <a:lumMod val="50000"/>
                  </a:schemeClr>
                </a:solidFill>
              </a:rPr>
              <a:t>Effects of uncertainty</a:t>
            </a:r>
          </a:p>
          <a:p>
            <a:r>
              <a:rPr lang="en-US" dirty="0">
                <a:solidFill>
                  <a:schemeClr val="bg1">
                    <a:lumMod val="50000"/>
                  </a:schemeClr>
                </a:solidFill>
              </a:rPr>
              <a:t>Arguments for year-specific values</a:t>
            </a:r>
          </a:p>
          <a:p>
            <a:pPr lvl="1"/>
            <a:r>
              <a:rPr lang="en-US" dirty="0">
                <a:solidFill>
                  <a:schemeClr val="bg1">
                    <a:lumMod val="50000"/>
                  </a:schemeClr>
                </a:solidFill>
              </a:rPr>
              <a:t>Effects of uncertainty</a:t>
            </a:r>
          </a:p>
          <a:p>
            <a:pPr lvl="1"/>
            <a:r>
              <a:rPr lang="en-US" dirty="0">
                <a:solidFill>
                  <a:schemeClr val="bg1">
                    <a:lumMod val="50000"/>
                  </a:schemeClr>
                </a:solidFill>
              </a:rPr>
              <a:t>De minimis considerations</a:t>
            </a:r>
          </a:p>
          <a:p>
            <a:pPr lvl="1"/>
            <a:r>
              <a:rPr lang="en-US" dirty="0">
                <a:solidFill>
                  <a:schemeClr val="bg1">
                    <a:lumMod val="50000"/>
                  </a:schemeClr>
                </a:solidFill>
              </a:rPr>
              <a:t>Expected productivity for escaping spawners</a:t>
            </a:r>
          </a:p>
        </p:txBody>
      </p:sp>
    </p:spTree>
    <p:extLst>
      <p:ext uri="{BB962C8B-B14F-4D97-AF65-F5344CB8AC3E}">
        <p14:creationId xmlns:p14="http://schemas.microsoft.com/office/powerpoint/2010/main" val="4044290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7E3AEA7-08B1-3FC9-0F01-376ECF9DAA1D}"/>
              </a:ext>
            </a:extLst>
          </p:cNvPr>
          <p:cNvPicPr>
            <a:picLocks noChangeAspect="1"/>
          </p:cNvPicPr>
          <p:nvPr/>
        </p:nvPicPr>
        <p:blipFill>
          <a:blip r:embed="rId3"/>
          <a:stretch>
            <a:fillRect/>
          </a:stretch>
        </p:blipFill>
        <p:spPr>
          <a:xfrm>
            <a:off x="630857" y="141729"/>
            <a:ext cx="9785352" cy="6288787"/>
          </a:xfrm>
          <a:prstGeom prst="rect">
            <a:avLst/>
          </a:prstGeom>
        </p:spPr>
      </p:pic>
      <p:sp>
        <p:nvSpPr>
          <p:cNvPr id="6" name="TextBox 5">
            <a:extLst>
              <a:ext uri="{FF2B5EF4-FFF2-40B4-BE49-F238E27FC236}">
                <a16:creationId xmlns:a16="http://schemas.microsoft.com/office/drawing/2014/main" id="{D191F9DC-7FA4-ED45-6113-E638CC141812}"/>
              </a:ext>
            </a:extLst>
          </p:cNvPr>
          <p:cNvSpPr txBox="1"/>
          <p:nvPr/>
        </p:nvSpPr>
        <p:spPr>
          <a:xfrm>
            <a:off x="1881809" y="914399"/>
            <a:ext cx="652743" cy="369332"/>
          </a:xfrm>
          <a:prstGeom prst="rect">
            <a:avLst/>
          </a:prstGeom>
          <a:noFill/>
        </p:spPr>
        <p:txBody>
          <a:bodyPr wrap="none" rtlCol="0">
            <a:spAutoFit/>
          </a:bodyPr>
          <a:lstStyle/>
          <a:p>
            <a:r>
              <a:rPr lang="en-US" dirty="0">
                <a:solidFill>
                  <a:schemeClr val="bg1"/>
                </a:solidFill>
              </a:rPr>
              <a:t>2022</a:t>
            </a:r>
          </a:p>
        </p:txBody>
      </p:sp>
      <p:sp>
        <p:nvSpPr>
          <p:cNvPr id="8" name="TextBox 7">
            <a:extLst>
              <a:ext uri="{FF2B5EF4-FFF2-40B4-BE49-F238E27FC236}">
                <a16:creationId xmlns:a16="http://schemas.microsoft.com/office/drawing/2014/main" id="{1783868E-A527-2F4C-1934-FFE596BE1BC5}"/>
              </a:ext>
            </a:extLst>
          </p:cNvPr>
          <p:cNvSpPr txBox="1"/>
          <p:nvPr/>
        </p:nvSpPr>
        <p:spPr>
          <a:xfrm>
            <a:off x="1696278" y="6488668"/>
            <a:ext cx="9501808" cy="369332"/>
          </a:xfrm>
          <a:prstGeom prst="rect">
            <a:avLst/>
          </a:prstGeom>
          <a:noFill/>
        </p:spPr>
        <p:txBody>
          <a:bodyPr wrap="square">
            <a:spAutoFit/>
          </a:bodyPr>
          <a:lstStyle/>
          <a:p>
            <a:r>
              <a:rPr lang="en-US" dirty="0"/>
              <a:t>Slide shown by Shawn Simkins during March 1, 2023 CDFW Salmon Information Meeting</a:t>
            </a:r>
          </a:p>
        </p:txBody>
      </p:sp>
    </p:spTree>
    <p:extLst>
      <p:ext uri="{BB962C8B-B14F-4D97-AF65-F5344CB8AC3E}">
        <p14:creationId xmlns:p14="http://schemas.microsoft.com/office/powerpoint/2010/main" val="2867965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FA1E6-8315-13BE-D2BD-B21BA8BD3C84}"/>
              </a:ext>
            </a:extLst>
          </p:cNvPr>
          <p:cNvSpPr>
            <a:spLocks noGrp="1"/>
          </p:cNvSpPr>
          <p:nvPr>
            <p:ph type="title"/>
          </p:nvPr>
        </p:nvSpPr>
        <p:spPr>
          <a:xfrm>
            <a:off x="311972" y="365125"/>
            <a:ext cx="11317044" cy="1325563"/>
          </a:xfrm>
        </p:spPr>
        <p:txBody>
          <a:bodyPr/>
          <a:lstStyle/>
          <a:p>
            <a:r>
              <a:rPr lang="en-US" dirty="0"/>
              <a:t>What escapement(s) should control rule target</a:t>
            </a:r>
          </a:p>
        </p:txBody>
      </p:sp>
      <p:sp>
        <p:nvSpPr>
          <p:cNvPr id="3" name="Content Placeholder 2">
            <a:extLst>
              <a:ext uri="{FF2B5EF4-FFF2-40B4-BE49-F238E27FC236}">
                <a16:creationId xmlns:a16="http://schemas.microsoft.com/office/drawing/2014/main" id="{39C9ADF0-DD52-088B-F902-F715D7A61B00}"/>
              </a:ext>
            </a:extLst>
          </p:cNvPr>
          <p:cNvSpPr>
            <a:spLocks noGrp="1"/>
          </p:cNvSpPr>
          <p:nvPr>
            <p:ph idx="1"/>
          </p:nvPr>
        </p:nvSpPr>
        <p:spPr>
          <a:xfrm>
            <a:off x="838200" y="1825625"/>
            <a:ext cx="10515600" cy="4790328"/>
          </a:xfrm>
        </p:spPr>
        <p:txBody>
          <a:bodyPr>
            <a:normAutofit fontScale="92500" lnSpcReduction="10000"/>
          </a:bodyPr>
          <a:lstStyle/>
          <a:p>
            <a:r>
              <a:rPr lang="en-US" dirty="0"/>
              <a:t>Arguments for S</a:t>
            </a:r>
            <a:r>
              <a:rPr lang="en-US" baseline="-25000" dirty="0"/>
              <a:t>MSY</a:t>
            </a:r>
          </a:p>
          <a:p>
            <a:pPr lvl="1"/>
            <a:r>
              <a:rPr lang="en-US" dirty="0"/>
              <a:t>It’s the status quo</a:t>
            </a:r>
          </a:p>
          <a:p>
            <a:pPr lvl="1"/>
            <a:r>
              <a:rPr lang="en-US" dirty="0"/>
              <a:t>If S</a:t>
            </a:r>
            <a:r>
              <a:rPr lang="en-US" baseline="-25000" dirty="0"/>
              <a:t>MSY</a:t>
            </a:r>
            <a:r>
              <a:rPr lang="en-US" dirty="0"/>
              <a:t> reliably estimated, and if forecast and harvest models are error-free, targeting S</a:t>
            </a:r>
            <a:r>
              <a:rPr lang="en-US" baseline="-25000" dirty="0"/>
              <a:t>MSY</a:t>
            </a:r>
            <a:r>
              <a:rPr lang="en-US" dirty="0"/>
              <a:t> would be expected to maximize average yield</a:t>
            </a:r>
          </a:p>
          <a:p>
            <a:r>
              <a:rPr lang="en-US" dirty="0"/>
              <a:t>Arguments for something else</a:t>
            </a:r>
          </a:p>
          <a:p>
            <a:pPr lvl="1"/>
            <a:r>
              <a:rPr lang="en-US" dirty="0"/>
              <a:t>OY ecosystem and evolutionary considerations consistent with NS1</a:t>
            </a:r>
          </a:p>
          <a:p>
            <a:pPr lvl="1"/>
            <a:r>
              <a:rPr lang="en-US" dirty="0"/>
              <a:t>Quality of recreational river fishing experience consistent with NS1</a:t>
            </a:r>
          </a:p>
          <a:p>
            <a:pPr lvl="1"/>
            <a:r>
              <a:rPr lang="en-US" dirty="0"/>
              <a:t>Broodstock to support desired level of hatchery production</a:t>
            </a:r>
          </a:p>
          <a:p>
            <a:pPr lvl="1"/>
            <a:r>
              <a:rPr lang="en-US" dirty="0">
                <a:solidFill>
                  <a:schemeClr val="bg1">
                    <a:lumMod val="50000"/>
                  </a:schemeClr>
                </a:solidFill>
              </a:rPr>
              <a:t>Effects of uncertainty</a:t>
            </a:r>
          </a:p>
          <a:p>
            <a:r>
              <a:rPr lang="en-US" dirty="0">
                <a:solidFill>
                  <a:schemeClr val="bg1">
                    <a:lumMod val="50000"/>
                  </a:schemeClr>
                </a:solidFill>
              </a:rPr>
              <a:t>Arguments for year-specific values</a:t>
            </a:r>
          </a:p>
          <a:p>
            <a:pPr lvl="1"/>
            <a:r>
              <a:rPr lang="en-US" dirty="0">
                <a:solidFill>
                  <a:schemeClr val="bg1">
                    <a:lumMod val="50000"/>
                  </a:schemeClr>
                </a:solidFill>
              </a:rPr>
              <a:t>Effects of uncertainty</a:t>
            </a:r>
          </a:p>
          <a:p>
            <a:pPr lvl="1"/>
            <a:r>
              <a:rPr lang="en-US" dirty="0">
                <a:solidFill>
                  <a:schemeClr val="bg1">
                    <a:lumMod val="50000"/>
                  </a:schemeClr>
                </a:solidFill>
              </a:rPr>
              <a:t>De minimis considerations</a:t>
            </a:r>
          </a:p>
          <a:p>
            <a:pPr lvl="1"/>
            <a:r>
              <a:rPr lang="en-US" dirty="0">
                <a:solidFill>
                  <a:schemeClr val="bg1">
                    <a:lumMod val="50000"/>
                  </a:schemeClr>
                </a:solidFill>
              </a:rPr>
              <a:t>Expected productivity for escaping spawners</a:t>
            </a:r>
          </a:p>
        </p:txBody>
      </p:sp>
    </p:spTree>
    <p:extLst>
      <p:ext uri="{BB962C8B-B14F-4D97-AF65-F5344CB8AC3E}">
        <p14:creationId xmlns:p14="http://schemas.microsoft.com/office/powerpoint/2010/main" val="9519100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5EAAE-25AC-2E7E-3C65-C863FD8EE191}"/>
              </a:ext>
            </a:extLst>
          </p:cNvPr>
          <p:cNvSpPr>
            <a:spLocks noGrp="1"/>
          </p:cNvSpPr>
          <p:nvPr>
            <p:ph type="title"/>
          </p:nvPr>
        </p:nvSpPr>
        <p:spPr>
          <a:xfrm>
            <a:off x="182880" y="307753"/>
            <a:ext cx="10515600" cy="1325563"/>
          </a:xfrm>
        </p:spPr>
        <p:txBody>
          <a:bodyPr/>
          <a:lstStyle/>
          <a:p>
            <a:r>
              <a:rPr lang="en-US" dirty="0"/>
              <a:t>Probability of meeting hatchery goals (currently escapement-based)</a:t>
            </a:r>
          </a:p>
        </p:txBody>
      </p:sp>
      <p:sp>
        <p:nvSpPr>
          <p:cNvPr id="3" name="Content Placeholder 2">
            <a:extLst>
              <a:ext uri="{FF2B5EF4-FFF2-40B4-BE49-F238E27FC236}">
                <a16:creationId xmlns:a16="http://schemas.microsoft.com/office/drawing/2014/main" id="{F9498BED-9D5B-9967-8636-AC37FC02311E}"/>
              </a:ext>
            </a:extLst>
          </p:cNvPr>
          <p:cNvSpPr>
            <a:spLocks noGrp="1"/>
          </p:cNvSpPr>
          <p:nvPr>
            <p:ph idx="1"/>
          </p:nvPr>
        </p:nvSpPr>
        <p:spPr>
          <a:xfrm>
            <a:off x="630936" y="6277927"/>
            <a:ext cx="10515600" cy="429895"/>
          </a:xfrm>
        </p:spPr>
        <p:txBody>
          <a:bodyPr>
            <a:normAutofit fontScale="92500" lnSpcReduction="10000"/>
          </a:bodyPr>
          <a:lstStyle/>
          <a:p>
            <a:r>
              <a:rPr lang="en-US" dirty="0"/>
              <a:t>Satterthwaite (</a:t>
            </a:r>
            <a:r>
              <a:rPr lang="en-US" dirty="0">
                <a:hlinkClick r:id="rId3"/>
              </a:rPr>
              <a:t>2023</a:t>
            </a:r>
            <a:r>
              <a:rPr lang="en-US" dirty="0"/>
              <a:t>), goals as defined in </a:t>
            </a:r>
            <a:r>
              <a:rPr lang="en-US" dirty="0">
                <a:hlinkClick r:id="rId4"/>
              </a:rPr>
              <a:t>Review Table B-3</a:t>
            </a:r>
            <a:endParaRPr lang="en-US" dirty="0"/>
          </a:p>
        </p:txBody>
      </p:sp>
      <p:sp>
        <p:nvSpPr>
          <p:cNvPr id="6" name="TextBox 5">
            <a:extLst>
              <a:ext uri="{FF2B5EF4-FFF2-40B4-BE49-F238E27FC236}">
                <a16:creationId xmlns:a16="http://schemas.microsoft.com/office/drawing/2014/main" id="{66834ADF-D5AE-01A9-DB86-A49EB52A6E81}"/>
              </a:ext>
            </a:extLst>
          </p:cNvPr>
          <p:cNvSpPr txBox="1"/>
          <p:nvPr/>
        </p:nvSpPr>
        <p:spPr>
          <a:xfrm>
            <a:off x="1231392" y="5573792"/>
            <a:ext cx="2426433" cy="369332"/>
          </a:xfrm>
          <a:prstGeom prst="rect">
            <a:avLst/>
          </a:prstGeom>
          <a:noFill/>
        </p:spPr>
        <p:txBody>
          <a:bodyPr wrap="none" rtlCol="0">
            <a:spAutoFit/>
          </a:bodyPr>
          <a:lstStyle/>
          <a:p>
            <a:r>
              <a:rPr lang="en-US" dirty="0"/>
              <a:t>Return years 2002-2021</a:t>
            </a:r>
          </a:p>
        </p:txBody>
      </p:sp>
      <p:sp>
        <p:nvSpPr>
          <p:cNvPr id="7" name="TextBox 6">
            <a:extLst>
              <a:ext uri="{FF2B5EF4-FFF2-40B4-BE49-F238E27FC236}">
                <a16:creationId xmlns:a16="http://schemas.microsoft.com/office/drawing/2014/main" id="{AB8C65BE-E67F-24B8-063B-3EE7E064AF8C}"/>
              </a:ext>
            </a:extLst>
          </p:cNvPr>
          <p:cNvSpPr txBox="1"/>
          <p:nvPr/>
        </p:nvSpPr>
        <p:spPr>
          <a:xfrm>
            <a:off x="7504176" y="5608320"/>
            <a:ext cx="2426433" cy="369332"/>
          </a:xfrm>
          <a:prstGeom prst="rect">
            <a:avLst/>
          </a:prstGeom>
          <a:noFill/>
        </p:spPr>
        <p:txBody>
          <a:bodyPr wrap="none" rtlCol="0">
            <a:spAutoFit/>
          </a:bodyPr>
          <a:lstStyle/>
          <a:p>
            <a:r>
              <a:rPr lang="en-US" dirty="0"/>
              <a:t>Return years 1970-2021</a:t>
            </a:r>
          </a:p>
        </p:txBody>
      </p:sp>
      <p:pic>
        <p:nvPicPr>
          <p:cNvPr id="9" name="Picture 8">
            <a:extLst>
              <a:ext uri="{FF2B5EF4-FFF2-40B4-BE49-F238E27FC236}">
                <a16:creationId xmlns:a16="http://schemas.microsoft.com/office/drawing/2014/main" id="{6AF597D4-222D-6289-CBB6-D10A9E26EFAE}"/>
              </a:ext>
            </a:extLst>
          </p:cNvPr>
          <p:cNvPicPr>
            <a:picLocks noChangeAspect="1"/>
          </p:cNvPicPr>
          <p:nvPr/>
        </p:nvPicPr>
        <p:blipFill>
          <a:blip r:embed="rId5"/>
          <a:stretch>
            <a:fillRect/>
          </a:stretch>
        </p:blipFill>
        <p:spPr>
          <a:xfrm>
            <a:off x="6322592" y="1605772"/>
            <a:ext cx="5442688" cy="3401680"/>
          </a:xfrm>
          <a:prstGeom prst="rect">
            <a:avLst/>
          </a:prstGeom>
        </p:spPr>
      </p:pic>
      <p:pic>
        <p:nvPicPr>
          <p:cNvPr id="11" name="Picture 10">
            <a:extLst>
              <a:ext uri="{FF2B5EF4-FFF2-40B4-BE49-F238E27FC236}">
                <a16:creationId xmlns:a16="http://schemas.microsoft.com/office/drawing/2014/main" id="{4CB55A4A-5473-B9E8-1450-94794ACD41F9}"/>
              </a:ext>
            </a:extLst>
          </p:cNvPr>
          <p:cNvPicPr>
            <a:picLocks noChangeAspect="1"/>
          </p:cNvPicPr>
          <p:nvPr/>
        </p:nvPicPr>
        <p:blipFill>
          <a:blip r:embed="rId6"/>
          <a:stretch>
            <a:fillRect/>
          </a:stretch>
        </p:blipFill>
        <p:spPr>
          <a:xfrm>
            <a:off x="182880" y="1543129"/>
            <a:ext cx="5571856" cy="3482410"/>
          </a:xfrm>
          <a:prstGeom prst="rect">
            <a:avLst/>
          </a:prstGeom>
        </p:spPr>
      </p:pic>
    </p:spTree>
    <p:extLst>
      <p:ext uri="{BB962C8B-B14F-4D97-AF65-F5344CB8AC3E}">
        <p14:creationId xmlns:p14="http://schemas.microsoft.com/office/powerpoint/2010/main" val="969797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FA1E6-8315-13BE-D2BD-B21BA8BD3C84}"/>
              </a:ext>
            </a:extLst>
          </p:cNvPr>
          <p:cNvSpPr>
            <a:spLocks noGrp="1"/>
          </p:cNvSpPr>
          <p:nvPr>
            <p:ph type="title"/>
          </p:nvPr>
        </p:nvSpPr>
        <p:spPr>
          <a:xfrm>
            <a:off x="311972" y="365125"/>
            <a:ext cx="11317044" cy="1325563"/>
          </a:xfrm>
        </p:spPr>
        <p:txBody>
          <a:bodyPr/>
          <a:lstStyle/>
          <a:p>
            <a:r>
              <a:rPr lang="en-US" dirty="0"/>
              <a:t>What escapement(s) should control rule target</a:t>
            </a:r>
          </a:p>
        </p:txBody>
      </p:sp>
      <p:sp>
        <p:nvSpPr>
          <p:cNvPr id="3" name="Content Placeholder 2">
            <a:extLst>
              <a:ext uri="{FF2B5EF4-FFF2-40B4-BE49-F238E27FC236}">
                <a16:creationId xmlns:a16="http://schemas.microsoft.com/office/drawing/2014/main" id="{39C9ADF0-DD52-088B-F902-F715D7A61B00}"/>
              </a:ext>
            </a:extLst>
          </p:cNvPr>
          <p:cNvSpPr>
            <a:spLocks noGrp="1"/>
          </p:cNvSpPr>
          <p:nvPr>
            <p:ph idx="1"/>
          </p:nvPr>
        </p:nvSpPr>
        <p:spPr>
          <a:xfrm>
            <a:off x="838200" y="1825625"/>
            <a:ext cx="10515600" cy="4790328"/>
          </a:xfrm>
        </p:spPr>
        <p:txBody>
          <a:bodyPr>
            <a:normAutofit fontScale="92500" lnSpcReduction="10000"/>
          </a:bodyPr>
          <a:lstStyle/>
          <a:p>
            <a:r>
              <a:rPr lang="en-US" dirty="0"/>
              <a:t>Arguments for S</a:t>
            </a:r>
            <a:r>
              <a:rPr lang="en-US" baseline="-25000" dirty="0"/>
              <a:t>MSY</a:t>
            </a:r>
          </a:p>
          <a:p>
            <a:pPr lvl="1"/>
            <a:r>
              <a:rPr lang="en-US" dirty="0"/>
              <a:t>It’s the status quo</a:t>
            </a:r>
          </a:p>
          <a:p>
            <a:pPr lvl="1"/>
            <a:r>
              <a:rPr lang="en-US" dirty="0"/>
              <a:t>If S</a:t>
            </a:r>
            <a:r>
              <a:rPr lang="en-US" baseline="-25000" dirty="0"/>
              <a:t>MSY</a:t>
            </a:r>
            <a:r>
              <a:rPr lang="en-US" dirty="0"/>
              <a:t> reliably estimated, and if forecast and harvest models are error-free, targeting S</a:t>
            </a:r>
            <a:r>
              <a:rPr lang="en-US" baseline="-25000" dirty="0"/>
              <a:t>MSY</a:t>
            </a:r>
            <a:r>
              <a:rPr lang="en-US" dirty="0"/>
              <a:t> would be expected to maximize average yield</a:t>
            </a:r>
          </a:p>
          <a:p>
            <a:r>
              <a:rPr lang="en-US" dirty="0"/>
              <a:t>Arguments for something else</a:t>
            </a:r>
          </a:p>
          <a:p>
            <a:pPr lvl="1"/>
            <a:r>
              <a:rPr lang="en-US" dirty="0"/>
              <a:t>OY ecosystem and evolutionary considerations consistent with NS1</a:t>
            </a:r>
          </a:p>
          <a:p>
            <a:pPr lvl="1"/>
            <a:r>
              <a:rPr lang="en-US" dirty="0"/>
              <a:t>Quality of recreational river fishing experience consistent with NS1</a:t>
            </a:r>
          </a:p>
          <a:p>
            <a:pPr lvl="1"/>
            <a:r>
              <a:rPr lang="en-US" dirty="0"/>
              <a:t>Broodstock to support desired level of hatchery production</a:t>
            </a:r>
          </a:p>
          <a:p>
            <a:pPr lvl="1"/>
            <a:r>
              <a:rPr lang="en-US" dirty="0"/>
              <a:t>Effects of uncertainty</a:t>
            </a:r>
          </a:p>
          <a:p>
            <a:r>
              <a:rPr lang="en-US" dirty="0">
                <a:solidFill>
                  <a:schemeClr val="bg1">
                    <a:lumMod val="50000"/>
                  </a:schemeClr>
                </a:solidFill>
              </a:rPr>
              <a:t>Arguments for year-specific values</a:t>
            </a:r>
          </a:p>
          <a:p>
            <a:pPr lvl="1"/>
            <a:r>
              <a:rPr lang="en-US" dirty="0">
                <a:solidFill>
                  <a:schemeClr val="bg1">
                    <a:lumMod val="50000"/>
                  </a:schemeClr>
                </a:solidFill>
              </a:rPr>
              <a:t>Effects of uncertainty</a:t>
            </a:r>
          </a:p>
          <a:p>
            <a:pPr lvl="1"/>
            <a:r>
              <a:rPr lang="en-US" dirty="0">
                <a:solidFill>
                  <a:schemeClr val="bg1">
                    <a:lumMod val="50000"/>
                  </a:schemeClr>
                </a:solidFill>
              </a:rPr>
              <a:t>De minimis considerations</a:t>
            </a:r>
          </a:p>
          <a:p>
            <a:pPr lvl="1"/>
            <a:r>
              <a:rPr lang="en-US" dirty="0">
                <a:solidFill>
                  <a:schemeClr val="bg1">
                    <a:lumMod val="50000"/>
                  </a:schemeClr>
                </a:solidFill>
              </a:rPr>
              <a:t>Expected productivity for escaping spawners</a:t>
            </a:r>
          </a:p>
        </p:txBody>
      </p:sp>
    </p:spTree>
    <p:extLst>
      <p:ext uri="{BB962C8B-B14F-4D97-AF65-F5344CB8AC3E}">
        <p14:creationId xmlns:p14="http://schemas.microsoft.com/office/powerpoint/2010/main" val="4194208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FA1E6-8315-13BE-D2BD-B21BA8BD3C84}"/>
              </a:ext>
            </a:extLst>
          </p:cNvPr>
          <p:cNvSpPr>
            <a:spLocks noGrp="1"/>
          </p:cNvSpPr>
          <p:nvPr>
            <p:ph type="title"/>
          </p:nvPr>
        </p:nvSpPr>
        <p:spPr>
          <a:xfrm>
            <a:off x="311972" y="365125"/>
            <a:ext cx="11317044" cy="1325563"/>
          </a:xfrm>
        </p:spPr>
        <p:txBody>
          <a:bodyPr/>
          <a:lstStyle/>
          <a:p>
            <a:r>
              <a:rPr lang="en-US" dirty="0"/>
              <a:t>What escapement(s) should control rule target</a:t>
            </a:r>
          </a:p>
        </p:txBody>
      </p:sp>
      <p:sp>
        <p:nvSpPr>
          <p:cNvPr id="3" name="Content Placeholder 2">
            <a:extLst>
              <a:ext uri="{FF2B5EF4-FFF2-40B4-BE49-F238E27FC236}">
                <a16:creationId xmlns:a16="http://schemas.microsoft.com/office/drawing/2014/main" id="{39C9ADF0-DD52-088B-F902-F715D7A61B00}"/>
              </a:ext>
            </a:extLst>
          </p:cNvPr>
          <p:cNvSpPr>
            <a:spLocks noGrp="1"/>
          </p:cNvSpPr>
          <p:nvPr>
            <p:ph idx="1"/>
          </p:nvPr>
        </p:nvSpPr>
        <p:spPr>
          <a:xfrm>
            <a:off x="838200" y="1825625"/>
            <a:ext cx="10515600" cy="4790328"/>
          </a:xfrm>
        </p:spPr>
        <p:txBody>
          <a:bodyPr>
            <a:normAutofit fontScale="92500" lnSpcReduction="10000"/>
          </a:bodyPr>
          <a:lstStyle/>
          <a:p>
            <a:r>
              <a:rPr lang="en-US" dirty="0"/>
              <a:t>Arguments for S</a:t>
            </a:r>
            <a:r>
              <a:rPr lang="en-US" baseline="-25000" dirty="0"/>
              <a:t>MSY</a:t>
            </a:r>
          </a:p>
          <a:p>
            <a:pPr lvl="1"/>
            <a:r>
              <a:rPr lang="en-US" dirty="0"/>
              <a:t>It’s the status quo</a:t>
            </a:r>
          </a:p>
          <a:p>
            <a:pPr lvl="1"/>
            <a:r>
              <a:rPr lang="en-US" dirty="0"/>
              <a:t>If S</a:t>
            </a:r>
            <a:r>
              <a:rPr lang="en-US" baseline="-25000" dirty="0"/>
              <a:t>MSY</a:t>
            </a:r>
            <a:r>
              <a:rPr lang="en-US" dirty="0"/>
              <a:t> reliably estimated, and if forecast and harvest models are error-free, targeting S</a:t>
            </a:r>
            <a:r>
              <a:rPr lang="en-US" baseline="-25000" dirty="0"/>
              <a:t>MSY</a:t>
            </a:r>
            <a:r>
              <a:rPr lang="en-US" dirty="0"/>
              <a:t> would be expected to maximize average yield</a:t>
            </a:r>
          </a:p>
          <a:p>
            <a:r>
              <a:rPr lang="en-US" dirty="0"/>
              <a:t>Arguments for something else</a:t>
            </a:r>
          </a:p>
          <a:p>
            <a:pPr lvl="1"/>
            <a:r>
              <a:rPr lang="en-US" dirty="0"/>
              <a:t>OY ecosystem and evolutionary considerations consistent with NS1</a:t>
            </a:r>
          </a:p>
          <a:p>
            <a:pPr lvl="1"/>
            <a:r>
              <a:rPr lang="en-US" dirty="0"/>
              <a:t>Quality of recreational river fishing experience consistent with NS1</a:t>
            </a:r>
          </a:p>
          <a:p>
            <a:pPr lvl="1"/>
            <a:r>
              <a:rPr lang="en-US" dirty="0"/>
              <a:t>Broodstock to support desired level of hatchery production</a:t>
            </a:r>
          </a:p>
          <a:p>
            <a:pPr lvl="1"/>
            <a:r>
              <a:rPr lang="en-US" dirty="0"/>
              <a:t>Effects of uncertainty</a:t>
            </a:r>
          </a:p>
          <a:p>
            <a:r>
              <a:rPr lang="en-US" dirty="0"/>
              <a:t>Arguments for year-specific values</a:t>
            </a:r>
          </a:p>
          <a:p>
            <a:pPr lvl="1"/>
            <a:r>
              <a:rPr lang="en-US" dirty="0"/>
              <a:t>Effects of uncertainty</a:t>
            </a:r>
          </a:p>
          <a:p>
            <a:pPr lvl="1"/>
            <a:r>
              <a:rPr lang="en-US" dirty="0">
                <a:solidFill>
                  <a:schemeClr val="bg1">
                    <a:lumMod val="50000"/>
                  </a:schemeClr>
                </a:solidFill>
              </a:rPr>
              <a:t>De minimis considerations</a:t>
            </a:r>
          </a:p>
          <a:p>
            <a:pPr lvl="1"/>
            <a:r>
              <a:rPr lang="en-US" dirty="0">
                <a:solidFill>
                  <a:schemeClr val="bg1">
                    <a:lumMod val="50000"/>
                  </a:schemeClr>
                </a:solidFill>
              </a:rPr>
              <a:t>Expected productivity for escaping spawners</a:t>
            </a:r>
          </a:p>
        </p:txBody>
      </p:sp>
    </p:spTree>
    <p:extLst>
      <p:ext uri="{BB962C8B-B14F-4D97-AF65-F5344CB8AC3E}">
        <p14:creationId xmlns:p14="http://schemas.microsoft.com/office/powerpoint/2010/main" val="18899156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2DACC01-7F86-E14B-9FC1-7374A547DBA6}"/>
              </a:ext>
            </a:extLst>
          </p:cNvPr>
          <p:cNvPicPr>
            <a:picLocks noChangeAspect="1"/>
          </p:cNvPicPr>
          <p:nvPr/>
        </p:nvPicPr>
        <p:blipFill>
          <a:blip r:embed="rId3"/>
          <a:stretch>
            <a:fillRect/>
          </a:stretch>
        </p:blipFill>
        <p:spPr>
          <a:xfrm>
            <a:off x="-787606" y="-947307"/>
            <a:ext cx="6995141" cy="9052535"/>
          </a:xfrm>
          <a:prstGeom prst="rect">
            <a:avLst/>
          </a:prstGeom>
        </p:spPr>
      </p:pic>
      <p:sp>
        <p:nvSpPr>
          <p:cNvPr id="6" name="Rectangle 5">
            <a:extLst>
              <a:ext uri="{FF2B5EF4-FFF2-40B4-BE49-F238E27FC236}">
                <a16:creationId xmlns:a16="http://schemas.microsoft.com/office/drawing/2014/main" id="{37BE1FED-7A9D-AC46-85B1-591334DAF593}"/>
              </a:ext>
            </a:extLst>
          </p:cNvPr>
          <p:cNvSpPr/>
          <p:nvPr/>
        </p:nvSpPr>
        <p:spPr>
          <a:xfrm>
            <a:off x="0" y="6211669"/>
            <a:ext cx="5597611" cy="646331"/>
          </a:xfrm>
          <a:prstGeom prst="rect">
            <a:avLst/>
          </a:prstGeom>
        </p:spPr>
        <p:txBody>
          <a:bodyPr wrap="square">
            <a:spAutoFit/>
          </a:bodyPr>
          <a:lstStyle/>
          <a:p>
            <a:r>
              <a:rPr lang="en-US" dirty="0"/>
              <a:t>https://</a:t>
            </a:r>
            <a:r>
              <a:rPr lang="en-US" dirty="0" err="1"/>
              <a:t>www.pcouncil.org</a:t>
            </a:r>
            <a:r>
              <a:rPr lang="en-US" dirty="0"/>
              <a:t>/documents/2017/09/e9_att5_privitera-johnson_estofl_sept2017bb.pdf/</a:t>
            </a:r>
          </a:p>
        </p:txBody>
      </p:sp>
      <p:sp>
        <p:nvSpPr>
          <p:cNvPr id="7" name="Rectangle 6">
            <a:extLst>
              <a:ext uri="{FF2B5EF4-FFF2-40B4-BE49-F238E27FC236}">
                <a16:creationId xmlns:a16="http://schemas.microsoft.com/office/drawing/2014/main" id="{FF1494AA-F17B-F540-8547-95D8A21F20D5}"/>
              </a:ext>
            </a:extLst>
          </p:cNvPr>
          <p:cNvSpPr/>
          <p:nvPr/>
        </p:nvSpPr>
        <p:spPr>
          <a:xfrm>
            <a:off x="4504036" y="2488079"/>
            <a:ext cx="5418440" cy="923330"/>
          </a:xfrm>
          <a:prstGeom prst="rect">
            <a:avLst/>
          </a:prstGeom>
        </p:spPr>
        <p:txBody>
          <a:bodyPr wrap="square">
            <a:spAutoFit/>
          </a:bodyPr>
          <a:lstStyle/>
          <a:p>
            <a:r>
              <a:rPr lang="en-US" i="1" dirty="0">
                <a:solidFill>
                  <a:schemeClr val="bg1">
                    <a:lumMod val="50000"/>
                  </a:schemeClr>
                </a:solidFill>
              </a:rPr>
              <a:t>ACL &amp; ACT: sector-specific allocations; </a:t>
            </a:r>
          </a:p>
          <a:p>
            <a:r>
              <a:rPr lang="en-US" i="1" dirty="0">
                <a:solidFill>
                  <a:schemeClr val="bg1">
                    <a:lumMod val="50000"/>
                  </a:schemeClr>
                </a:solidFill>
              </a:rPr>
              <a:t>management uncertainty/implementation error; relevant ecological, economic, and social considerations</a:t>
            </a:r>
          </a:p>
        </p:txBody>
      </p:sp>
      <p:sp>
        <p:nvSpPr>
          <p:cNvPr id="8" name="Rectangle 7">
            <a:extLst>
              <a:ext uri="{FF2B5EF4-FFF2-40B4-BE49-F238E27FC236}">
                <a16:creationId xmlns:a16="http://schemas.microsoft.com/office/drawing/2014/main" id="{AD063C58-24C2-B543-8BA6-E9965BB1FBE2}"/>
              </a:ext>
            </a:extLst>
          </p:cNvPr>
          <p:cNvSpPr/>
          <p:nvPr/>
        </p:nvSpPr>
        <p:spPr>
          <a:xfrm>
            <a:off x="4444312" y="896077"/>
            <a:ext cx="7640595" cy="369332"/>
          </a:xfrm>
          <a:prstGeom prst="rect">
            <a:avLst/>
          </a:prstGeom>
        </p:spPr>
        <p:txBody>
          <a:bodyPr wrap="square">
            <a:spAutoFit/>
          </a:bodyPr>
          <a:lstStyle/>
          <a:p>
            <a:r>
              <a:rPr lang="en-US" dirty="0"/>
              <a:t>OFL: maximum amount that can be caught without resulting in overfishing</a:t>
            </a:r>
          </a:p>
        </p:txBody>
      </p:sp>
      <p:sp>
        <p:nvSpPr>
          <p:cNvPr id="9" name="Rectangle 8">
            <a:extLst>
              <a:ext uri="{FF2B5EF4-FFF2-40B4-BE49-F238E27FC236}">
                <a16:creationId xmlns:a16="http://schemas.microsoft.com/office/drawing/2014/main" id="{3FBE255A-2C95-5F40-B414-0FFF16B22B7D}"/>
              </a:ext>
            </a:extLst>
          </p:cNvPr>
          <p:cNvSpPr/>
          <p:nvPr/>
        </p:nvSpPr>
        <p:spPr>
          <a:xfrm>
            <a:off x="4444312" y="2138641"/>
            <a:ext cx="6096000" cy="369332"/>
          </a:xfrm>
          <a:prstGeom prst="rect">
            <a:avLst/>
          </a:prstGeom>
        </p:spPr>
        <p:txBody>
          <a:bodyPr>
            <a:spAutoFit/>
          </a:bodyPr>
          <a:lstStyle/>
          <a:p>
            <a:r>
              <a:rPr lang="en-US" dirty="0"/>
              <a:t>ABC: accounts for scientific uncertainty in the estimate of OFL</a:t>
            </a:r>
          </a:p>
        </p:txBody>
      </p:sp>
      <p:pic>
        <p:nvPicPr>
          <p:cNvPr id="11" name="Picture 10">
            <a:extLst>
              <a:ext uri="{FF2B5EF4-FFF2-40B4-BE49-F238E27FC236}">
                <a16:creationId xmlns:a16="http://schemas.microsoft.com/office/drawing/2014/main" id="{AA78F626-E65E-814A-A577-D942BCB6F05C}"/>
              </a:ext>
            </a:extLst>
          </p:cNvPr>
          <p:cNvPicPr>
            <a:picLocks noChangeAspect="1"/>
          </p:cNvPicPr>
          <p:nvPr/>
        </p:nvPicPr>
        <p:blipFill>
          <a:blip r:embed="rId4"/>
          <a:stretch>
            <a:fillRect/>
          </a:stretch>
        </p:blipFill>
        <p:spPr>
          <a:xfrm>
            <a:off x="5966097" y="2507973"/>
            <a:ext cx="5444550" cy="4350027"/>
          </a:xfrm>
          <a:prstGeom prst="rect">
            <a:avLst/>
          </a:prstGeom>
        </p:spPr>
      </p:pic>
      <p:sp>
        <p:nvSpPr>
          <p:cNvPr id="12" name="TextBox 11">
            <a:extLst>
              <a:ext uri="{FF2B5EF4-FFF2-40B4-BE49-F238E27FC236}">
                <a16:creationId xmlns:a16="http://schemas.microsoft.com/office/drawing/2014/main" id="{40BFC39E-3A89-B640-B3DE-C4A57EC6072B}"/>
              </a:ext>
            </a:extLst>
          </p:cNvPr>
          <p:cNvSpPr txBox="1"/>
          <p:nvPr/>
        </p:nvSpPr>
        <p:spPr>
          <a:xfrm>
            <a:off x="7370357" y="6350168"/>
            <a:ext cx="2378087" cy="369332"/>
          </a:xfrm>
          <a:prstGeom prst="rect">
            <a:avLst/>
          </a:prstGeom>
          <a:noFill/>
        </p:spPr>
        <p:txBody>
          <a:bodyPr wrap="none" rtlCol="0">
            <a:spAutoFit/>
          </a:bodyPr>
          <a:lstStyle/>
          <a:p>
            <a:r>
              <a:rPr lang="en-US" dirty="0"/>
              <a:t>log (</a:t>
            </a:r>
            <a:r>
              <a:rPr lang="en-US" dirty="0" err="1"/>
              <a:t>OFL</a:t>
            </a:r>
            <a:r>
              <a:rPr lang="en-US" baseline="-25000" dirty="0" err="1"/>
              <a:t>true</a:t>
            </a:r>
            <a:r>
              <a:rPr lang="en-US" dirty="0"/>
              <a:t> / </a:t>
            </a:r>
            <a:r>
              <a:rPr lang="en-US" dirty="0" err="1"/>
              <a:t>OFL</a:t>
            </a:r>
            <a:r>
              <a:rPr lang="en-US" baseline="-25000" dirty="0" err="1"/>
              <a:t>assessed</a:t>
            </a:r>
            <a:r>
              <a:rPr lang="en-US" dirty="0"/>
              <a:t>)</a:t>
            </a:r>
          </a:p>
        </p:txBody>
      </p:sp>
      <p:sp>
        <p:nvSpPr>
          <p:cNvPr id="13" name="TextBox 12">
            <a:extLst>
              <a:ext uri="{FF2B5EF4-FFF2-40B4-BE49-F238E27FC236}">
                <a16:creationId xmlns:a16="http://schemas.microsoft.com/office/drawing/2014/main" id="{469AA3E2-1133-FE44-B86E-D477529F6AE8}"/>
              </a:ext>
            </a:extLst>
          </p:cNvPr>
          <p:cNvSpPr txBox="1"/>
          <p:nvPr/>
        </p:nvSpPr>
        <p:spPr>
          <a:xfrm>
            <a:off x="8408558" y="6039360"/>
            <a:ext cx="301686" cy="369332"/>
          </a:xfrm>
          <a:prstGeom prst="rect">
            <a:avLst/>
          </a:prstGeom>
          <a:noFill/>
        </p:spPr>
        <p:txBody>
          <a:bodyPr wrap="none" rtlCol="0">
            <a:spAutoFit/>
          </a:bodyPr>
          <a:lstStyle/>
          <a:p>
            <a:r>
              <a:rPr lang="en-US" dirty="0"/>
              <a:t>0</a:t>
            </a:r>
          </a:p>
        </p:txBody>
      </p:sp>
      <p:sp>
        <p:nvSpPr>
          <p:cNvPr id="14" name="TextBox 13">
            <a:extLst>
              <a:ext uri="{FF2B5EF4-FFF2-40B4-BE49-F238E27FC236}">
                <a16:creationId xmlns:a16="http://schemas.microsoft.com/office/drawing/2014/main" id="{120FEE33-A123-9449-89EA-5D820643FAF3}"/>
              </a:ext>
            </a:extLst>
          </p:cNvPr>
          <p:cNvSpPr txBox="1"/>
          <p:nvPr/>
        </p:nvSpPr>
        <p:spPr>
          <a:xfrm>
            <a:off x="7970106" y="6007708"/>
            <a:ext cx="276038" cy="369332"/>
          </a:xfrm>
          <a:prstGeom prst="rect">
            <a:avLst/>
          </a:prstGeom>
          <a:noFill/>
        </p:spPr>
        <p:txBody>
          <a:bodyPr wrap="none" rtlCol="0">
            <a:spAutoFit/>
          </a:bodyPr>
          <a:lstStyle/>
          <a:p>
            <a:r>
              <a:rPr lang="en-US" dirty="0"/>
              <a:t>z</a:t>
            </a:r>
          </a:p>
        </p:txBody>
      </p:sp>
      <p:sp>
        <p:nvSpPr>
          <p:cNvPr id="15" name="TextBox 14">
            <a:extLst>
              <a:ext uri="{FF2B5EF4-FFF2-40B4-BE49-F238E27FC236}">
                <a16:creationId xmlns:a16="http://schemas.microsoft.com/office/drawing/2014/main" id="{D913919C-C2BB-F740-8655-4CED12F03826}"/>
              </a:ext>
            </a:extLst>
          </p:cNvPr>
          <p:cNvSpPr txBox="1"/>
          <p:nvPr/>
        </p:nvSpPr>
        <p:spPr>
          <a:xfrm>
            <a:off x="2963904" y="1839856"/>
            <a:ext cx="1546962" cy="369332"/>
          </a:xfrm>
          <a:prstGeom prst="rect">
            <a:avLst/>
          </a:prstGeom>
          <a:noFill/>
        </p:spPr>
        <p:txBody>
          <a:bodyPr wrap="none" rtlCol="0">
            <a:spAutoFit/>
          </a:bodyPr>
          <a:lstStyle/>
          <a:p>
            <a:r>
              <a:rPr lang="en-US" dirty="0"/>
              <a:t>Buffer = </a:t>
            </a:r>
            <a:r>
              <a:rPr lang="en-US" dirty="0" err="1"/>
              <a:t>exp</a:t>
            </a:r>
            <a:r>
              <a:rPr lang="en-US" dirty="0"/>
              <a:t>(z)</a:t>
            </a:r>
          </a:p>
        </p:txBody>
      </p:sp>
      <p:sp>
        <p:nvSpPr>
          <p:cNvPr id="16" name="Rectangle 15">
            <a:extLst>
              <a:ext uri="{FF2B5EF4-FFF2-40B4-BE49-F238E27FC236}">
                <a16:creationId xmlns:a16="http://schemas.microsoft.com/office/drawing/2014/main" id="{4959F7BE-2F90-324D-BDA9-5E235C2E49B6}"/>
              </a:ext>
            </a:extLst>
          </p:cNvPr>
          <p:cNvSpPr/>
          <p:nvPr/>
        </p:nvSpPr>
        <p:spPr>
          <a:xfrm>
            <a:off x="3015858" y="2160943"/>
            <a:ext cx="1365642" cy="208530"/>
          </a:xfrm>
          <a:prstGeom prst="rect">
            <a:avLst/>
          </a:prstGeom>
          <a:solidFill>
            <a:srgbClr val="FFFF00">
              <a:alpha val="3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F7DFFEFE-AA7D-1143-953D-1BF7C24EA5D2}"/>
              </a:ext>
            </a:extLst>
          </p:cNvPr>
          <p:cNvSpPr/>
          <p:nvPr/>
        </p:nvSpPr>
        <p:spPr>
          <a:xfrm>
            <a:off x="2132280" y="453"/>
            <a:ext cx="1767155" cy="3184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6DA4D044-343E-23A3-D233-4E32F3012D2E}"/>
              </a:ext>
            </a:extLst>
          </p:cNvPr>
          <p:cNvSpPr>
            <a:spLocks noGrp="1"/>
          </p:cNvSpPr>
          <p:nvPr>
            <p:ph type="title"/>
          </p:nvPr>
        </p:nvSpPr>
        <p:spPr>
          <a:xfrm>
            <a:off x="159026" y="-439433"/>
            <a:ext cx="12032974" cy="1325563"/>
          </a:xfrm>
        </p:spPr>
        <p:txBody>
          <a:bodyPr>
            <a:normAutofit/>
          </a:bodyPr>
          <a:lstStyle/>
          <a:p>
            <a:r>
              <a:rPr lang="en-US" sz="3200" dirty="0"/>
              <a:t>P*/</a:t>
            </a:r>
            <a:r>
              <a:rPr lang="en-US" sz="3200" dirty="0">
                <a:latin typeface="Symbol" pitchFamily="2" charset="2"/>
              </a:rPr>
              <a:t>s</a:t>
            </a:r>
            <a:r>
              <a:rPr lang="en-US" sz="3200" dirty="0"/>
              <a:t> approach for deriving ABC from OFL for groundfish and (most) CPS</a:t>
            </a:r>
          </a:p>
        </p:txBody>
      </p:sp>
    </p:spTree>
    <p:extLst>
      <p:ext uri="{BB962C8B-B14F-4D97-AF65-F5344CB8AC3E}">
        <p14:creationId xmlns:p14="http://schemas.microsoft.com/office/powerpoint/2010/main" val="2927987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2" grpId="0"/>
      <p:bldP spid="13" grpId="0"/>
      <p:bldP spid="14" grpId="0"/>
      <p:bldP spid="15" grpId="0"/>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490C6-AA8A-315E-D56C-AD9919B98CC0}"/>
              </a:ext>
            </a:extLst>
          </p:cNvPr>
          <p:cNvSpPr>
            <a:spLocks noGrp="1"/>
          </p:cNvSpPr>
          <p:nvPr>
            <p:ph type="title"/>
          </p:nvPr>
        </p:nvSpPr>
        <p:spPr>
          <a:xfrm>
            <a:off x="220362" y="0"/>
            <a:ext cx="11751276" cy="1325563"/>
          </a:xfrm>
        </p:spPr>
        <p:txBody>
          <a:bodyPr/>
          <a:lstStyle/>
          <a:p>
            <a:r>
              <a:rPr lang="en-US" dirty="0"/>
              <a:t>Fit a lognormal distribution describing current SI forecast model’s performance</a:t>
            </a:r>
          </a:p>
        </p:txBody>
      </p:sp>
      <p:sp>
        <p:nvSpPr>
          <p:cNvPr id="6" name="TextBox 5">
            <a:extLst>
              <a:ext uri="{FF2B5EF4-FFF2-40B4-BE49-F238E27FC236}">
                <a16:creationId xmlns:a16="http://schemas.microsoft.com/office/drawing/2014/main" id="{2D6FB443-89E1-E0C3-44EB-261A71027FF6}"/>
              </a:ext>
            </a:extLst>
          </p:cNvPr>
          <p:cNvSpPr txBox="1"/>
          <p:nvPr/>
        </p:nvSpPr>
        <p:spPr>
          <a:xfrm>
            <a:off x="259492" y="6400800"/>
            <a:ext cx="10429394" cy="369332"/>
          </a:xfrm>
          <a:prstGeom prst="rect">
            <a:avLst/>
          </a:prstGeom>
          <a:noFill/>
        </p:spPr>
        <p:txBody>
          <a:bodyPr wrap="none" rtlCol="0">
            <a:spAutoFit/>
          </a:bodyPr>
          <a:lstStyle/>
          <a:p>
            <a:r>
              <a:rPr lang="en-US" dirty="0"/>
              <a:t>*In all cases, the 2023 SI forecast method was applied to the data that would have been available at the time. </a:t>
            </a:r>
          </a:p>
        </p:txBody>
      </p:sp>
      <p:pic>
        <p:nvPicPr>
          <p:cNvPr id="8" name="Picture 7">
            <a:extLst>
              <a:ext uri="{FF2B5EF4-FFF2-40B4-BE49-F238E27FC236}">
                <a16:creationId xmlns:a16="http://schemas.microsoft.com/office/drawing/2014/main" id="{17CE1A66-6A81-A8D2-3FF4-C4FBE89032FF}"/>
              </a:ext>
            </a:extLst>
          </p:cNvPr>
          <p:cNvPicPr>
            <a:picLocks noChangeAspect="1"/>
          </p:cNvPicPr>
          <p:nvPr/>
        </p:nvPicPr>
        <p:blipFill>
          <a:blip r:embed="rId3"/>
          <a:stretch>
            <a:fillRect/>
          </a:stretch>
        </p:blipFill>
        <p:spPr>
          <a:xfrm>
            <a:off x="-1" y="1325564"/>
            <a:ext cx="4767241" cy="3963128"/>
          </a:xfrm>
          <a:prstGeom prst="rect">
            <a:avLst/>
          </a:prstGeom>
        </p:spPr>
      </p:pic>
      <p:pic>
        <p:nvPicPr>
          <p:cNvPr id="10" name="Picture 9">
            <a:extLst>
              <a:ext uri="{FF2B5EF4-FFF2-40B4-BE49-F238E27FC236}">
                <a16:creationId xmlns:a16="http://schemas.microsoft.com/office/drawing/2014/main" id="{F8500879-305C-F2DF-7263-FE7B7BC6096A}"/>
              </a:ext>
            </a:extLst>
          </p:cNvPr>
          <p:cNvPicPr>
            <a:picLocks noChangeAspect="1"/>
          </p:cNvPicPr>
          <p:nvPr/>
        </p:nvPicPr>
        <p:blipFill>
          <a:blip r:embed="rId4"/>
          <a:stretch>
            <a:fillRect/>
          </a:stretch>
        </p:blipFill>
        <p:spPr>
          <a:xfrm>
            <a:off x="4434017" y="1325563"/>
            <a:ext cx="4767241" cy="3963128"/>
          </a:xfrm>
          <a:prstGeom prst="rect">
            <a:avLst/>
          </a:prstGeom>
        </p:spPr>
      </p:pic>
      <p:sp>
        <p:nvSpPr>
          <p:cNvPr id="11" name="TextBox 10">
            <a:extLst>
              <a:ext uri="{FF2B5EF4-FFF2-40B4-BE49-F238E27FC236}">
                <a16:creationId xmlns:a16="http://schemas.microsoft.com/office/drawing/2014/main" id="{218D1C3D-4C4E-6D15-8A47-63C1E95E6212}"/>
              </a:ext>
            </a:extLst>
          </p:cNvPr>
          <p:cNvSpPr txBox="1"/>
          <p:nvPr/>
        </p:nvSpPr>
        <p:spPr>
          <a:xfrm>
            <a:off x="9201258" y="2051222"/>
            <a:ext cx="2770380" cy="2031325"/>
          </a:xfrm>
          <a:prstGeom prst="rect">
            <a:avLst/>
          </a:prstGeom>
          <a:noFill/>
        </p:spPr>
        <p:txBody>
          <a:bodyPr wrap="square" rtlCol="0">
            <a:spAutoFit/>
          </a:bodyPr>
          <a:lstStyle/>
          <a:p>
            <a:r>
              <a:rPr lang="en-US" dirty="0"/>
              <a:t>Log-scale mean: 	-0.09</a:t>
            </a:r>
          </a:p>
          <a:p>
            <a:r>
              <a:rPr lang="en-US" dirty="0"/>
              <a:t>Median:		 0.92</a:t>
            </a:r>
          </a:p>
          <a:p>
            <a:r>
              <a:rPr lang="en-US" dirty="0"/>
              <a:t>Log-scale </a:t>
            </a:r>
            <a:r>
              <a:rPr lang="en-US" dirty="0">
                <a:latin typeface="Symbol" pitchFamily="2" charset="2"/>
              </a:rPr>
              <a:t>s</a:t>
            </a:r>
            <a:r>
              <a:rPr lang="en-US" dirty="0"/>
              <a:t>:	 0.47</a:t>
            </a:r>
          </a:p>
          <a:p>
            <a:r>
              <a:rPr lang="en-US" dirty="0"/>
              <a:t>CV:		 0.49</a:t>
            </a:r>
          </a:p>
          <a:p>
            <a:r>
              <a:rPr lang="en-US" dirty="0"/>
              <a:t>45</a:t>
            </a:r>
            <a:r>
              <a:rPr lang="en-US" baseline="30000" dirty="0"/>
              <a:t>th</a:t>
            </a:r>
            <a:r>
              <a:rPr lang="en-US" dirty="0"/>
              <a:t> %tile:	 0.86</a:t>
            </a:r>
          </a:p>
          <a:p>
            <a:r>
              <a:rPr lang="en-US" dirty="0"/>
              <a:t>40</a:t>
            </a:r>
            <a:r>
              <a:rPr lang="en-US" baseline="30000" dirty="0"/>
              <a:t>th</a:t>
            </a:r>
            <a:r>
              <a:rPr lang="en-US" dirty="0"/>
              <a:t> %tile:	 0.81</a:t>
            </a:r>
          </a:p>
          <a:p>
            <a:r>
              <a:rPr lang="en-US" dirty="0"/>
              <a:t>25</a:t>
            </a:r>
            <a:r>
              <a:rPr lang="en-US" baseline="30000" dirty="0"/>
              <a:t>th</a:t>
            </a:r>
            <a:r>
              <a:rPr lang="en-US" dirty="0"/>
              <a:t> %tile:	 0.67</a:t>
            </a:r>
          </a:p>
        </p:txBody>
      </p:sp>
    </p:spTree>
    <p:extLst>
      <p:ext uri="{BB962C8B-B14F-4D97-AF65-F5344CB8AC3E}">
        <p14:creationId xmlns:p14="http://schemas.microsoft.com/office/powerpoint/2010/main" val="19542251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FA1E6-8315-13BE-D2BD-B21BA8BD3C84}"/>
              </a:ext>
            </a:extLst>
          </p:cNvPr>
          <p:cNvSpPr>
            <a:spLocks noGrp="1"/>
          </p:cNvSpPr>
          <p:nvPr>
            <p:ph type="title"/>
          </p:nvPr>
        </p:nvSpPr>
        <p:spPr>
          <a:xfrm>
            <a:off x="311972" y="365125"/>
            <a:ext cx="11317044" cy="1325563"/>
          </a:xfrm>
        </p:spPr>
        <p:txBody>
          <a:bodyPr/>
          <a:lstStyle/>
          <a:p>
            <a:r>
              <a:rPr lang="en-US" dirty="0"/>
              <a:t>What escapement(s) should control rule target</a:t>
            </a:r>
          </a:p>
        </p:txBody>
      </p:sp>
      <p:sp>
        <p:nvSpPr>
          <p:cNvPr id="3" name="Content Placeholder 2">
            <a:extLst>
              <a:ext uri="{FF2B5EF4-FFF2-40B4-BE49-F238E27FC236}">
                <a16:creationId xmlns:a16="http://schemas.microsoft.com/office/drawing/2014/main" id="{39C9ADF0-DD52-088B-F902-F715D7A61B00}"/>
              </a:ext>
            </a:extLst>
          </p:cNvPr>
          <p:cNvSpPr>
            <a:spLocks noGrp="1"/>
          </p:cNvSpPr>
          <p:nvPr>
            <p:ph idx="1"/>
          </p:nvPr>
        </p:nvSpPr>
        <p:spPr>
          <a:xfrm>
            <a:off x="838200" y="1825625"/>
            <a:ext cx="10515600" cy="4790328"/>
          </a:xfrm>
        </p:spPr>
        <p:txBody>
          <a:bodyPr>
            <a:normAutofit fontScale="92500" lnSpcReduction="10000"/>
          </a:bodyPr>
          <a:lstStyle/>
          <a:p>
            <a:r>
              <a:rPr lang="en-US" dirty="0"/>
              <a:t>Arguments for S</a:t>
            </a:r>
            <a:r>
              <a:rPr lang="en-US" baseline="-25000" dirty="0"/>
              <a:t>MSY</a:t>
            </a:r>
          </a:p>
          <a:p>
            <a:pPr lvl="1"/>
            <a:r>
              <a:rPr lang="en-US" dirty="0"/>
              <a:t>It’s the status quo</a:t>
            </a:r>
          </a:p>
          <a:p>
            <a:pPr lvl="1"/>
            <a:r>
              <a:rPr lang="en-US" dirty="0"/>
              <a:t>If S</a:t>
            </a:r>
            <a:r>
              <a:rPr lang="en-US" baseline="-25000" dirty="0"/>
              <a:t>MSY</a:t>
            </a:r>
            <a:r>
              <a:rPr lang="en-US" dirty="0"/>
              <a:t> reliably estimated, and if forecast and harvest models are error-free, targeting S</a:t>
            </a:r>
            <a:r>
              <a:rPr lang="en-US" baseline="-25000" dirty="0"/>
              <a:t>MSY</a:t>
            </a:r>
            <a:r>
              <a:rPr lang="en-US" dirty="0"/>
              <a:t> would be expected to maximize average yield</a:t>
            </a:r>
          </a:p>
          <a:p>
            <a:r>
              <a:rPr lang="en-US" dirty="0"/>
              <a:t>Arguments for something else</a:t>
            </a:r>
          </a:p>
          <a:p>
            <a:pPr lvl="1"/>
            <a:r>
              <a:rPr lang="en-US" dirty="0"/>
              <a:t>OY ecosystem and evolutionary considerations consistent with NS1</a:t>
            </a:r>
          </a:p>
          <a:p>
            <a:pPr lvl="1"/>
            <a:r>
              <a:rPr lang="en-US" dirty="0"/>
              <a:t>Quality of recreational river fishing experience consistent with NS1</a:t>
            </a:r>
          </a:p>
          <a:p>
            <a:pPr lvl="1"/>
            <a:r>
              <a:rPr lang="en-US" dirty="0"/>
              <a:t>Broodstock to support desired level of hatchery production</a:t>
            </a:r>
          </a:p>
          <a:p>
            <a:pPr lvl="1"/>
            <a:r>
              <a:rPr lang="en-US" dirty="0"/>
              <a:t>Effects of uncertainty</a:t>
            </a:r>
          </a:p>
          <a:p>
            <a:r>
              <a:rPr lang="en-US" dirty="0"/>
              <a:t>Arguments for year-specific values</a:t>
            </a:r>
          </a:p>
          <a:p>
            <a:pPr lvl="1"/>
            <a:r>
              <a:rPr lang="en-US" dirty="0"/>
              <a:t>Effects of uncertainty</a:t>
            </a:r>
          </a:p>
          <a:p>
            <a:pPr lvl="1"/>
            <a:r>
              <a:rPr lang="en-US" dirty="0"/>
              <a:t>De minimis considerations</a:t>
            </a:r>
          </a:p>
          <a:p>
            <a:pPr lvl="1"/>
            <a:r>
              <a:rPr lang="en-US" dirty="0">
                <a:solidFill>
                  <a:schemeClr val="bg1">
                    <a:lumMod val="50000"/>
                  </a:schemeClr>
                </a:solidFill>
              </a:rPr>
              <a:t>Expected productivity for escaping spawners</a:t>
            </a:r>
          </a:p>
        </p:txBody>
      </p:sp>
    </p:spTree>
    <p:extLst>
      <p:ext uri="{BB962C8B-B14F-4D97-AF65-F5344CB8AC3E}">
        <p14:creationId xmlns:p14="http://schemas.microsoft.com/office/powerpoint/2010/main" val="9901151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54396D1-B447-C15F-431F-73EA10E5B3E7}"/>
              </a:ext>
            </a:extLst>
          </p:cNvPr>
          <p:cNvPicPr>
            <a:picLocks noChangeAspect="1"/>
          </p:cNvPicPr>
          <p:nvPr/>
        </p:nvPicPr>
        <p:blipFill>
          <a:blip r:embed="rId3"/>
          <a:stretch>
            <a:fillRect/>
          </a:stretch>
        </p:blipFill>
        <p:spPr>
          <a:xfrm>
            <a:off x="909593" y="-278199"/>
            <a:ext cx="9779001" cy="7303107"/>
          </a:xfrm>
          <a:prstGeom prst="rect">
            <a:avLst/>
          </a:prstGeom>
        </p:spPr>
      </p:pic>
      <p:sp>
        <p:nvSpPr>
          <p:cNvPr id="6" name="TextBox 5">
            <a:extLst>
              <a:ext uri="{FF2B5EF4-FFF2-40B4-BE49-F238E27FC236}">
                <a16:creationId xmlns:a16="http://schemas.microsoft.com/office/drawing/2014/main" id="{4664EAE0-C2AC-E9FE-F868-EC08845D13CC}"/>
              </a:ext>
            </a:extLst>
          </p:cNvPr>
          <p:cNvSpPr txBox="1"/>
          <p:nvPr/>
        </p:nvSpPr>
        <p:spPr>
          <a:xfrm>
            <a:off x="2559263" y="926757"/>
            <a:ext cx="3536737" cy="369332"/>
          </a:xfrm>
          <a:prstGeom prst="rect">
            <a:avLst/>
          </a:prstGeom>
          <a:noFill/>
        </p:spPr>
        <p:txBody>
          <a:bodyPr wrap="none" rtlCol="0">
            <a:spAutoFit/>
          </a:bodyPr>
          <a:lstStyle/>
          <a:p>
            <a:r>
              <a:rPr lang="en-US" dirty="0"/>
              <a:t>Extreme sensitivity to forecast error</a:t>
            </a:r>
          </a:p>
        </p:txBody>
      </p:sp>
      <p:cxnSp>
        <p:nvCxnSpPr>
          <p:cNvPr id="8" name="Straight Arrow Connector 7">
            <a:extLst>
              <a:ext uri="{FF2B5EF4-FFF2-40B4-BE49-F238E27FC236}">
                <a16:creationId xmlns:a16="http://schemas.microsoft.com/office/drawing/2014/main" id="{B25E3542-49D5-6CAF-807C-4CEAF4283114}"/>
              </a:ext>
            </a:extLst>
          </p:cNvPr>
          <p:cNvCxnSpPr>
            <a:cxnSpLocks/>
          </p:cNvCxnSpPr>
          <p:nvPr/>
        </p:nvCxnSpPr>
        <p:spPr>
          <a:xfrm>
            <a:off x="3731741" y="1296089"/>
            <a:ext cx="160637" cy="4338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ADB3E6A-AA04-B248-2E14-6FC4C5793C71}"/>
              </a:ext>
            </a:extLst>
          </p:cNvPr>
          <p:cNvSpPr txBox="1"/>
          <p:nvPr/>
        </p:nvSpPr>
        <p:spPr>
          <a:xfrm>
            <a:off x="3608652" y="4483144"/>
            <a:ext cx="679994" cy="369332"/>
          </a:xfrm>
          <a:prstGeom prst="rect">
            <a:avLst/>
          </a:prstGeom>
          <a:noFill/>
        </p:spPr>
        <p:txBody>
          <a:bodyPr wrap="none" rtlCol="0">
            <a:spAutoFit/>
          </a:bodyPr>
          <a:lstStyle/>
          <a:p>
            <a:r>
              <a:rPr lang="en-US" dirty="0"/>
              <a:t>Huh?</a:t>
            </a:r>
          </a:p>
        </p:txBody>
      </p:sp>
      <p:sp>
        <p:nvSpPr>
          <p:cNvPr id="11" name="Oval 10">
            <a:extLst>
              <a:ext uri="{FF2B5EF4-FFF2-40B4-BE49-F238E27FC236}">
                <a16:creationId xmlns:a16="http://schemas.microsoft.com/office/drawing/2014/main" id="{4ADB059C-B0A5-8141-8565-CE89A60F42E8}"/>
              </a:ext>
            </a:extLst>
          </p:cNvPr>
          <p:cNvSpPr/>
          <p:nvPr/>
        </p:nvSpPr>
        <p:spPr>
          <a:xfrm>
            <a:off x="3608651" y="4777347"/>
            <a:ext cx="718979" cy="176724"/>
          </a:xfrm>
          <a:prstGeom prst="ellipse">
            <a:avLst/>
          </a:prstGeom>
          <a:solidFill>
            <a:srgbClr val="4472C4">
              <a:alpha val="2392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CE3E6E5-40D9-9673-F29E-B4D0157DEC18}"/>
              </a:ext>
            </a:extLst>
          </p:cNvPr>
          <p:cNvSpPr/>
          <p:nvPr/>
        </p:nvSpPr>
        <p:spPr>
          <a:xfrm>
            <a:off x="1855406" y="1768776"/>
            <a:ext cx="2148183" cy="433857"/>
          </a:xfrm>
          <a:prstGeom prst="ellipse">
            <a:avLst/>
          </a:prstGeom>
          <a:solidFill>
            <a:srgbClr val="4472C4">
              <a:alpha val="2392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3AA88485-26D6-28CE-8C5A-8E60D2758644}"/>
              </a:ext>
            </a:extLst>
          </p:cNvPr>
          <p:cNvSpPr txBox="1"/>
          <p:nvPr/>
        </p:nvSpPr>
        <p:spPr>
          <a:xfrm>
            <a:off x="790832" y="2227641"/>
            <a:ext cx="4470968" cy="369332"/>
          </a:xfrm>
          <a:prstGeom prst="rect">
            <a:avLst/>
          </a:prstGeom>
          <a:noFill/>
        </p:spPr>
        <p:txBody>
          <a:bodyPr wrap="none" rtlCol="0">
            <a:spAutoFit/>
          </a:bodyPr>
          <a:lstStyle/>
          <a:p>
            <a:r>
              <a:rPr lang="en-US" dirty="0"/>
              <a:t>Is this still “better than nothing”?  For whom?</a:t>
            </a:r>
          </a:p>
        </p:txBody>
      </p:sp>
      <p:sp>
        <p:nvSpPr>
          <p:cNvPr id="14" name="TextBox 13">
            <a:extLst>
              <a:ext uri="{FF2B5EF4-FFF2-40B4-BE49-F238E27FC236}">
                <a16:creationId xmlns:a16="http://schemas.microsoft.com/office/drawing/2014/main" id="{9194C09B-A6D6-52BF-DEB4-463B40BE0F4F}"/>
              </a:ext>
            </a:extLst>
          </p:cNvPr>
          <p:cNvSpPr txBox="1"/>
          <p:nvPr/>
        </p:nvSpPr>
        <p:spPr>
          <a:xfrm>
            <a:off x="4930768" y="1706156"/>
            <a:ext cx="1783758" cy="369332"/>
          </a:xfrm>
          <a:prstGeom prst="rect">
            <a:avLst/>
          </a:prstGeom>
          <a:noFill/>
        </p:spPr>
        <p:txBody>
          <a:bodyPr wrap="none" rtlCol="0">
            <a:spAutoFit/>
          </a:bodyPr>
          <a:lstStyle/>
          <a:p>
            <a:r>
              <a:rPr lang="en-US" dirty="0"/>
              <a:t>Why break here?</a:t>
            </a:r>
          </a:p>
        </p:txBody>
      </p:sp>
      <p:cxnSp>
        <p:nvCxnSpPr>
          <p:cNvPr id="16" name="Straight Arrow Connector 15">
            <a:extLst>
              <a:ext uri="{FF2B5EF4-FFF2-40B4-BE49-F238E27FC236}">
                <a16:creationId xmlns:a16="http://schemas.microsoft.com/office/drawing/2014/main" id="{339EA5FF-9ADD-3E78-95C7-23BC8EA9815A}"/>
              </a:ext>
            </a:extLst>
          </p:cNvPr>
          <p:cNvCxnSpPr>
            <a:cxnSpLocks/>
          </p:cNvCxnSpPr>
          <p:nvPr/>
        </p:nvCxnSpPr>
        <p:spPr>
          <a:xfrm flipH="1" flipV="1">
            <a:off x="5261800" y="1632908"/>
            <a:ext cx="360524" cy="1358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267E5C24-895C-B4DA-1955-A3622D4C1A8D}"/>
              </a:ext>
            </a:extLst>
          </p:cNvPr>
          <p:cNvCxnSpPr>
            <a:cxnSpLocks/>
            <a:stCxn id="14" idx="1"/>
          </p:cNvCxnSpPr>
          <p:nvPr/>
        </p:nvCxnSpPr>
        <p:spPr>
          <a:xfrm flipH="1" flipV="1">
            <a:off x="4077955" y="1683469"/>
            <a:ext cx="852813" cy="2073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4649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1" grpId="0" animBg="1"/>
      <p:bldP spid="12" grpId="0" animBg="1"/>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FA1E6-8315-13BE-D2BD-B21BA8BD3C84}"/>
              </a:ext>
            </a:extLst>
          </p:cNvPr>
          <p:cNvSpPr>
            <a:spLocks noGrp="1"/>
          </p:cNvSpPr>
          <p:nvPr>
            <p:ph type="title"/>
          </p:nvPr>
        </p:nvSpPr>
        <p:spPr>
          <a:xfrm>
            <a:off x="311972" y="365125"/>
            <a:ext cx="11317044" cy="1325563"/>
          </a:xfrm>
        </p:spPr>
        <p:txBody>
          <a:bodyPr/>
          <a:lstStyle/>
          <a:p>
            <a:r>
              <a:rPr lang="en-US" dirty="0"/>
              <a:t>What escapement(s) should control rule target</a:t>
            </a:r>
          </a:p>
        </p:txBody>
      </p:sp>
      <p:sp>
        <p:nvSpPr>
          <p:cNvPr id="3" name="Content Placeholder 2">
            <a:extLst>
              <a:ext uri="{FF2B5EF4-FFF2-40B4-BE49-F238E27FC236}">
                <a16:creationId xmlns:a16="http://schemas.microsoft.com/office/drawing/2014/main" id="{39C9ADF0-DD52-088B-F902-F715D7A61B00}"/>
              </a:ext>
            </a:extLst>
          </p:cNvPr>
          <p:cNvSpPr>
            <a:spLocks noGrp="1"/>
          </p:cNvSpPr>
          <p:nvPr>
            <p:ph idx="1"/>
          </p:nvPr>
        </p:nvSpPr>
        <p:spPr>
          <a:xfrm>
            <a:off x="838200" y="1825625"/>
            <a:ext cx="10515600" cy="4790328"/>
          </a:xfrm>
        </p:spPr>
        <p:txBody>
          <a:bodyPr>
            <a:normAutofit fontScale="92500" lnSpcReduction="10000"/>
          </a:bodyPr>
          <a:lstStyle/>
          <a:p>
            <a:r>
              <a:rPr lang="en-US" dirty="0"/>
              <a:t>Arguments for S</a:t>
            </a:r>
            <a:r>
              <a:rPr lang="en-US" baseline="-25000" dirty="0"/>
              <a:t>MSY</a:t>
            </a:r>
          </a:p>
          <a:p>
            <a:pPr lvl="1"/>
            <a:r>
              <a:rPr lang="en-US" dirty="0"/>
              <a:t>It’s the status quo</a:t>
            </a:r>
          </a:p>
          <a:p>
            <a:pPr lvl="1"/>
            <a:r>
              <a:rPr lang="en-US" dirty="0"/>
              <a:t>If S</a:t>
            </a:r>
            <a:r>
              <a:rPr lang="en-US" baseline="-25000" dirty="0"/>
              <a:t>MSY</a:t>
            </a:r>
            <a:r>
              <a:rPr lang="en-US" dirty="0"/>
              <a:t> reliably estimated, and if forecast and harvest models are error-free, targeting S</a:t>
            </a:r>
            <a:r>
              <a:rPr lang="en-US" baseline="-25000" dirty="0"/>
              <a:t>MSY</a:t>
            </a:r>
            <a:r>
              <a:rPr lang="en-US" dirty="0"/>
              <a:t> would be expected to maximize average yield</a:t>
            </a:r>
          </a:p>
          <a:p>
            <a:r>
              <a:rPr lang="en-US" dirty="0"/>
              <a:t>Arguments for something else</a:t>
            </a:r>
          </a:p>
          <a:p>
            <a:pPr lvl="1"/>
            <a:r>
              <a:rPr lang="en-US" dirty="0"/>
              <a:t>OY ecosystem and evolutionary considerations consistent with NS1</a:t>
            </a:r>
          </a:p>
          <a:p>
            <a:pPr lvl="1"/>
            <a:r>
              <a:rPr lang="en-US" dirty="0"/>
              <a:t>Quality of recreational river fishing experience consistent with NS1</a:t>
            </a:r>
          </a:p>
          <a:p>
            <a:pPr lvl="1"/>
            <a:r>
              <a:rPr lang="en-US" dirty="0"/>
              <a:t>Broodstock to support desired level of hatchery production</a:t>
            </a:r>
          </a:p>
          <a:p>
            <a:pPr lvl="1"/>
            <a:r>
              <a:rPr lang="en-US" dirty="0"/>
              <a:t>Effects of uncertainty</a:t>
            </a:r>
          </a:p>
          <a:p>
            <a:r>
              <a:rPr lang="en-US" dirty="0"/>
              <a:t>Arguments for year-specific values</a:t>
            </a:r>
          </a:p>
          <a:p>
            <a:pPr lvl="1"/>
            <a:r>
              <a:rPr lang="en-US" dirty="0"/>
              <a:t>Effects of uncertainty</a:t>
            </a:r>
          </a:p>
          <a:p>
            <a:pPr lvl="1"/>
            <a:r>
              <a:rPr lang="en-US" dirty="0"/>
              <a:t>De minimis considerations</a:t>
            </a:r>
          </a:p>
          <a:p>
            <a:pPr lvl="1"/>
            <a:r>
              <a:rPr lang="en-US" dirty="0"/>
              <a:t>Expected productivity for escaping spawners</a:t>
            </a:r>
          </a:p>
        </p:txBody>
      </p:sp>
    </p:spTree>
    <p:extLst>
      <p:ext uri="{BB962C8B-B14F-4D97-AF65-F5344CB8AC3E}">
        <p14:creationId xmlns:p14="http://schemas.microsoft.com/office/powerpoint/2010/main" val="33462435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6FE04-E100-6F9E-FB70-F146A6CB969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D756231-FEF1-37ED-3E75-63CE7CE08DB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1732498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B60BA-F547-8BEE-49B1-CCD9D887F78D}"/>
              </a:ext>
            </a:extLst>
          </p:cNvPr>
          <p:cNvSpPr>
            <a:spLocks noGrp="1"/>
          </p:cNvSpPr>
          <p:nvPr>
            <p:ph type="title"/>
          </p:nvPr>
        </p:nvSpPr>
        <p:spPr>
          <a:xfrm>
            <a:off x="159026" y="1"/>
            <a:ext cx="12032974" cy="887896"/>
          </a:xfrm>
        </p:spPr>
        <p:txBody>
          <a:bodyPr>
            <a:normAutofit/>
          </a:bodyPr>
          <a:lstStyle/>
          <a:p>
            <a:r>
              <a:rPr lang="en-US" sz="3600" dirty="0"/>
              <a:t>40-10 rule for deriving ACL from ABC for rockfish and </a:t>
            </a:r>
            <a:r>
              <a:rPr lang="en-US" sz="3600" dirty="0" err="1"/>
              <a:t>roundfish</a:t>
            </a:r>
            <a:endParaRPr lang="en-US" sz="3600" dirty="0"/>
          </a:p>
        </p:txBody>
      </p:sp>
      <p:pic>
        <p:nvPicPr>
          <p:cNvPr id="7" name="Picture 6">
            <a:extLst>
              <a:ext uri="{FF2B5EF4-FFF2-40B4-BE49-F238E27FC236}">
                <a16:creationId xmlns:a16="http://schemas.microsoft.com/office/drawing/2014/main" id="{4ED7B924-EA63-B958-D6FD-7BFB1C316723}"/>
              </a:ext>
            </a:extLst>
          </p:cNvPr>
          <p:cNvPicPr>
            <a:picLocks noChangeAspect="1"/>
          </p:cNvPicPr>
          <p:nvPr/>
        </p:nvPicPr>
        <p:blipFill>
          <a:blip r:embed="rId3"/>
          <a:stretch>
            <a:fillRect/>
          </a:stretch>
        </p:blipFill>
        <p:spPr>
          <a:xfrm>
            <a:off x="1385143" y="953312"/>
            <a:ext cx="9421714" cy="5323060"/>
          </a:xfrm>
          <a:prstGeom prst="rect">
            <a:avLst/>
          </a:prstGeom>
        </p:spPr>
      </p:pic>
    </p:spTree>
    <p:extLst>
      <p:ext uri="{BB962C8B-B14F-4D97-AF65-F5344CB8AC3E}">
        <p14:creationId xmlns:p14="http://schemas.microsoft.com/office/powerpoint/2010/main" val="14987926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36034D22EC726499B454EB731AA145A" ma:contentTypeVersion="18" ma:contentTypeDescription="Create a new document." ma:contentTypeScope="" ma:versionID="c306d959095c5155db23da70bf6c976d">
  <xsd:schema xmlns:xsd="http://www.w3.org/2001/XMLSchema" xmlns:xs="http://www.w3.org/2001/XMLSchema" xmlns:p="http://schemas.microsoft.com/office/2006/metadata/properties" xmlns:ns2="ef165378-3349-4474-ad08-d9858807eb8e" xmlns:ns3="542b8446-c83e-4e97-9834-e3cd6df8a00e" targetNamespace="http://schemas.microsoft.com/office/2006/metadata/properties" ma:root="true" ma:fieldsID="73d9a2b5c3611407cc35852dfe5f704f" ns2:_="" ns3:_="">
    <xsd:import namespace="ef165378-3349-4474-ad08-d9858807eb8e"/>
    <xsd:import namespace="542b8446-c83e-4e97-9834-e3cd6df8a00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TaxCatchAll" minOccurs="0"/>
                <xsd:element ref="ns2:MediaServiceOCR" minOccurs="0"/>
                <xsd:element ref="ns2:MediaServiceGenerationTime" minOccurs="0"/>
                <xsd:element ref="ns2:MediaServiceEventHashCode" minOccurs="0"/>
                <xsd:element ref="ns2:lcf76f155ced4ddcb4097134ff3c332f"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165378-3349-4474-ad08-d9858807eb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7b48f79c-3828-4ee8-ab19-506afe97e5f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42b8446-c83e-4e97-9834-e3cd6df8a00e"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26c83911-d930-439f-b08d-11462bdda91b}" ma:internalName="TaxCatchAll" ma:showField="CatchAllData" ma:web="542b8446-c83e-4e97-9834-e3cd6df8a00e">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f165378-3349-4474-ad08-d9858807eb8e">
      <Terms xmlns="http://schemas.microsoft.com/office/infopath/2007/PartnerControls"/>
    </lcf76f155ced4ddcb4097134ff3c332f>
    <TaxCatchAll xmlns="542b8446-c83e-4e97-9834-e3cd6df8a00e" xsi:nil="true"/>
  </documentManagement>
</p:properties>
</file>

<file path=customXml/itemProps1.xml><?xml version="1.0" encoding="utf-8"?>
<ds:datastoreItem xmlns:ds="http://schemas.openxmlformats.org/officeDocument/2006/customXml" ds:itemID="{F4AE61EA-47D9-4B67-89CC-E473610567F5}"/>
</file>

<file path=customXml/itemProps2.xml><?xml version="1.0" encoding="utf-8"?>
<ds:datastoreItem xmlns:ds="http://schemas.openxmlformats.org/officeDocument/2006/customXml" ds:itemID="{ED157EC2-3084-4722-9A6A-C4C4967E39E2}"/>
</file>

<file path=customXml/itemProps3.xml><?xml version="1.0" encoding="utf-8"?>
<ds:datastoreItem xmlns:ds="http://schemas.openxmlformats.org/officeDocument/2006/customXml" ds:itemID="{BBE66537-B86D-46EE-BD1D-E5581BF348D2}"/>
</file>

<file path=docProps/app.xml><?xml version="1.0" encoding="utf-8"?>
<Properties xmlns="http://schemas.openxmlformats.org/officeDocument/2006/extended-properties" xmlns:vt="http://schemas.openxmlformats.org/officeDocument/2006/docPropsVTypes">
  <TotalTime>373</TotalTime>
  <Words>2133</Words>
  <Application>Microsoft Macintosh PowerPoint</Application>
  <PresentationFormat>Widescreen</PresentationFormat>
  <Paragraphs>181</Paragraphs>
  <Slides>20</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Symbol</vt:lpstr>
      <vt:lpstr>Office Theme</vt:lpstr>
      <vt:lpstr>Harvest Control Rule</vt:lpstr>
      <vt:lpstr>Key questions on HCR</vt:lpstr>
      <vt:lpstr>Key questions on HCR</vt:lpstr>
      <vt:lpstr>What escapement(s) should control rule target</vt:lpstr>
      <vt:lpstr>PowerPoint Presentation</vt:lpstr>
      <vt:lpstr>What escapement(s) should control rule target</vt:lpstr>
      <vt:lpstr>National Standard 1</vt:lpstr>
      <vt:lpstr>What escapement(s) should control rule target</vt:lpstr>
      <vt:lpstr>PowerPoint Presentation</vt:lpstr>
      <vt:lpstr>What escapement(s) should control rule target</vt:lpstr>
      <vt:lpstr>Probability of meeting hatchery goals (currently escapement-based)</vt:lpstr>
      <vt:lpstr>What escapement(s) should control rule target</vt:lpstr>
      <vt:lpstr>What escapement(s) should control rule target</vt:lpstr>
      <vt:lpstr>P*/s approach for deriving ABC from OFL for groundfish and (most) CPS</vt:lpstr>
      <vt:lpstr>Fit a lognormal distribution describing current SI forecast model’s performance</vt:lpstr>
      <vt:lpstr>What escapement(s) should control rule target</vt:lpstr>
      <vt:lpstr>PowerPoint Presentation</vt:lpstr>
      <vt:lpstr>What escapement(s) should control rule target</vt:lpstr>
      <vt:lpstr>PowerPoint Presentation</vt:lpstr>
      <vt:lpstr>40-10 rule for deriving ACL from ABC for rockfish and roundfish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Will Satterthwaite</dc:creator>
  <cp:lastModifiedBy>Will Satterthwaite</cp:lastModifiedBy>
  <cp:revision>8</cp:revision>
  <dcterms:created xsi:type="dcterms:W3CDTF">2024-07-18T21:17:12Z</dcterms:created>
  <dcterms:modified xsi:type="dcterms:W3CDTF">2024-08-02T21:01:13Z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0x010100A36034D22EC726499B454EB731AA145A</vt:lpwstr>
  </property>
</Properties>
</file>