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entation.xml" ContentType="application/vnd.openxmlformats-officedocument.presentationml.presentation.main+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sldIdLst>
    <p:sldId id="256" r:id="rId2"/>
    <p:sldId id="369" r:id="rId3"/>
    <p:sldId id="466" r:id="rId4"/>
    <p:sldId id="460" r:id="rId5"/>
    <p:sldId id="266" r:id="rId6"/>
    <p:sldId id="257" r:id="rId7"/>
    <p:sldId id="258" r:id="rId8"/>
    <p:sldId id="467" r:id="rId9"/>
    <p:sldId id="468" r:id="rId10"/>
    <p:sldId id="259" r:id="rId11"/>
    <p:sldId id="260" r:id="rId12"/>
    <p:sldId id="261" r:id="rId13"/>
    <p:sldId id="262" r:id="rId14"/>
    <p:sldId id="263" r:id="rId15"/>
    <p:sldId id="264" r:id="rId16"/>
    <p:sldId id="26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608"/>
    <p:restoredTop sz="84254"/>
  </p:normalViewPr>
  <p:slideViewPr>
    <p:cSldViewPr snapToGrid="0">
      <p:cViewPr varScale="1">
        <p:scale>
          <a:sx n="105" d="100"/>
          <a:sy n="105" d="100"/>
        </p:scale>
        <p:origin x="840" y="192"/>
      </p:cViewPr>
      <p:guideLst/>
    </p:cSldViewPr>
  </p:slideViewPr>
  <p:notesTextViewPr>
    <p:cViewPr>
      <p:scale>
        <a:sx n="135" d="100"/>
        <a:sy n="13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8CE35A-A85E-A348-8557-710DA6337284}" type="datetimeFigureOut">
              <a:rPr lang="en-US" smtClean="0"/>
              <a:t>6/25/24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3BD44B-B33C-6341-BA3D-8FACEA06E1DE}" type="slidenum">
              <a:rPr lang="en-US" smtClean="0"/>
              <a:t>‹#›</a:t>
            </a:fld>
            <a:endParaRPr lang="en-US"/>
          </a:p>
        </p:txBody>
      </p:sp>
    </p:spTree>
    <p:extLst>
      <p:ext uri="{BB962C8B-B14F-4D97-AF65-F5344CB8AC3E}">
        <p14:creationId xmlns:p14="http://schemas.microsoft.com/office/powerpoint/2010/main" val="2704989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Age-specific data informs maturation</a:t>
            </a:r>
          </a:p>
          <a:p>
            <a:endParaRPr lang="en-US" dirty="0"/>
          </a:p>
        </p:txBody>
      </p:sp>
      <p:sp>
        <p:nvSpPr>
          <p:cNvPr id="4" name="Slide Number Placeholder 3"/>
          <p:cNvSpPr>
            <a:spLocks noGrp="1"/>
          </p:cNvSpPr>
          <p:nvPr>
            <p:ph type="sldNum" sz="quarter" idx="5"/>
          </p:nvPr>
        </p:nvSpPr>
        <p:spPr/>
        <p:txBody>
          <a:bodyPr/>
          <a:lstStyle/>
          <a:p>
            <a:fld id="{A975C4BD-DBAE-7541-A49E-15B2DE4AD33A}" type="slidenum">
              <a:rPr lang="en-US" smtClean="0"/>
              <a:t>3</a:t>
            </a:fld>
            <a:endParaRPr lang="en-US"/>
          </a:p>
        </p:txBody>
      </p:sp>
    </p:spTree>
    <p:extLst>
      <p:ext uri="{BB962C8B-B14F-4D97-AF65-F5344CB8AC3E}">
        <p14:creationId xmlns:p14="http://schemas.microsoft.com/office/powerpoint/2010/main" val="38012517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43BD44B-B33C-6341-BA3D-8FACEA06E1DE}" type="slidenum">
              <a:rPr lang="en-US" smtClean="0"/>
              <a:t>16</a:t>
            </a:fld>
            <a:endParaRPr lang="en-US"/>
          </a:p>
        </p:txBody>
      </p:sp>
    </p:spTree>
    <p:extLst>
      <p:ext uri="{BB962C8B-B14F-4D97-AF65-F5344CB8AC3E}">
        <p14:creationId xmlns:p14="http://schemas.microsoft.com/office/powerpoint/2010/main" val="27009806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975C4BD-DBAE-7541-A49E-15B2DE4AD33A}" type="slidenum">
              <a:rPr lang="en-US" smtClean="0"/>
              <a:t>4</a:t>
            </a:fld>
            <a:endParaRPr lang="en-US"/>
          </a:p>
        </p:txBody>
      </p:sp>
    </p:spTree>
    <p:extLst>
      <p:ext uri="{BB962C8B-B14F-4D97-AF65-F5344CB8AC3E}">
        <p14:creationId xmlns:p14="http://schemas.microsoft.com/office/powerpoint/2010/main" val="16652102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Directions of difference are not surprising (potential escapement over-estimated by SI because it doesn’t account for natural mortality or fish that don’t mature, also mis-attributes harvest of other natural stocks to SI; ocean abundance under-estimated by SI because it does not account for fish remaining in the ocean for another year nor for </a:t>
            </a:r>
            <a:r>
              <a:rPr lang="en-US" dirty="0" err="1"/>
              <a:t>nonlanded</a:t>
            </a:r>
            <a:r>
              <a:rPr lang="en-US" dirty="0"/>
              <a:t> fishing mortality)</a:t>
            </a:r>
          </a:p>
          <a:p>
            <a:r>
              <a:rPr lang="en-US" dirty="0"/>
              <a:t>Magnitudes of differences may be larger than expected</a:t>
            </a:r>
          </a:p>
          <a:p>
            <a:r>
              <a:rPr lang="en-US" dirty="0"/>
              <a:t>Note the distinction between potential escapement if just no fishing this year versus if also accounting for fishing on these </a:t>
            </a:r>
            <a:r>
              <a:rPr lang="en-US" dirty="0" err="1"/>
              <a:t>corhorts</a:t>
            </a:r>
            <a:r>
              <a:rPr lang="en-US" dirty="0"/>
              <a:t> when they were younger</a:t>
            </a:r>
          </a:p>
        </p:txBody>
      </p:sp>
      <p:sp>
        <p:nvSpPr>
          <p:cNvPr id="4" name="Slide Number Placeholder 3"/>
          <p:cNvSpPr>
            <a:spLocks noGrp="1"/>
          </p:cNvSpPr>
          <p:nvPr>
            <p:ph type="sldNum" sz="quarter" idx="5"/>
          </p:nvPr>
        </p:nvSpPr>
        <p:spPr/>
        <p:txBody>
          <a:bodyPr/>
          <a:lstStyle/>
          <a:p>
            <a:fld id="{643BD44B-B33C-6341-BA3D-8FACEA06E1DE}" type="slidenum">
              <a:rPr lang="en-US" smtClean="0"/>
              <a:t>6</a:t>
            </a:fld>
            <a:endParaRPr lang="en-US"/>
          </a:p>
        </p:txBody>
      </p:sp>
    </p:spTree>
    <p:extLst>
      <p:ext uri="{BB962C8B-B14F-4D97-AF65-F5344CB8AC3E}">
        <p14:creationId xmlns:p14="http://schemas.microsoft.com/office/powerpoint/2010/main" val="4745665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43BD44B-B33C-6341-BA3D-8FACEA06E1DE}" type="slidenum">
              <a:rPr lang="en-US" smtClean="0"/>
              <a:t>7</a:t>
            </a:fld>
            <a:endParaRPr lang="en-US"/>
          </a:p>
        </p:txBody>
      </p:sp>
    </p:spTree>
    <p:extLst>
      <p:ext uri="{BB962C8B-B14F-4D97-AF65-F5344CB8AC3E}">
        <p14:creationId xmlns:p14="http://schemas.microsoft.com/office/powerpoint/2010/main" val="26885324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Contributes to under-achievement of expected escapement?</a:t>
            </a:r>
          </a:p>
          <a:p>
            <a:r>
              <a:rPr lang="en-US" dirty="0"/>
              <a:t>But exploitation rate calculations also affected – net result unclear</a:t>
            </a:r>
          </a:p>
          <a:p>
            <a:endParaRPr lang="en-US" dirty="0"/>
          </a:p>
        </p:txBody>
      </p:sp>
      <p:sp>
        <p:nvSpPr>
          <p:cNvPr id="4" name="Slide Number Placeholder 3"/>
          <p:cNvSpPr>
            <a:spLocks noGrp="1"/>
          </p:cNvSpPr>
          <p:nvPr>
            <p:ph type="sldNum" sz="quarter" idx="5"/>
          </p:nvPr>
        </p:nvSpPr>
        <p:spPr/>
        <p:txBody>
          <a:bodyPr/>
          <a:lstStyle/>
          <a:p>
            <a:fld id="{643BD44B-B33C-6341-BA3D-8FACEA06E1DE}" type="slidenum">
              <a:rPr lang="en-US" smtClean="0"/>
              <a:t>8</a:t>
            </a:fld>
            <a:endParaRPr lang="en-US"/>
          </a:p>
        </p:txBody>
      </p:sp>
    </p:spTree>
    <p:extLst>
      <p:ext uri="{BB962C8B-B14F-4D97-AF65-F5344CB8AC3E}">
        <p14:creationId xmlns:p14="http://schemas.microsoft.com/office/powerpoint/2010/main" val="15006579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Quotas could be set too low, assuming unbiased forecasts</a:t>
            </a:r>
          </a:p>
        </p:txBody>
      </p:sp>
      <p:sp>
        <p:nvSpPr>
          <p:cNvPr id="4" name="Slide Number Placeholder 3"/>
          <p:cNvSpPr>
            <a:spLocks noGrp="1"/>
          </p:cNvSpPr>
          <p:nvPr>
            <p:ph type="sldNum" sz="quarter" idx="5"/>
          </p:nvPr>
        </p:nvSpPr>
        <p:spPr/>
        <p:txBody>
          <a:bodyPr/>
          <a:lstStyle/>
          <a:p>
            <a:fld id="{643BD44B-B33C-6341-BA3D-8FACEA06E1DE}" type="slidenum">
              <a:rPr lang="en-US" smtClean="0"/>
              <a:t>9</a:t>
            </a:fld>
            <a:endParaRPr lang="en-US"/>
          </a:p>
        </p:txBody>
      </p:sp>
    </p:spTree>
    <p:extLst>
      <p:ext uri="{BB962C8B-B14F-4D97-AF65-F5344CB8AC3E}">
        <p14:creationId xmlns:p14="http://schemas.microsoft.com/office/powerpoint/2010/main" val="40900729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Quotas could be set too low, assuming unbiased forecasts.</a:t>
            </a:r>
          </a:p>
          <a:p>
            <a:r>
              <a:rPr lang="en-US" dirty="0"/>
              <a:t>Implications for SRKW abundance threshold</a:t>
            </a:r>
          </a:p>
          <a:p>
            <a:endParaRPr lang="en-US" dirty="0"/>
          </a:p>
        </p:txBody>
      </p:sp>
      <p:sp>
        <p:nvSpPr>
          <p:cNvPr id="4" name="Slide Number Placeholder 3"/>
          <p:cNvSpPr>
            <a:spLocks noGrp="1"/>
          </p:cNvSpPr>
          <p:nvPr>
            <p:ph type="sldNum" sz="quarter" idx="5"/>
          </p:nvPr>
        </p:nvSpPr>
        <p:spPr/>
        <p:txBody>
          <a:bodyPr/>
          <a:lstStyle/>
          <a:p>
            <a:fld id="{643BD44B-B33C-6341-BA3D-8FACEA06E1DE}" type="slidenum">
              <a:rPr lang="en-US" smtClean="0"/>
              <a:t>10</a:t>
            </a:fld>
            <a:endParaRPr lang="en-US"/>
          </a:p>
        </p:txBody>
      </p:sp>
    </p:spTree>
    <p:extLst>
      <p:ext uri="{BB962C8B-B14F-4D97-AF65-F5344CB8AC3E}">
        <p14:creationId xmlns:p14="http://schemas.microsoft.com/office/powerpoint/2010/main" val="31327635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age-2 fishing mortality is relatively high, and/or age-3 maturation rate for the relevant cohort unusually low, a single year ER may really fail to capture the cumulative impact of fishing on the population. Would be useful to partition effect of age-2 fishing versus depleted age-4</a:t>
            </a:r>
          </a:p>
        </p:txBody>
      </p:sp>
      <p:sp>
        <p:nvSpPr>
          <p:cNvPr id="4" name="Slide Number Placeholder 3"/>
          <p:cNvSpPr>
            <a:spLocks noGrp="1"/>
          </p:cNvSpPr>
          <p:nvPr>
            <p:ph type="sldNum" sz="quarter" idx="5"/>
          </p:nvPr>
        </p:nvSpPr>
        <p:spPr/>
        <p:txBody>
          <a:bodyPr/>
          <a:lstStyle/>
          <a:p>
            <a:fld id="{643BD44B-B33C-6341-BA3D-8FACEA06E1DE}" type="slidenum">
              <a:rPr lang="en-US" smtClean="0"/>
              <a:t>11</a:t>
            </a:fld>
            <a:endParaRPr lang="en-US"/>
          </a:p>
        </p:txBody>
      </p:sp>
    </p:spTree>
    <p:extLst>
      <p:ext uri="{BB962C8B-B14F-4D97-AF65-F5344CB8AC3E}">
        <p14:creationId xmlns:p14="http://schemas.microsoft.com/office/powerpoint/2010/main" val="33137819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43BD44B-B33C-6341-BA3D-8FACEA06E1DE}" type="slidenum">
              <a:rPr lang="en-US" smtClean="0"/>
              <a:t>12</a:t>
            </a:fld>
            <a:endParaRPr lang="en-US"/>
          </a:p>
        </p:txBody>
      </p:sp>
    </p:spTree>
    <p:extLst>
      <p:ext uri="{BB962C8B-B14F-4D97-AF65-F5344CB8AC3E}">
        <p14:creationId xmlns:p14="http://schemas.microsoft.com/office/powerpoint/2010/main" val="662644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7B6C3-6A2F-F91F-6324-18260E5BF06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9B8396D-274E-EFEE-98B8-39E9F7485EB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B093AF8-9BA8-07A4-2000-5722EC11D4E3}"/>
              </a:ext>
            </a:extLst>
          </p:cNvPr>
          <p:cNvSpPr>
            <a:spLocks noGrp="1"/>
          </p:cNvSpPr>
          <p:nvPr>
            <p:ph type="dt" sz="half" idx="10"/>
          </p:nvPr>
        </p:nvSpPr>
        <p:spPr/>
        <p:txBody>
          <a:bodyPr/>
          <a:lstStyle/>
          <a:p>
            <a:fld id="{BB1CA88B-AB3D-414E-B3EA-4975633E7EE9}" type="datetimeFigureOut">
              <a:rPr lang="en-US" smtClean="0"/>
              <a:t>6/25/24</a:t>
            </a:fld>
            <a:endParaRPr lang="en-US"/>
          </a:p>
        </p:txBody>
      </p:sp>
      <p:sp>
        <p:nvSpPr>
          <p:cNvPr id="5" name="Footer Placeholder 4">
            <a:extLst>
              <a:ext uri="{FF2B5EF4-FFF2-40B4-BE49-F238E27FC236}">
                <a16:creationId xmlns:a16="http://schemas.microsoft.com/office/drawing/2014/main" id="{3A19F4F1-9B63-7224-B6E4-6A55E22816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DAF55B-9C75-86E5-D3F0-BE387AEAB6CE}"/>
              </a:ext>
            </a:extLst>
          </p:cNvPr>
          <p:cNvSpPr>
            <a:spLocks noGrp="1"/>
          </p:cNvSpPr>
          <p:nvPr>
            <p:ph type="sldNum" sz="quarter" idx="12"/>
          </p:nvPr>
        </p:nvSpPr>
        <p:spPr/>
        <p:txBody>
          <a:bodyPr/>
          <a:lstStyle/>
          <a:p>
            <a:fld id="{A05A6E7A-47AF-404A-BCB0-ECC4A0C8C45E}" type="slidenum">
              <a:rPr lang="en-US" smtClean="0"/>
              <a:t>‹#›</a:t>
            </a:fld>
            <a:endParaRPr lang="en-US"/>
          </a:p>
        </p:txBody>
      </p:sp>
    </p:spTree>
    <p:extLst>
      <p:ext uri="{BB962C8B-B14F-4D97-AF65-F5344CB8AC3E}">
        <p14:creationId xmlns:p14="http://schemas.microsoft.com/office/powerpoint/2010/main" val="4178491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D03D4-FB4B-F29F-9E90-9AAF3C3B96B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472C15E-B64F-AADB-11B1-C90CAC395F8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7C361B-4F66-DB71-CB95-13099227C3D4}"/>
              </a:ext>
            </a:extLst>
          </p:cNvPr>
          <p:cNvSpPr>
            <a:spLocks noGrp="1"/>
          </p:cNvSpPr>
          <p:nvPr>
            <p:ph type="dt" sz="half" idx="10"/>
          </p:nvPr>
        </p:nvSpPr>
        <p:spPr/>
        <p:txBody>
          <a:bodyPr/>
          <a:lstStyle/>
          <a:p>
            <a:fld id="{BB1CA88B-AB3D-414E-B3EA-4975633E7EE9}" type="datetimeFigureOut">
              <a:rPr lang="en-US" smtClean="0"/>
              <a:t>6/25/24</a:t>
            </a:fld>
            <a:endParaRPr lang="en-US"/>
          </a:p>
        </p:txBody>
      </p:sp>
      <p:sp>
        <p:nvSpPr>
          <p:cNvPr id="5" name="Footer Placeholder 4">
            <a:extLst>
              <a:ext uri="{FF2B5EF4-FFF2-40B4-BE49-F238E27FC236}">
                <a16:creationId xmlns:a16="http://schemas.microsoft.com/office/drawing/2014/main" id="{73418869-9F82-D8A4-6BCF-182C74E16E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84E9E3-F0DA-D4C7-BA9C-785EB1D52130}"/>
              </a:ext>
            </a:extLst>
          </p:cNvPr>
          <p:cNvSpPr>
            <a:spLocks noGrp="1"/>
          </p:cNvSpPr>
          <p:nvPr>
            <p:ph type="sldNum" sz="quarter" idx="12"/>
          </p:nvPr>
        </p:nvSpPr>
        <p:spPr/>
        <p:txBody>
          <a:bodyPr/>
          <a:lstStyle/>
          <a:p>
            <a:fld id="{A05A6E7A-47AF-404A-BCB0-ECC4A0C8C45E}" type="slidenum">
              <a:rPr lang="en-US" smtClean="0"/>
              <a:t>‹#›</a:t>
            </a:fld>
            <a:endParaRPr lang="en-US"/>
          </a:p>
        </p:txBody>
      </p:sp>
    </p:spTree>
    <p:extLst>
      <p:ext uri="{BB962C8B-B14F-4D97-AF65-F5344CB8AC3E}">
        <p14:creationId xmlns:p14="http://schemas.microsoft.com/office/powerpoint/2010/main" val="1554328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2C7CE31-16F4-468F-0B1B-531A705CC0C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9975AD0-2685-CD31-91A7-F4A285E9350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1FB836-2A77-C19D-5E42-5F87477AC7DE}"/>
              </a:ext>
            </a:extLst>
          </p:cNvPr>
          <p:cNvSpPr>
            <a:spLocks noGrp="1"/>
          </p:cNvSpPr>
          <p:nvPr>
            <p:ph type="dt" sz="half" idx="10"/>
          </p:nvPr>
        </p:nvSpPr>
        <p:spPr/>
        <p:txBody>
          <a:bodyPr/>
          <a:lstStyle/>
          <a:p>
            <a:fld id="{BB1CA88B-AB3D-414E-B3EA-4975633E7EE9}" type="datetimeFigureOut">
              <a:rPr lang="en-US" smtClean="0"/>
              <a:t>6/25/24</a:t>
            </a:fld>
            <a:endParaRPr lang="en-US"/>
          </a:p>
        </p:txBody>
      </p:sp>
      <p:sp>
        <p:nvSpPr>
          <p:cNvPr id="5" name="Footer Placeholder 4">
            <a:extLst>
              <a:ext uri="{FF2B5EF4-FFF2-40B4-BE49-F238E27FC236}">
                <a16:creationId xmlns:a16="http://schemas.microsoft.com/office/drawing/2014/main" id="{F672A9FF-8007-2BC6-673C-F432AFEF43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0F041D-BA32-2AD7-838A-9281CBE317FB}"/>
              </a:ext>
            </a:extLst>
          </p:cNvPr>
          <p:cNvSpPr>
            <a:spLocks noGrp="1"/>
          </p:cNvSpPr>
          <p:nvPr>
            <p:ph type="sldNum" sz="quarter" idx="12"/>
          </p:nvPr>
        </p:nvSpPr>
        <p:spPr/>
        <p:txBody>
          <a:bodyPr/>
          <a:lstStyle/>
          <a:p>
            <a:fld id="{A05A6E7A-47AF-404A-BCB0-ECC4A0C8C45E}" type="slidenum">
              <a:rPr lang="en-US" smtClean="0"/>
              <a:t>‹#›</a:t>
            </a:fld>
            <a:endParaRPr lang="en-US"/>
          </a:p>
        </p:txBody>
      </p:sp>
    </p:spTree>
    <p:extLst>
      <p:ext uri="{BB962C8B-B14F-4D97-AF65-F5344CB8AC3E}">
        <p14:creationId xmlns:p14="http://schemas.microsoft.com/office/powerpoint/2010/main" val="3430174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84745-5C21-138B-212C-F0D36F7E4E1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2C4C00B-22DE-1B3E-50D1-C1BE992F51B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780551-6EA6-C520-B0EE-E8B6E11338FF}"/>
              </a:ext>
            </a:extLst>
          </p:cNvPr>
          <p:cNvSpPr>
            <a:spLocks noGrp="1"/>
          </p:cNvSpPr>
          <p:nvPr>
            <p:ph type="dt" sz="half" idx="10"/>
          </p:nvPr>
        </p:nvSpPr>
        <p:spPr/>
        <p:txBody>
          <a:bodyPr/>
          <a:lstStyle/>
          <a:p>
            <a:fld id="{BB1CA88B-AB3D-414E-B3EA-4975633E7EE9}" type="datetimeFigureOut">
              <a:rPr lang="en-US" smtClean="0"/>
              <a:t>6/25/24</a:t>
            </a:fld>
            <a:endParaRPr lang="en-US"/>
          </a:p>
        </p:txBody>
      </p:sp>
      <p:sp>
        <p:nvSpPr>
          <p:cNvPr id="5" name="Footer Placeholder 4">
            <a:extLst>
              <a:ext uri="{FF2B5EF4-FFF2-40B4-BE49-F238E27FC236}">
                <a16:creationId xmlns:a16="http://schemas.microsoft.com/office/drawing/2014/main" id="{CCA6E5FD-4B91-604E-8F64-63D69C9B52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5D0317-E79C-33F4-26A8-604EF77A4263}"/>
              </a:ext>
            </a:extLst>
          </p:cNvPr>
          <p:cNvSpPr>
            <a:spLocks noGrp="1"/>
          </p:cNvSpPr>
          <p:nvPr>
            <p:ph type="sldNum" sz="quarter" idx="12"/>
          </p:nvPr>
        </p:nvSpPr>
        <p:spPr/>
        <p:txBody>
          <a:bodyPr/>
          <a:lstStyle/>
          <a:p>
            <a:fld id="{A05A6E7A-47AF-404A-BCB0-ECC4A0C8C45E}" type="slidenum">
              <a:rPr lang="en-US" smtClean="0"/>
              <a:t>‹#›</a:t>
            </a:fld>
            <a:endParaRPr lang="en-US"/>
          </a:p>
        </p:txBody>
      </p:sp>
    </p:spTree>
    <p:extLst>
      <p:ext uri="{BB962C8B-B14F-4D97-AF65-F5344CB8AC3E}">
        <p14:creationId xmlns:p14="http://schemas.microsoft.com/office/powerpoint/2010/main" val="3961498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88A04-D0D8-4351-7A61-5F29296BA89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FBEE90F-0235-5986-159F-901FE5050FD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FEAFB61-4C39-5697-5B3B-26F7CA291072}"/>
              </a:ext>
            </a:extLst>
          </p:cNvPr>
          <p:cNvSpPr>
            <a:spLocks noGrp="1"/>
          </p:cNvSpPr>
          <p:nvPr>
            <p:ph type="dt" sz="half" idx="10"/>
          </p:nvPr>
        </p:nvSpPr>
        <p:spPr/>
        <p:txBody>
          <a:bodyPr/>
          <a:lstStyle/>
          <a:p>
            <a:fld id="{BB1CA88B-AB3D-414E-B3EA-4975633E7EE9}" type="datetimeFigureOut">
              <a:rPr lang="en-US" smtClean="0"/>
              <a:t>6/25/24</a:t>
            </a:fld>
            <a:endParaRPr lang="en-US"/>
          </a:p>
        </p:txBody>
      </p:sp>
      <p:sp>
        <p:nvSpPr>
          <p:cNvPr id="5" name="Footer Placeholder 4">
            <a:extLst>
              <a:ext uri="{FF2B5EF4-FFF2-40B4-BE49-F238E27FC236}">
                <a16:creationId xmlns:a16="http://schemas.microsoft.com/office/drawing/2014/main" id="{FC69659C-0565-FDAB-28C5-F25AF5A464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4854A7-E7A1-D732-6CED-4F82739369DE}"/>
              </a:ext>
            </a:extLst>
          </p:cNvPr>
          <p:cNvSpPr>
            <a:spLocks noGrp="1"/>
          </p:cNvSpPr>
          <p:nvPr>
            <p:ph type="sldNum" sz="quarter" idx="12"/>
          </p:nvPr>
        </p:nvSpPr>
        <p:spPr/>
        <p:txBody>
          <a:bodyPr/>
          <a:lstStyle/>
          <a:p>
            <a:fld id="{A05A6E7A-47AF-404A-BCB0-ECC4A0C8C45E}" type="slidenum">
              <a:rPr lang="en-US" smtClean="0"/>
              <a:t>‹#›</a:t>
            </a:fld>
            <a:endParaRPr lang="en-US"/>
          </a:p>
        </p:txBody>
      </p:sp>
    </p:spTree>
    <p:extLst>
      <p:ext uri="{BB962C8B-B14F-4D97-AF65-F5344CB8AC3E}">
        <p14:creationId xmlns:p14="http://schemas.microsoft.com/office/powerpoint/2010/main" val="4260537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01A91-F5CE-E6FE-8F63-E5BF2E29F2D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612D3A-77EA-A47C-409E-1736CCC728B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DE2C059-69CB-4F5F-6067-82CC715E1C6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2E161F8-A4C5-434F-7903-5E292A96392F}"/>
              </a:ext>
            </a:extLst>
          </p:cNvPr>
          <p:cNvSpPr>
            <a:spLocks noGrp="1"/>
          </p:cNvSpPr>
          <p:nvPr>
            <p:ph type="dt" sz="half" idx="10"/>
          </p:nvPr>
        </p:nvSpPr>
        <p:spPr/>
        <p:txBody>
          <a:bodyPr/>
          <a:lstStyle/>
          <a:p>
            <a:fld id="{BB1CA88B-AB3D-414E-B3EA-4975633E7EE9}" type="datetimeFigureOut">
              <a:rPr lang="en-US" smtClean="0"/>
              <a:t>6/25/24</a:t>
            </a:fld>
            <a:endParaRPr lang="en-US"/>
          </a:p>
        </p:txBody>
      </p:sp>
      <p:sp>
        <p:nvSpPr>
          <p:cNvPr id="6" name="Footer Placeholder 5">
            <a:extLst>
              <a:ext uri="{FF2B5EF4-FFF2-40B4-BE49-F238E27FC236}">
                <a16:creationId xmlns:a16="http://schemas.microsoft.com/office/drawing/2014/main" id="{0D105233-0831-124D-40AE-15C86C557BF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918CD05-010E-CC74-BC3D-581FC835035E}"/>
              </a:ext>
            </a:extLst>
          </p:cNvPr>
          <p:cNvSpPr>
            <a:spLocks noGrp="1"/>
          </p:cNvSpPr>
          <p:nvPr>
            <p:ph type="sldNum" sz="quarter" idx="12"/>
          </p:nvPr>
        </p:nvSpPr>
        <p:spPr/>
        <p:txBody>
          <a:bodyPr/>
          <a:lstStyle/>
          <a:p>
            <a:fld id="{A05A6E7A-47AF-404A-BCB0-ECC4A0C8C45E}" type="slidenum">
              <a:rPr lang="en-US" smtClean="0"/>
              <a:t>‹#›</a:t>
            </a:fld>
            <a:endParaRPr lang="en-US"/>
          </a:p>
        </p:txBody>
      </p:sp>
    </p:spTree>
    <p:extLst>
      <p:ext uri="{BB962C8B-B14F-4D97-AF65-F5344CB8AC3E}">
        <p14:creationId xmlns:p14="http://schemas.microsoft.com/office/powerpoint/2010/main" val="1148698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5D440-F545-98AE-9A44-03634033992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567A325-09A8-9740-2E84-D53D72992FE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4ADF7E7-FA5A-B6D9-9417-9A3340C48F2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2FEAB00-62AA-AA21-D44E-09BBDE081A0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431B178-DF2B-EF9C-3E4B-5BCCA92423A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7D6AC28-BB97-0F35-C8E8-2B6358DD7CF4}"/>
              </a:ext>
            </a:extLst>
          </p:cNvPr>
          <p:cNvSpPr>
            <a:spLocks noGrp="1"/>
          </p:cNvSpPr>
          <p:nvPr>
            <p:ph type="dt" sz="half" idx="10"/>
          </p:nvPr>
        </p:nvSpPr>
        <p:spPr/>
        <p:txBody>
          <a:bodyPr/>
          <a:lstStyle/>
          <a:p>
            <a:fld id="{BB1CA88B-AB3D-414E-B3EA-4975633E7EE9}" type="datetimeFigureOut">
              <a:rPr lang="en-US" smtClean="0"/>
              <a:t>6/25/24</a:t>
            </a:fld>
            <a:endParaRPr lang="en-US"/>
          </a:p>
        </p:txBody>
      </p:sp>
      <p:sp>
        <p:nvSpPr>
          <p:cNvPr id="8" name="Footer Placeholder 7">
            <a:extLst>
              <a:ext uri="{FF2B5EF4-FFF2-40B4-BE49-F238E27FC236}">
                <a16:creationId xmlns:a16="http://schemas.microsoft.com/office/drawing/2014/main" id="{C37391E5-0439-C44E-10E6-7BC6AE75993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734680F-47B5-52F6-DEB6-ECCE33E7A0BF}"/>
              </a:ext>
            </a:extLst>
          </p:cNvPr>
          <p:cNvSpPr>
            <a:spLocks noGrp="1"/>
          </p:cNvSpPr>
          <p:nvPr>
            <p:ph type="sldNum" sz="quarter" idx="12"/>
          </p:nvPr>
        </p:nvSpPr>
        <p:spPr/>
        <p:txBody>
          <a:bodyPr/>
          <a:lstStyle/>
          <a:p>
            <a:fld id="{A05A6E7A-47AF-404A-BCB0-ECC4A0C8C45E}" type="slidenum">
              <a:rPr lang="en-US" smtClean="0"/>
              <a:t>‹#›</a:t>
            </a:fld>
            <a:endParaRPr lang="en-US"/>
          </a:p>
        </p:txBody>
      </p:sp>
    </p:spTree>
    <p:extLst>
      <p:ext uri="{BB962C8B-B14F-4D97-AF65-F5344CB8AC3E}">
        <p14:creationId xmlns:p14="http://schemas.microsoft.com/office/powerpoint/2010/main" val="4008936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7F87CE-F9B7-D006-C32C-F87704D9C2B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89F319F-F16A-85DF-F574-9EABB7783514}"/>
              </a:ext>
            </a:extLst>
          </p:cNvPr>
          <p:cNvSpPr>
            <a:spLocks noGrp="1"/>
          </p:cNvSpPr>
          <p:nvPr>
            <p:ph type="dt" sz="half" idx="10"/>
          </p:nvPr>
        </p:nvSpPr>
        <p:spPr/>
        <p:txBody>
          <a:bodyPr/>
          <a:lstStyle/>
          <a:p>
            <a:fld id="{BB1CA88B-AB3D-414E-B3EA-4975633E7EE9}" type="datetimeFigureOut">
              <a:rPr lang="en-US" smtClean="0"/>
              <a:t>6/25/24</a:t>
            </a:fld>
            <a:endParaRPr lang="en-US"/>
          </a:p>
        </p:txBody>
      </p:sp>
      <p:sp>
        <p:nvSpPr>
          <p:cNvPr id="4" name="Footer Placeholder 3">
            <a:extLst>
              <a:ext uri="{FF2B5EF4-FFF2-40B4-BE49-F238E27FC236}">
                <a16:creationId xmlns:a16="http://schemas.microsoft.com/office/drawing/2014/main" id="{21465FE3-9A47-3D28-7277-857743CDA24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4C9B4F5-6D10-8056-9B98-C059512AD317}"/>
              </a:ext>
            </a:extLst>
          </p:cNvPr>
          <p:cNvSpPr>
            <a:spLocks noGrp="1"/>
          </p:cNvSpPr>
          <p:nvPr>
            <p:ph type="sldNum" sz="quarter" idx="12"/>
          </p:nvPr>
        </p:nvSpPr>
        <p:spPr/>
        <p:txBody>
          <a:bodyPr/>
          <a:lstStyle/>
          <a:p>
            <a:fld id="{A05A6E7A-47AF-404A-BCB0-ECC4A0C8C45E}" type="slidenum">
              <a:rPr lang="en-US" smtClean="0"/>
              <a:t>‹#›</a:t>
            </a:fld>
            <a:endParaRPr lang="en-US"/>
          </a:p>
        </p:txBody>
      </p:sp>
    </p:spTree>
    <p:extLst>
      <p:ext uri="{BB962C8B-B14F-4D97-AF65-F5344CB8AC3E}">
        <p14:creationId xmlns:p14="http://schemas.microsoft.com/office/powerpoint/2010/main" val="2322572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6C35051-A126-E1E8-35F2-8E709CDFF6C2}"/>
              </a:ext>
            </a:extLst>
          </p:cNvPr>
          <p:cNvSpPr>
            <a:spLocks noGrp="1"/>
          </p:cNvSpPr>
          <p:nvPr>
            <p:ph type="dt" sz="half" idx="10"/>
          </p:nvPr>
        </p:nvSpPr>
        <p:spPr/>
        <p:txBody>
          <a:bodyPr/>
          <a:lstStyle/>
          <a:p>
            <a:fld id="{BB1CA88B-AB3D-414E-B3EA-4975633E7EE9}" type="datetimeFigureOut">
              <a:rPr lang="en-US" smtClean="0"/>
              <a:t>6/25/24</a:t>
            </a:fld>
            <a:endParaRPr lang="en-US"/>
          </a:p>
        </p:txBody>
      </p:sp>
      <p:sp>
        <p:nvSpPr>
          <p:cNvPr id="3" name="Footer Placeholder 2">
            <a:extLst>
              <a:ext uri="{FF2B5EF4-FFF2-40B4-BE49-F238E27FC236}">
                <a16:creationId xmlns:a16="http://schemas.microsoft.com/office/drawing/2014/main" id="{E6CBBC42-EA7A-0807-F8A7-0110327879D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AA12D61-724E-3B00-9389-950612B3B318}"/>
              </a:ext>
            </a:extLst>
          </p:cNvPr>
          <p:cNvSpPr>
            <a:spLocks noGrp="1"/>
          </p:cNvSpPr>
          <p:nvPr>
            <p:ph type="sldNum" sz="quarter" idx="12"/>
          </p:nvPr>
        </p:nvSpPr>
        <p:spPr/>
        <p:txBody>
          <a:bodyPr/>
          <a:lstStyle/>
          <a:p>
            <a:fld id="{A05A6E7A-47AF-404A-BCB0-ECC4A0C8C45E}" type="slidenum">
              <a:rPr lang="en-US" smtClean="0"/>
              <a:t>‹#›</a:t>
            </a:fld>
            <a:endParaRPr lang="en-US"/>
          </a:p>
        </p:txBody>
      </p:sp>
    </p:spTree>
    <p:extLst>
      <p:ext uri="{BB962C8B-B14F-4D97-AF65-F5344CB8AC3E}">
        <p14:creationId xmlns:p14="http://schemas.microsoft.com/office/powerpoint/2010/main" val="28349046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11511-9986-55FF-B909-42132DD8ED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0498740-EE2F-675D-343F-07B2984AD5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2649F72-6D5F-6857-AD30-F9C8A45840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420C48D-2B1D-EA9B-3317-0F3F5551C541}"/>
              </a:ext>
            </a:extLst>
          </p:cNvPr>
          <p:cNvSpPr>
            <a:spLocks noGrp="1"/>
          </p:cNvSpPr>
          <p:nvPr>
            <p:ph type="dt" sz="half" idx="10"/>
          </p:nvPr>
        </p:nvSpPr>
        <p:spPr/>
        <p:txBody>
          <a:bodyPr/>
          <a:lstStyle/>
          <a:p>
            <a:fld id="{BB1CA88B-AB3D-414E-B3EA-4975633E7EE9}" type="datetimeFigureOut">
              <a:rPr lang="en-US" smtClean="0"/>
              <a:t>6/25/24</a:t>
            </a:fld>
            <a:endParaRPr lang="en-US"/>
          </a:p>
        </p:txBody>
      </p:sp>
      <p:sp>
        <p:nvSpPr>
          <p:cNvPr id="6" name="Footer Placeholder 5">
            <a:extLst>
              <a:ext uri="{FF2B5EF4-FFF2-40B4-BE49-F238E27FC236}">
                <a16:creationId xmlns:a16="http://schemas.microsoft.com/office/drawing/2014/main" id="{0EE34B09-C2EE-190D-1EF3-2103F86596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279834-261F-E18C-7751-55F93E1A3911}"/>
              </a:ext>
            </a:extLst>
          </p:cNvPr>
          <p:cNvSpPr>
            <a:spLocks noGrp="1"/>
          </p:cNvSpPr>
          <p:nvPr>
            <p:ph type="sldNum" sz="quarter" idx="12"/>
          </p:nvPr>
        </p:nvSpPr>
        <p:spPr/>
        <p:txBody>
          <a:bodyPr/>
          <a:lstStyle/>
          <a:p>
            <a:fld id="{A05A6E7A-47AF-404A-BCB0-ECC4A0C8C45E}" type="slidenum">
              <a:rPr lang="en-US" smtClean="0"/>
              <a:t>‹#›</a:t>
            </a:fld>
            <a:endParaRPr lang="en-US"/>
          </a:p>
        </p:txBody>
      </p:sp>
    </p:spTree>
    <p:extLst>
      <p:ext uri="{BB962C8B-B14F-4D97-AF65-F5344CB8AC3E}">
        <p14:creationId xmlns:p14="http://schemas.microsoft.com/office/powerpoint/2010/main" val="2262174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36F99-2032-50F7-A131-338AB9D4019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127E3BB-FF87-B846-6981-15912353AD4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693419C-DB65-632B-B7A7-CD9620C01D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5124965-6C5C-BEDD-6BE5-FB5BDA7F35CA}"/>
              </a:ext>
            </a:extLst>
          </p:cNvPr>
          <p:cNvSpPr>
            <a:spLocks noGrp="1"/>
          </p:cNvSpPr>
          <p:nvPr>
            <p:ph type="dt" sz="half" idx="10"/>
          </p:nvPr>
        </p:nvSpPr>
        <p:spPr/>
        <p:txBody>
          <a:bodyPr/>
          <a:lstStyle/>
          <a:p>
            <a:fld id="{BB1CA88B-AB3D-414E-B3EA-4975633E7EE9}" type="datetimeFigureOut">
              <a:rPr lang="en-US" smtClean="0"/>
              <a:t>6/25/24</a:t>
            </a:fld>
            <a:endParaRPr lang="en-US"/>
          </a:p>
        </p:txBody>
      </p:sp>
      <p:sp>
        <p:nvSpPr>
          <p:cNvPr id="6" name="Footer Placeholder 5">
            <a:extLst>
              <a:ext uri="{FF2B5EF4-FFF2-40B4-BE49-F238E27FC236}">
                <a16:creationId xmlns:a16="http://schemas.microsoft.com/office/drawing/2014/main" id="{066295A9-35E7-25A5-EED4-4260CCD82F0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C6710F2-4ED2-4FB5-0704-9D6D653BFE50}"/>
              </a:ext>
            </a:extLst>
          </p:cNvPr>
          <p:cNvSpPr>
            <a:spLocks noGrp="1"/>
          </p:cNvSpPr>
          <p:nvPr>
            <p:ph type="sldNum" sz="quarter" idx="12"/>
          </p:nvPr>
        </p:nvSpPr>
        <p:spPr/>
        <p:txBody>
          <a:bodyPr/>
          <a:lstStyle/>
          <a:p>
            <a:fld id="{A05A6E7A-47AF-404A-BCB0-ECC4A0C8C45E}" type="slidenum">
              <a:rPr lang="en-US" smtClean="0"/>
              <a:t>‹#›</a:t>
            </a:fld>
            <a:endParaRPr lang="en-US"/>
          </a:p>
        </p:txBody>
      </p:sp>
    </p:spTree>
    <p:extLst>
      <p:ext uri="{BB962C8B-B14F-4D97-AF65-F5344CB8AC3E}">
        <p14:creationId xmlns:p14="http://schemas.microsoft.com/office/powerpoint/2010/main" val="392855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C015D5C-0E10-94F4-4710-47A33FDF788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D1FAD41-3606-61F2-7543-136091E2F1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DC486D-54C6-5042-15B9-783E5E86233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1CA88B-AB3D-414E-B3EA-4975633E7EE9}" type="datetimeFigureOut">
              <a:rPr lang="en-US" smtClean="0"/>
              <a:t>6/25/24</a:t>
            </a:fld>
            <a:endParaRPr lang="en-US"/>
          </a:p>
        </p:txBody>
      </p:sp>
      <p:sp>
        <p:nvSpPr>
          <p:cNvPr id="5" name="Footer Placeholder 4">
            <a:extLst>
              <a:ext uri="{FF2B5EF4-FFF2-40B4-BE49-F238E27FC236}">
                <a16:creationId xmlns:a16="http://schemas.microsoft.com/office/drawing/2014/main" id="{BF0DA2D7-D73A-6854-E53D-1D693690109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F1E39EF-2A45-E619-CE4E-B840D370CD8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5A6E7A-47AF-404A-BCB0-ECC4A0C8C45E}" type="slidenum">
              <a:rPr lang="en-US" smtClean="0"/>
              <a:t>‹#›</a:t>
            </a:fld>
            <a:endParaRPr lang="en-US"/>
          </a:p>
        </p:txBody>
      </p:sp>
    </p:spTree>
    <p:extLst>
      <p:ext uri="{BB962C8B-B14F-4D97-AF65-F5344CB8AC3E}">
        <p14:creationId xmlns:p14="http://schemas.microsoft.com/office/powerpoint/2010/main" val="36765323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emily-chen@berkeley.edu" TargetMode="External"/><Relationship Id="rId2" Type="http://schemas.openxmlformats.org/officeDocument/2006/relationships/hyperlink" Target="mailto:Will.Satterthwaite@noaa.gov"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13E54-C315-6506-9BC9-2F796F1FB05E}"/>
              </a:ext>
            </a:extLst>
          </p:cNvPr>
          <p:cNvSpPr>
            <a:spLocks noGrp="1"/>
          </p:cNvSpPr>
          <p:nvPr>
            <p:ph type="ctrTitle"/>
          </p:nvPr>
        </p:nvSpPr>
        <p:spPr>
          <a:xfrm>
            <a:off x="1035050" y="190500"/>
            <a:ext cx="10121900" cy="3602038"/>
          </a:xfrm>
        </p:spPr>
        <p:txBody>
          <a:bodyPr>
            <a:normAutofit/>
          </a:bodyPr>
          <a:lstStyle/>
          <a:p>
            <a:r>
              <a:rPr lang="en-US" dirty="0"/>
              <a:t>SRFC cohort reconstruction</a:t>
            </a:r>
            <a:br>
              <a:rPr lang="en-US" dirty="0"/>
            </a:br>
            <a:r>
              <a:rPr lang="en-US" dirty="0"/>
              <a:t>-preliminary results</a:t>
            </a:r>
            <a:br>
              <a:rPr lang="en-US" dirty="0"/>
            </a:br>
            <a:endParaRPr lang="en-US" dirty="0"/>
          </a:p>
        </p:txBody>
      </p:sp>
      <p:sp>
        <p:nvSpPr>
          <p:cNvPr id="3" name="Subtitle 2">
            <a:extLst>
              <a:ext uri="{FF2B5EF4-FFF2-40B4-BE49-F238E27FC236}">
                <a16:creationId xmlns:a16="http://schemas.microsoft.com/office/drawing/2014/main" id="{7FCD107A-FF31-513D-4841-079C27AC4439}"/>
              </a:ext>
            </a:extLst>
          </p:cNvPr>
          <p:cNvSpPr>
            <a:spLocks noGrp="1"/>
          </p:cNvSpPr>
          <p:nvPr>
            <p:ph type="subTitle" idx="1"/>
          </p:nvPr>
        </p:nvSpPr>
        <p:spPr/>
        <p:txBody>
          <a:bodyPr/>
          <a:lstStyle/>
          <a:p>
            <a:r>
              <a:rPr lang="en-US" dirty="0"/>
              <a:t>Will Satterthwaite &amp; Emily Chen</a:t>
            </a:r>
          </a:p>
          <a:p>
            <a:r>
              <a:rPr lang="en-US" dirty="0">
                <a:hlinkClick r:id="rId2"/>
              </a:rPr>
              <a:t>Will.Satterthwaite@noaa.gov</a:t>
            </a:r>
            <a:r>
              <a:rPr lang="en-US" dirty="0"/>
              <a:t> &amp;  </a:t>
            </a:r>
            <a:r>
              <a:rPr lang="en-US" dirty="0">
                <a:hlinkClick r:id="rId3"/>
              </a:rPr>
              <a:t>emily-chen@berkeley.edu</a:t>
            </a:r>
            <a:r>
              <a:rPr lang="en-US" dirty="0"/>
              <a:t> </a:t>
            </a:r>
          </a:p>
          <a:p>
            <a:r>
              <a:rPr lang="en-US" dirty="0"/>
              <a:t>SRFC WG meeting June 26, 2024</a:t>
            </a:r>
          </a:p>
        </p:txBody>
      </p:sp>
    </p:spTree>
    <p:extLst>
      <p:ext uri="{BB962C8B-B14F-4D97-AF65-F5344CB8AC3E}">
        <p14:creationId xmlns:p14="http://schemas.microsoft.com/office/powerpoint/2010/main" val="11675131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30FB9-4E09-4191-5616-A6630EA2C69F}"/>
              </a:ext>
            </a:extLst>
          </p:cNvPr>
          <p:cNvSpPr>
            <a:spLocks noGrp="1"/>
          </p:cNvSpPr>
          <p:nvPr>
            <p:ph type="title"/>
          </p:nvPr>
        </p:nvSpPr>
        <p:spPr>
          <a:xfrm>
            <a:off x="170688" y="91440"/>
            <a:ext cx="10515600" cy="1325563"/>
          </a:xfrm>
        </p:spPr>
        <p:txBody>
          <a:bodyPr/>
          <a:lstStyle/>
          <a:p>
            <a:r>
              <a:rPr lang="en-US" dirty="0"/>
              <a:t>SI under-estimates ocean abundance</a:t>
            </a:r>
          </a:p>
        </p:txBody>
      </p:sp>
      <p:sp>
        <p:nvSpPr>
          <p:cNvPr id="3" name="Content Placeholder 2">
            <a:extLst>
              <a:ext uri="{FF2B5EF4-FFF2-40B4-BE49-F238E27FC236}">
                <a16:creationId xmlns:a16="http://schemas.microsoft.com/office/drawing/2014/main" id="{E12F635D-FB0D-DF9A-D525-0C1CCE0F25E3}"/>
              </a:ext>
            </a:extLst>
          </p:cNvPr>
          <p:cNvSpPr>
            <a:spLocks noGrp="1"/>
          </p:cNvSpPr>
          <p:nvPr>
            <p:ph idx="1"/>
          </p:nvPr>
        </p:nvSpPr>
        <p:spPr>
          <a:xfrm>
            <a:off x="170688" y="5678297"/>
            <a:ext cx="11838432" cy="1088263"/>
          </a:xfrm>
        </p:spPr>
        <p:txBody>
          <a:bodyPr>
            <a:normAutofit/>
          </a:bodyPr>
          <a:lstStyle/>
          <a:p>
            <a:r>
              <a:rPr lang="en-US" dirty="0"/>
              <a:t>Could lead to setting in-season quotas too low?</a:t>
            </a:r>
          </a:p>
          <a:p>
            <a:r>
              <a:rPr lang="en-US" dirty="0"/>
              <a:t>Implications for SRKW abundance threshold</a:t>
            </a:r>
          </a:p>
        </p:txBody>
      </p:sp>
      <p:graphicFrame>
        <p:nvGraphicFramePr>
          <p:cNvPr id="4" name="Table 3">
            <a:extLst>
              <a:ext uri="{FF2B5EF4-FFF2-40B4-BE49-F238E27FC236}">
                <a16:creationId xmlns:a16="http://schemas.microsoft.com/office/drawing/2014/main" id="{C647D8E1-556D-BA6E-D6DF-AB57C0467287}"/>
              </a:ext>
            </a:extLst>
          </p:cNvPr>
          <p:cNvGraphicFramePr>
            <a:graphicFrameLocks noGrp="1"/>
          </p:cNvGraphicFramePr>
          <p:nvPr>
            <p:extLst>
              <p:ext uri="{D42A27DB-BD31-4B8C-83A1-F6EECF244321}">
                <p14:modId xmlns:p14="http://schemas.microsoft.com/office/powerpoint/2010/main" val="4012851995"/>
              </p:ext>
            </p:extLst>
          </p:nvPr>
        </p:nvGraphicFramePr>
        <p:xfrm>
          <a:off x="182880" y="979531"/>
          <a:ext cx="4686004" cy="4698766"/>
        </p:xfrm>
        <a:graphic>
          <a:graphicData uri="http://schemas.openxmlformats.org/drawingml/2006/table">
            <a:tbl>
              <a:tblPr>
                <a:tableStyleId>{5C22544A-7EE6-4342-B048-85BDC9FD1C3A}</a:tableStyleId>
              </a:tblPr>
              <a:tblGrid>
                <a:gridCol w="1171501">
                  <a:extLst>
                    <a:ext uri="{9D8B030D-6E8A-4147-A177-3AD203B41FA5}">
                      <a16:colId xmlns:a16="http://schemas.microsoft.com/office/drawing/2014/main" val="3674563838"/>
                    </a:ext>
                  </a:extLst>
                </a:gridCol>
                <a:gridCol w="1171501">
                  <a:extLst>
                    <a:ext uri="{9D8B030D-6E8A-4147-A177-3AD203B41FA5}">
                      <a16:colId xmlns:a16="http://schemas.microsoft.com/office/drawing/2014/main" val="252356105"/>
                    </a:ext>
                  </a:extLst>
                </a:gridCol>
                <a:gridCol w="1171501">
                  <a:extLst>
                    <a:ext uri="{9D8B030D-6E8A-4147-A177-3AD203B41FA5}">
                      <a16:colId xmlns:a16="http://schemas.microsoft.com/office/drawing/2014/main" val="227466710"/>
                    </a:ext>
                  </a:extLst>
                </a:gridCol>
                <a:gridCol w="1171501">
                  <a:extLst>
                    <a:ext uri="{9D8B030D-6E8A-4147-A177-3AD203B41FA5}">
                      <a16:colId xmlns:a16="http://schemas.microsoft.com/office/drawing/2014/main" val="1462666812"/>
                    </a:ext>
                  </a:extLst>
                </a:gridCol>
              </a:tblGrid>
              <a:tr h="1321201">
                <a:tc>
                  <a:txBody>
                    <a:bodyPr/>
                    <a:lstStyle/>
                    <a:p>
                      <a:pPr algn="l" fontAlgn="b"/>
                      <a:r>
                        <a:rPr lang="en-US" sz="1800" b="1" u="none" strike="noStrike" dirty="0">
                          <a:effectLst/>
                        </a:rPr>
                        <a:t>Run Year</a:t>
                      </a:r>
                      <a:endParaRPr lang="en-US"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800" b="1" u="none" strike="noStrike" dirty="0">
                          <a:effectLst/>
                        </a:rPr>
                        <a:t>SI </a:t>
                      </a:r>
                    </a:p>
                    <a:p>
                      <a:pPr algn="l" fontAlgn="b"/>
                      <a:r>
                        <a:rPr lang="en-US" sz="1800" b="1" u="none" strike="noStrike" dirty="0">
                          <a:effectLst/>
                        </a:rPr>
                        <a:t>(postseason estimate)</a:t>
                      </a:r>
                      <a:endParaRPr lang="en-US"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800" b="1" u="none" strike="noStrike" dirty="0">
                          <a:effectLst/>
                        </a:rPr>
                        <a:t>Sept 1 ocean abundance</a:t>
                      </a:r>
                      <a:endParaRPr lang="en-US"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800" b="1" u="none" strike="noStrike" dirty="0">
                          <a:effectLst/>
                        </a:rPr>
                        <a:t>Comparison</a:t>
                      </a:r>
                      <a:endParaRPr lang="en-US" sz="18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452194369"/>
                  </a:ext>
                </a:extLst>
              </a:tr>
              <a:tr h="362283">
                <a:tc>
                  <a:txBody>
                    <a:bodyPr/>
                    <a:lstStyle/>
                    <a:p>
                      <a:pPr algn="l" fontAlgn="b"/>
                      <a:r>
                        <a:rPr lang="en-US" sz="2400" u="none" strike="noStrike" dirty="0">
                          <a:effectLst/>
                        </a:rPr>
                        <a:t>2011</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207</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317</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i="0" u="none" strike="noStrike">
                          <a:solidFill>
                            <a:srgbClr val="000000"/>
                          </a:solidFill>
                          <a:effectLst/>
                          <a:latin typeface="Calibri" panose="020F0502020204030204" pitchFamily="34" charset="0"/>
                        </a:rPr>
                        <a:t>65%</a:t>
                      </a:r>
                    </a:p>
                  </a:txBody>
                  <a:tcPr marL="9525" marR="9525" marT="9525" marB="0" anchor="b"/>
                </a:tc>
                <a:extLst>
                  <a:ext uri="{0D108BD9-81ED-4DB2-BD59-A6C34878D82A}">
                    <a16:rowId xmlns:a16="http://schemas.microsoft.com/office/drawing/2014/main" val="3821507418"/>
                  </a:ext>
                </a:extLst>
              </a:tr>
              <a:tr h="362283">
                <a:tc>
                  <a:txBody>
                    <a:bodyPr/>
                    <a:lstStyle/>
                    <a:p>
                      <a:pPr algn="l" fontAlgn="b"/>
                      <a:r>
                        <a:rPr lang="en-US" sz="2400" u="none" strike="noStrike" dirty="0">
                          <a:effectLst/>
                        </a:rPr>
                        <a:t>2012</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628</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878</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i="0" u="none" strike="noStrike">
                          <a:solidFill>
                            <a:srgbClr val="000000"/>
                          </a:solidFill>
                          <a:effectLst/>
                          <a:latin typeface="Calibri" panose="020F0502020204030204" pitchFamily="34" charset="0"/>
                        </a:rPr>
                        <a:t>71%</a:t>
                      </a:r>
                    </a:p>
                  </a:txBody>
                  <a:tcPr marL="9525" marR="9525" marT="9525" marB="0" anchor="b"/>
                </a:tc>
                <a:extLst>
                  <a:ext uri="{0D108BD9-81ED-4DB2-BD59-A6C34878D82A}">
                    <a16:rowId xmlns:a16="http://schemas.microsoft.com/office/drawing/2014/main" val="196570974"/>
                  </a:ext>
                </a:extLst>
              </a:tr>
              <a:tr h="362283">
                <a:tc>
                  <a:txBody>
                    <a:bodyPr/>
                    <a:lstStyle/>
                    <a:p>
                      <a:pPr algn="l" fontAlgn="b"/>
                      <a:r>
                        <a:rPr lang="en-US" sz="2400" u="none" strike="noStrike" dirty="0">
                          <a:effectLst/>
                        </a:rPr>
                        <a:t>2013</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869</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1422</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i="0" u="none" strike="noStrike">
                          <a:solidFill>
                            <a:srgbClr val="000000"/>
                          </a:solidFill>
                          <a:effectLst/>
                          <a:latin typeface="Calibri" panose="020F0502020204030204" pitchFamily="34" charset="0"/>
                        </a:rPr>
                        <a:t>61%</a:t>
                      </a:r>
                    </a:p>
                  </a:txBody>
                  <a:tcPr marL="9525" marR="9525" marT="9525" marB="0" anchor="b"/>
                </a:tc>
                <a:extLst>
                  <a:ext uri="{0D108BD9-81ED-4DB2-BD59-A6C34878D82A}">
                    <a16:rowId xmlns:a16="http://schemas.microsoft.com/office/drawing/2014/main" val="1062861370"/>
                  </a:ext>
                </a:extLst>
              </a:tr>
              <a:tr h="362283">
                <a:tc>
                  <a:txBody>
                    <a:bodyPr/>
                    <a:lstStyle/>
                    <a:p>
                      <a:pPr algn="l" fontAlgn="b"/>
                      <a:r>
                        <a:rPr lang="en-US" sz="2400" u="none" strike="noStrike" dirty="0">
                          <a:effectLst/>
                        </a:rPr>
                        <a:t>2014</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551</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828</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i="0" u="none" strike="noStrike">
                          <a:solidFill>
                            <a:srgbClr val="000000"/>
                          </a:solidFill>
                          <a:effectLst/>
                          <a:latin typeface="Calibri" panose="020F0502020204030204" pitchFamily="34" charset="0"/>
                        </a:rPr>
                        <a:t>67%</a:t>
                      </a:r>
                    </a:p>
                  </a:txBody>
                  <a:tcPr marL="9525" marR="9525" marT="9525" marB="0" anchor="b"/>
                </a:tc>
                <a:extLst>
                  <a:ext uri="{0D108BD9-81ED-4DB2-BD59-A6C34878D82A}">
                    <a16:rowId xmlns:a16="http://schemas.microsoft.com/office/drawing/2014/main" val="2944405202"/>
                  </a:ext>
                </a:extLst>
              </a:tr>
              <a:tr h="362283">
                <a:tc>
                  <a:txBody>
                    <a:bodyPr/>
                    <a:lstStyle/>
                    <a:p>
                      <a:pPr algn="l" fontAlgn="b"/>
                      <a:r>
                        <a:rPr lang="en-US" sz="2400" u="none" strike="noStrike" dirty="0">
                          <a:effectLst/>
                        </a:rPr>
                        <a:t>2015</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255</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376</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i="0" u="none" strike="noStrike">
                          <a:solidFill>
                            <a:srgbClr val="000000"/>
                          </a:solidFill>
                          <a:effectLst/>
                          <a:latin typeface="Calibri" panose="020F0502020204030204" pitchFamily="34" charset="0"/>
                        </a:rPr>
                        <a:t>68%</a:t>
                      </a:r>
                    </a:p>
                  </a:txBody>
                  <a:tcPr marL="9525" marR="9525" marT="9525" marB="0" anchor="b"/>
                </a:tc>
                <a:extLst>
                  <a:ext uri="{0D108BD9-81ED-4DB2-BD59-A6C34878D82A}">
                    <a16:rowId xmlns:a16="http://schemas.microsoft.com/office/drawing/2014/main" val="3793539935"/>
                  </a:ext>
                </a:extLst>
              </a:tr>
              <a:tr h="362283">
                <a:tc>
                  <a:txBody>
                    <a:bodyPr/>
                    <a:lstStyle/>
                    <a:p>
                      <a:pPr algn="l" fontAlgn="b"/>
                      <a:r>
                        <a:rPr lang="en-US" sz="2400" u="none" strike="noStrike" dirty="0">
                          <a:effectLst/>
                        </a:rPr>
                        <a:t>2016</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205</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256</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i="0" u="none" strike="noStrike">
                          <a:solidFill>
                            <a:srgbClr val="000000"/>
                          </a:solidFill>
                          <a:effectLst/>
                          <a:latin typeface="Calibri" panose="020F0502020204030204" pitchFamily="34" charset="0"/>
                        </a:rPr>
                        <a:t>80%</a:t>
                      </a:r>
                    </a:p>
                  </a:txBody>
                  <a:tcPr marL="9525" marR="9525" marT="9525" marB="0" anchor="b"/>
                </a:tc>
                <a:extLst>
                  <a:ext uri="{0D108BD9-81ED-4DB2-BD59-A6C34878D82A}">
                    <a16:rowId xmlns:a16="http://schemas.microsoft.com/office/drawing/2014/main" val="2298349459"/>
                  </a:ext>
                </a:extLst>
              </a:tr>
              <a:tr h="362283">
                <a:tc>
                  <a:txBody>
                    <a:bodyPr/>
                    <a:lstStyle/>
                    <a:p>
                      <a:pPr algn="l" fontAlgn="b"/>
                      <a:r>
                        <a:rPr lang="en-US" sz="2400" u="none" strike="noStrike" dirty="0">
                          <a:effectLst/>
                        </a:rPr>
                        <a:t>2017</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137</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184</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i="0" u="none" strike="noStrike">
                          <a:solidFill>
                            <a:srgbClr val="000000"/>
                          </a:solidFill>
                          <a:effectLst/>
                          <a:latin typeface="Calibri" panose="020F0502020204030204" pitchFamily="34" charset="0"/>
                        </a:rPr>
                        <a:t>74%</a:t>
                      </a:r>
                    </a:p>
                  </a:txBody>
                  <a:tcPr marL="9525" marR="9525" marT="9525" marB="0" anchor="b"/>
                </a:tc>
                <a:extLst>
                  <a:ext uri="{0D108BD9-81ED-4DB2-BD59-A6C34878D82A}">
                    <a16:rowId xmlns:a16="http://schemas.microsoft.com/office/drawing/2014/main" val="318035100"/>
                  </a:ext>
                </a:extLst>
              </a:tr>
              <a:tr h="362283">
                <a:tc>
                  <a:txBody>
                    <a:bodyPr/>
                    <a:lstStyle/>
                    <a:p>
                      <a:pPr algn="l" fontAlgn="b"/>
                      <a:r>
                        <a:rPr lang="en-US" sz="2400" u="none" strike="noStrike" dirty="0">
                          <a:effectLst/>
                        </a:rPr>
                        <a:t>2018</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220</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292</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i="0" u="none" strike="noStrike">
                          <a:solidFill>
                            <a:srgbClr val="000000"/>
                          </a:solidFill>
                          <a:effectLst/>
                          <a:latin typeface="Calibri" panose="020F0502020204030204" pitchFamily="34" charset="0"/>
                        </a:rPr>
                        <a:t>75%</a:t>
                      </a:r>
                    </a:p>
                  </a:txBody>
                  <a:tcPr marL="9525" marR="9525" marT="9525" marB="0" anchor="b"/>
                </a:tc>
                <a:extLst>
                  <a:ext uri="{0D108BD9-81ED-4DB2-BD59-A6C34878D82A}">
                    <a16:rowId xmlns:a16="http://schemas.microsoft.com/office/drawing/2014/main" val="510242917"/>
                  </a:ext>
                </a:extLst>
              </a:tr>
              <a:tr h="362283">
                <a:tc>
                  <a:txBody>
                    <a:bodyPr/>
                    <a:lstStyle/>
                    <a:p>
                      <a:pPr algn="l" fontAlgn="b"/>
                      <a:r>
                        <a:rPr lang="en-US" sz="2400" u="none" strike="noStrike" dirty="0">
                          <a:effectLst/>
                        </a:rPr>
                        <a:t>2019</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507</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983</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i="0" u="none" strike="noStrike" dirty="0">
                          <a:solidFill>
                            <a:srgbClr val="000000"/>
                          </a:solidFill>
                          <a:effectLst/>
                          <a:latin typeface="Calibri" panose="020F0502020204030204" pitchFamily="34" charset="0"/>
                        </a:rPr>
                        <a:t>52%</a:t>
                      </a:r>
                    </a:p>
                  </a:txBody>
                  <a:tcPr marL="9525" marR="9525" marT="9525" marB="0" anchor="b"/>
                </a:tc>
                <a:extLst>
                  <a:ext uri="{0D108BD9-81ED-4DB2-BD59-A6C34878D82A}">
                    <a16:rowId xmlns:a16="http://schemas.microsoft.com/office/drawing/2014/main" val="741576674"/>
                  </a:ext>
                </a:extLst>
              </a:tr>
            </a:tbl>
          </a:graphicData>
        </a:graphic>
      </p:graphicFrame>
      <p:sp>
        <p:nvSpPr>
          <p:cNvPr id="5" name="Content Placeholder 2">
            <a:extLst>
              <a:ext uri="{FF2B5EF4-FFF2-40B4-BE49-F238E27FC236}">
                <a16:creationId xmlns:a16="http://schemas.microsoft.com/office/drawing/2014/main" id="{3A913CE4-D9B4-A76E-0C89-29D45CBB3FFD}"/>
              </a:ext>
            </a:extLst>
          </p:cNvPr>
          <p:cNvSpPr txBox="1">
            <a:spLocks/>
          </p:cNvSpPr>
          <p:nvPr/>
        </p:nvSpPr>
        <p:spPr>
          <a:xfrm>
            <a:off x="5783283" y="1597357"/>
            <a:ext cx="6088989" cy="390058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SI vs Sept 1 abundance</a:t>
            </a:r>
          </a:p>
          <a:p>
            <a:r>
              <a:rPr lang="en-US" dirty="0"/>
              <a:t>Sept 1 includes fish that ultimately become natural mortalities</a:t>
            </a:r>
          </a:p>
          <a:p>
            <a:r>
              <a:rPr lang="en-US" dirty="0"/>
              <a:t>SI doesn’t include non-landed mortalities</a:t>
            </a:r>
          </a:p>
          <a:p>
            <a:endParaRPr lang="en-US" dirty="0"/>
          </a:p>
        </p:txBody>
      </p:sp>
    </p:spTree>
    <p:extLst>
      <p:ext uri="{BB962C8B-B14F-4D97-AF65-F5344CB8AC3E}">
        <p14:creationId xmlns:p14="http://schemas.microsoft.com/office/powerpoint/2010/main" val="27825486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30FB9-4E09-4191-5616-A6630EA2C69F}"/>
              </a:ext>
            </a:extLst>
          </p:cNvPr>
          <p:cNvSpPr>
            <a:spLocks noGrp="1"/>
          </p:cNvSpPr>
          <p:nvPr>
            <p:ph type="title"/>
          </p:nvPr>
        </p:nvSpPr>
        <p:spPr>
          <a:xfrm>
            <a:off x="170688" y="91440"/>
            <a:ext cx="10515600" cy="1325563"/>
          </a:xfrm>
        </p:spPr>
        <p:txBody>
          <a:bodyPr/>
          <a:lstStyle/>
          <a:p>
            <a:r>
              <a:rPr lang="en-US" dirty="0"/>
              <a:t>Fishing mortality accumulates across years</a:t>
            </a:r>
          </a:p>
        </p:txBody>
      </p:sp>
      <p:sp>
        <p:nvSpPr>
          <p:cNvPr id="3" name="Content Placeholder 2">
            <a:extLst>
              <a:ext uri="{FF2B5EF4-FFF2-40B4-BE49-F238E27FC236}">
                <a16:creationId xmlns:a16="http://schemas.microsoft.com/office/drawing/2014/main" id="{E12F635D-FB0D-DF9A-D525-0C1CCE0F25E3}"/>
              </a:ext>
            </a:extLst>
          </p:cNvPr>
          <p:cNvSpPr>
            <a:spLocks noGrp="1"/>
          </p:cNvSpPr>
          <p:nvPr>
            <p:ph idx="1"/>
          </p:nvPr>
        </p:nvSpPr>
        <p:spPr>
          <a:xfrm>
            <a:off x="170688" y="5678297"/>
            <a:ext cx="11838432" cy="1088263"/>
          </a:xfrm>
        </p:spPr>
        <p:txBody>
          <a:bodyPr>
            <a:normAutofit/>
          </a:bodyPr>
          <a:lstStyle/>
          <a:p>
            <a:r>
              <a:rPr lang="en-US" dirty="0"/>
              <a:t>Single-year Exploitation Rate calculations may not be capturing the full picture</a:t>
            </a:r>
          </a:p>
        </p:txBody>
      </p:sp>
      <p:graphicFrame>
        <p:nvGraphicFramePr>
          <p:cNvPr id="4" name="Table 3">
            <a:extLst>
              <a:ext uri="{FF2B5EF4-FFF2-40B4-BE49-F238E27FC236}">
                <a16:creationId xmlns:a16="http://schemas.microsoft.com/office/drawing/2014/main" id="{C647D8E1-556D-BA6E-D6DF-AB57C0467287}"/>
              </a:ext>
            </a:extLst>
          </p:cNvPr>
          <p:cNvGraphicFramePr>
            <a:graphicFrameLocks noGrp="1"/>
          </p:cNvGraphicFramePr>
          <p:nvPr>
            <p:extLst>
              <p:ext uri="{D42A27DB-BD31-4B8C-83A1-F6EECF244321}">
                <p14:modId xmlns:p14="http://schemas.microsoft.com/office/powerpoint/2010/main" val="2168379746"/>
              </p:ext>
            </p:extLst>
          </p:nvPr>
        </p:nvGraphicFramePr>
        <p:xfrm>
          <a:off x="1962404" y="977804"/>
          <a:ext cx="6106160" cy="4698766"/>
        </p:xfrm>
        <a:graphic>
          <a:graphicData uri="http://schemas.openxmlformats.org/drawingml/2006/table">
            <a:tbl>
              <a:tblPr>
                <a:tableStyleId>{5C22544A-7EE6-4342-B048-85BDC9FD1C3A}</a:tableStyleId>
              </a:tblPr>
              <a:tblGrid>
                <a:gridCol w="1526540">
                  <a:extLst>
                    <a:ext uri="{9D8B030D-6E8A-4147-A177-3AD203B41FA5}">
                      <a16:colId xmlns:a16="http://schemas.microsoft.com/office/drawing/2014/main" val="3674563838"/>
                    </a:ext>
                  </a:extLst>
                </a:gridCol>
                <a:gridCol w="1526540">
                  <a:extLst>
                    <a:ext uri="{9D8B030D-6E8A-4147-A177-3AD203B41FA5}">
                      <a16:colId xmlns:a16="http://schemas.microsoft.com/office/drawing/2014/main" val="252356105"/>
                    </a:ext>
                  </a:extLst>
                </a:gridCol>
                <a:gridCol w="1526540">
                  <a:extLst>
                    <a:ext uri="{9D8B030D-6E8A-4147-A177-3AD203B41FA5}">
                      <a16:colId xmlns:a16="http://schemas.microsoft.com/office/drawing/2014/main" val="227466710"/>
                    </a:ext>
                  </a:extLst>
                </a:gridCol>
                <a:gridCol w="1526540">
                  <a:extLst>
                    <a:ext uri="{9D8B030D-6E8A-4147-A177-3AD203B41FA5}">
                      <a16:colId xmlns:a16="http://schemas.microsoft.com/office/drawing/2014/main" val="1462666812"/>
                    </a:ext>
                  </a:extLst>
                </a:gridCol>
              </a:tblGrid>
              <a:tr h="1321201">
                <a:tc>
                  <a:txBody>
                    <a:bodyPr/>
                    <a:lstStyle/>
                    <a:p>
                      <a:pPr algn="l" fontAlgn="b"/>
                      <a:r>
                        <a:rPr lang="en-US" sz="1800" b="1" u="none" strike="noStrike" dirty="0">
                          <a:effectLst/>
                        </a:rPr>
                        <a:t>Run Year</a:t>
                      </a:r>
                      <a:endParaRPr lang="en-US"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800" b="1" u="none" strike="noStrike" dirty="0">
                          <a:effectLst/>
                        </a:rPr>
                        <a:t>Potential escapement absent* fishing</a:t>
                      </a:r>
                      <a:endParaRPr lang="en-US"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800" b="1" u="none" strike="noStrike" dirty="0">
                          <a:effectLst/>
                        </a:rPr>
                        <a:t>Potential escapement fully unfished</a:t>
                      </a:r>
                      <a:endParaRPr lang="en-US"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800" b="1" u="none" strike="noStrike" dirty="0">
                          <a:effectLst/>
                        </a:rPr>
                        <a:t>Comparison</a:t>
                      </a:r>
                      <a:endParaRPr lang="en-US" sz="18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452194369"/>
                  </a:ext>
                </a:extLst>
              </a:tr>
              <a:tr h="362283">
                <a:tc>
                  <a:txBody>
                    <a:bodyPr/>
                    <a:lstStyle/>
                    <a:p>
                      <a:pPr algn="l" fontAlgn="b"/>
                      <a:r>
                        <a:rPr lang="en-US" sz="2400" u="none" strike="noStrike" dirty="0">
                          <a:effectLst/>
                        </a:rPr>
                        <a:t>2011</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199</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205</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i="0" u="none" strike="noStrike">
                          <a:solidFill>
                            <a:srgbClr val="000000"/>
                          </a:solidFill>
                          <a:effectLst/>
                          <a:latin typeface="Calibri" panose="020F0502020204030204" pitchFamily="34" charset="0"/>
                        </a:rPr>
                        <a:t>97%</a:t>
                      </a:r>
                    </a:p>
                  </a:txBody>
                  <a:tcPr marL="9525" marR="9525" marT="9525" marB="0" anchor="b"/>
                </a:tc>
                <a:extLst>
                  <a:ext uri="{0D108BD9-81ED-4DB2-BD59-A6C34878D82A}">
                    <a16:rowId xmlns:a16="http://schemas.microsoft.com/office/drawing/2014/main" val="3821507418"/>
                  </a:ext>
                </a:extLst>
              </a:tr>
              <a:tr h="362283">
                <a:tc>
                  <a:txBody>
                    <a:bodyPr/>
                    <a:lstStyle/>
                    <a:p>
                      <a:pPr algn="l" fontAlgn="b"/>
                      <a:r>
                        <a:rPr lang="en-US" sz="2400" u="none" strike="noStrike" dirty="0">
                          <a:effectLst/>
                        </a:rPr>
                        <a:t>2012</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492</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516</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i="0" u="none" strike="noStrike">
                          <a:solidFill>
                            <a:srgbClr val="000000"/>
                          </a:solidFill>
                          <a:effectLst/>
                          <a:latin typeface="Calibri" panose="020F0502020204030204" pitchFamily="34" charset="0"/>
                        </a:rPr>
                        <a:t>95%</a:t>
                      </a:r>
                    </a:p>
                  </a:txBody>
                  <a:tcPr marL="9525" marR="9525" marT="9525" marB="0" anchor="b"/>
                </a:tc>
                <a:extLst>
                  <a:ext uri="{0D108BD9-81ED-4DB2-BD59-A6C34878D82A}">
                    <a16:rowId xmlns:a16="http://schemas.microsoft.com/office/drawing/2014/main" val="196570974"/>
                  </a:ext>
                </a:extLst>
              </a:tr>
              <a:tr h="362283">
                <a:tc>
                  <a:txBody>
                    <a:bodyPr/>
                    <a:lstStyle/>
                    <a:p>
                      <a:pPr algn="l" fontAlgn="b"/>
                      <a:r>
                        <a:rPr lang="en-US" sz="2400" u="none" strike="noStrike" dirty="0">
                          <a:effectLst/>
                        </a:rPr>
                        <a:t>2013</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665</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746</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i="0" u="none" strike="noStrike">
                          <a:solidFill>
                            <a:srgbClr val="000000"/>
                          </a:solidFill>
                          <a:effectLst/>
                          <a:latin typeface="Calibri" panose="020F0502020204030204" pitchFamily="34" charset="0"/>
                        </a:rPr>
                        <a:t>89%</a:t>
                      </a:r>
                    </a:p>
                  </a:txBody>
                  <a:tcPr marL="9525" marR="9525" marT="9525" marB="0" anchor="b"/>
                </a:tc>
                <a:extLst>
                  <a:ext uri="{0D108BD9-81ED-4DB2-BD59-A6C34878D82A}">
                    <a16:rowId xmlns:a16="http://schemas.microsoft.com/office/drawing/2014/main" val="1062861370"/>
                  </a:ext>
                </a:extLst>
              </a:tr>
              <a:tr h="362283">
                <a:tc>
                  <a:txBody>
                    <a:bodyPr/>
                    <a:lstStyle/>
                    <a:p>
                      <a:pPr algn="l" fontAlgn="b"/>
                      <a:r>
                        <a:rPr lang="en-US" sz="2400" u="none" strike="noStrike" dirty="0">
                          <a:effectLst/>
                        </a:rPr>
                        <a:t>2014</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451</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592</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i="0" u="none" strike="noStrike">
                          <a:solidFill>
                            <a:srgbClr val="000000"/>
                          </a:solidFill>
                          <a:effectLst/>
                          <a:latin typeface="Calibri" panose="020F0502020204030204" pitchFamily="34" charset="0"/>
                        </a:rPr>
                        <a:t>76%</a:t>
                      </a:r>
                    </a:p>
                  </a:txBody>
                  <a:tcPr marL="9525" marR="9525" marT="9525" marB="0" anchor="b"/>
                </a:tc>
                <a:extLst>
                  <a:ext uri="{0D108BD9-81ED-4DB2-BD59-A6C34878D82A}">
                    <a16:rowId xmlns:a16="http://schemas.microsoft.com/office/drawing/2014/main" val="2944405202"/>
                  </a:ext>
                </a:extLst>
              </a:tr>
              <a:tr h="362283">
                <a:tc>
                  <a:txBody>
                    <a:bodyPr/>
                    <a:lstStyle/>
                    <a:p>
                      <a:pPr algn="l" fontAlgn="b"/>
                      <a:r>
                        <a:rPr lang="en-US" sz="2400" u="none" strike="noStrike" dirty="0">
                          <a:effectLst/>
                        </a:rPr>
                        <a:t>2015</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206</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299</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i="0" u="none" strike="noStrike">
                          <a:solidFill>
                            <a:srgbClr val="000000"/>
                          </a:solidFill>
                          <a:effectLst/>
                          <a:latin typeface="Calibri" panose="020F0502020204030204" pitchFamily="34" charset="0"/>
                        </a:rPr>
                        <a:t>69%</a:t>
                      </a:r>
                    </a:p>
                  </a:txBody>
                  <a:tcPr marL="9525" marR="9525" marT="9525" marB="0" anchor="b"/>
                </a:tc>
                <a:extLst>
                  <a:ext uri="{0D108BD9-81ED-4DB2-BD59-A6C34878D82A}">
                    <a16:rowId xmlns:a16="http://schemas.microsoft.com/office/drawing/2014/main" val="3793539935"/>
                  </a:ext>
                </a:extLst>
              </a:tr>
              <a:tr h="362283">
                <a:tc>
                  <a:txBody>
                    <a:bodyPr/>
                    <a:lstStyle/>
                    <a:p>
                      <a:pPr algn="l" fontAlgn="b"/>
                      <a:r>
                        <a:rPr lang="en-US" sz="2400" u="none" strike="noStrike" dirty="0">
                          <a:effectLst/>
                        </a:rPr>
                        <a:t>2016</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172</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212</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i="0" u="none" strike="noStrike">
                          <a:solidFill>
                            <a:srgbClr val="000000"/>
                          </a:solidFill>
                          <a:effectLst/>
                          <a:latin typeface="Calibri" panose="020F0502020204030204" pitchFamily="34" charset="0"/>
                        </a:rPr>
                        <a:t>81%</a:t>
                      </a:r>
                    </a:p>
                  </a:txBody>
                  <a:tcPr marL="9525" marR="9525" marT="9525" marB="0" anchor="b"/>
                </a:tc>
                <a:extLst>
                  <a:ext uri="{0D108BD9-81ED-4DB2-BD59-A6C34878D82A}">
                    <a16:rowId xmlns:a16="http://schemas.microsoft.com/office/drawing/2014/main" val="2298349459"/>
                  </a:ext>
                </a:extLst>
              </a:tr>
              <a:tr h="362283">
                <a:tc>
                  <a:txBody>
                    <a:bodyPr/>
                    <a:lstStyle/>
                    <a:p>
                      <a:pPr algn="l" fontAlgn="b"/>
                      <a:r>
                        <a:rPr lang="en-US" sz="2400" u="none" strike="noStrike" dirty="0">
                          <a:effectLst/>
                        </a:rPr>
                        <a:t>2017</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110</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132</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i="0" u="none" strike="noStrike">
                          <a:solidFill>
                            <a:srgbClr val="000000"/>
                          </a:solidFill>
                          <a:effectLst/>
                          <a:latin typeface="Calibri" panose="020F0502020204030204" pitchFamily="34" charset="0"/>
                        </a:rPr>
                        <a:t>83%</a:t>
                      </a:r>
                    </a:p>
                  </a:txBody>
                  <a:tcPr marL="9525" marR="9525" marT="9525" marB="0" anchor="b"/>
                </a:tc>
                <a:extLst>
                  <a:ext uri="{0D108BD9-81ED-4DB2-BD59-A6C34878D82A}">
                    <a16:rowId xmlns:a16="http://schemas.microsoft.com/office/drawing/2014/main" val="318035100"/>
                  </a:ext>
                </a:extLst>
              </a:tr>
              <a:tr h="362283">
                <a:tc>
                  <a:txBody>
                    <a:bodyPr/>
                    <a:lstStyle/>
                    <a:p>
                      <a:pPr algn="l" fontAlgn="b"/>
                      <a:r>
                        <a:rPr lang="en-US" sz="2400" u="none" strike="noStrike" dirty="0">
                          <a:effectLst/>
                        </a:rPr>
                        <a:t>2018</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174</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205</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i="0" u="none" strike="noStrike">
                          <a:solidFill>
                            <a:srgbClr val="000000"/>
                          </a:solidFill>
                          <a:effectLst/>
                          <a:latin typeface="Calibri" panose="020F0502020204030204" pitchFamily="34" charset="0"/>
                        </a:rPr>
                        <a:t>85%</a:t>
                      </a:r>
                    </a:p>
                  </a:txBody>
                  <a:tcPr marL="9525" marR="9525" marT="9525" marB="0" anchor="b"/>
                </a:tc>
                <a:extLst>
                  <a:ext uri="{0D108BD9-81ED-4DB2-BD59-A6C34878D82A}">
                    <a16:rowId xmlns:a16="http://schemas.microsoft.com/office/drawing/2014/main" val="510242917"/>
                  </a:ext>
                </a:extLst>
              </a:tr>
              <a:tr h="362283">
                <a:tc>
                  <a:txBody>
                    <a:bodyPr/>
                    <a:lstStyle/>
                    <a:p>
                      <a:pPr algn="l" fontAlgn="b"/>
                      <a:r>
                        <a:rPr lang="en-US" sz="2400" u="none" strike="noStrike" dirty="0">
                          <a:effectLst/>
                        </a:rPr>
                        <a:t>2019</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481</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540</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i="0" u="none" strike="noStrike" dirty="0">
                          <a:solidFill>
                            <a:srgbClr val="000000"/>
                          </a:solidFill>
                          <a:effectLst/>
                          <a:latin typeface="Calibri" panose="020F0502020204030204" pitchFamily="34" charset="0"/>
                        </a:rPr>
                        <a:t>89%</a:t>
                      </a:r>
                    </a:p>
                  </a:txBody>
                  <a:tcPr marL="9525" marR="9525" marT="9525" marB="0" anchor="b"/>
                </a:tc>
                <a:extLst>
                  <a:ext uri="{0D108BD9-81ED-4DB2-BD59-A6C34878D82A}">
                    <a16:rowId xmlns:a16="http://schemas.microsoft.com/office/drawing/2014/main" val="741576674"/>
                  </a:ext>
                </a:extLst>
              </a:tr>
            </a:tbl>
          </a:graphicData>
        </a:graphic>
      </p:graphicFrame>
    </p:spTree>
    <p:extLst>
      <p:ext uri="{BB962C8B-B14F-4D97-AF65-F5344CB8AC3E}">
        <p14:creationId xmlns:p14="http://schemas.microsoft.com/office/powerpoint/2010/main" val="13607888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FED24-8FC5-4FDA-F124-821B67BF8FD4}"/>
              </a:ext>
            </a:extLst>
          </p:cNvPr>
          <p:cNvSpPr>
            <a:spLocks noGrp="1"/>
          </p:cNvSpPr>
          <p:nvPr>
            <p:ph type="title"/>
          </p:nvPr>
        </p:nvSpPr>
        <p:spPr>
          <a:xfrm>
            <a:off x="280416" y="365125"/>
            <a:ext cx="11289792" cy="1325563"/>
          </a:xfrm>
        </p:spPr>
        <p:txBody>
          <a:bodyPr/>
          <a:lstStyle/>
          <a:p>
            <a:r>
              <a:rPr lang="en-US" dirty="0"/>
              <a:t>SI-derived  Ocean Harvest Rate vs </a:t>
            </a:r>
            <a:br>
              <a:rPr lang="en-US" dirty="0"/>
            </a:br>
            <a:r>
              <a:rPr lang="en-US" dirty="0"/>
              <a:t>age-specific impact rates</a:t>
            </a:r>
          </a:p>
        </p:txBody>
      </p:sp>
      <p:pic>
        <p:nvPicPr>
          <p:cNvPr id="4" name="Picture 3" descr="A graph with different colored lines&#10;&#10;Description automatically generated">
            <a:extLst>
              <a:ext uri="{FF2B5EF4-FFF2-40B4-BE49-F238E27FC236}">
                <a16:creationId xmlns:a16="http://schemas.microsoft.com/office/drawing/2014/main" id="{588303F3-9B4D-D653-13EA-0E5528CD3B09}"/>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50618" y="1748261"/>
            <a:ext cx="9678572" cy="3872463"/>
          </a:xfrm>
          <a:prstGeom prst="rect">
            <a:avLst/>
          </a:prstGeom>
          <a:noFill/>
          <a:ln>
            <a:noFill/>
          </a:ln>
        </p:spPr>
      </p:pic>
      <p:sp>
        <p:nvSpPr>
          <p:cNvPr id="5" name="Content Placeholder 2">
            <a:extLst>
              <a:ext uri="{FF2B5EF4-FFF2-40B4-BE49-F238E27FC236}">
                <a16:creationId xmlns:a16="http://schemas.microsoft.com/office/drawing/2014/main" id="{9477836E-FC9A-4058-82EE-4B2C3BA46456}"/>
              </a:ext>
            </a:extLst>
          </p:cNvPr>
          <p:cNvSpPr>
            <a:spLocks noGrp="1"/>
          </p:cNvSpPr>
          <p:nvPr>
            <p:ph idx="1"/>
          </p:nvPr>
        </p:nvSpPr>
        <p:spPr>
          <a:xfrm>
            <a:off x="170688" y="5678297"/>
            <a:ext cx="11838432" cy="1088263"/>
          </a:xfrm>
        </p:spPr>
        <p:txBody>
          <a:bodyPr>
            <a:normAutofit/>
          </a:bodyPr>
          <a:lstStyle/>
          <a:p>
            <a:r>
              <a:rPr lang="en-US" dirty="0"/>
              <a:t>Ocean Harvest is greater than impact of primary ages harvested (age 3 and 4)</a:t>
            </a:r>
          </a:p>
        </p:txBody>
      </p:sp>
    </p:spTree>
    <p:extLst>
      <p:ext uri="{BB962C8B-B14F-4D97-AF65-F5344CB8AC3E}">
        <p14:creationId xmlns:p14="http://schemas.microsoft.com/office/powerpoint/2010/main" val="13402230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0B4BAD-3397-86E1-B5D8-06B37C84D644}"/>
              </a:ext>
            </a:extLst>
          </p:cNvPr>
          <p:cNvSpPr>
            <a:spLocks noGrp="1"/>
          </p:cNvSpPr>
          <p:nvPr>
            <p:ph type="title"/>
          </p:nvPr>
        </p:nvSpPr>
        <p:spPr>
          <a:xfrm>
            <a:off x="170688" y="365125"/>
            <a:ext cx="12021312" cy="1325563"/>
          </a:xfrm>
        </p:spPr>
        <p:txBody>
          <a:bodyPr/>
          <a:lstStyle/>
          <a:p>
            <a:r>
              <a:rPr lang="en-US" dirty="0"/>
              <a:t>SI-derived Exploitation Rate often greater than SRR</a:t>
            </a:r>
          </a:p>
        </p:txBody>
      </p:sp>
      <p:pic>
        <p:nvPicPr>
          <p:cNvPr id="4" name="Picture 3" descr="A graph with numbers and symbols&#10;&#10;Description automatically generated">
            <a:extLst>
              <a:ext uri="{FF2B5EF4-FFF2-40B4-BE49-F238E27FC236}">
                <a16:creationId xmlns:a16="http://schemas.microsoft.com/office/drawing/2014/main" id="{001D40AE-B28C-F635-C548-FFA46A04C0AE}"/>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8298" y="1853699"/>
            <a:ext cx="10115404" cy="4046161"/>
          </a:xfrm>
          <a:prstGeom prst="rect">
            <a:avLst/>
          </a:prstGeom>
          <a:noFill/>
          <a:ln>
            <a:noFill/>
          </a:ln>
        </p:spPr>
      </p:pic>
    </p:spTree>
    <p:extLst>
      <p:ext uri="{BB962C8B-B14F-4D97-AF65-F5344CB8AC3E}">
        <p14:creationId xmlns:p14="http://schemas.microsoft.com/office/powerpoint/2010/main" val="10504529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4015C-8F48-391F-0A89-1DE433973DAF}"/>
              </a:ext>
            </a:extLst>
          </p:cNvPr>
          <p:cNvSpPr>
            <a:spLocks noGrp="1"/>
          </p:cNvSpPr>
          <p:nvPr>
            <p:ph type="title"/>
          </p:nvPr>
        </p:nvSpPr>
        <p:spPr>
          <a:xfrm>
            <a:off x="356937" y="170364"/>
            <a:ext cx="10515600" cy="1325563"/>
          </a:xfrm>
        </p:spPr>
        <p:txBody>
          <a:bodyPr/>
          <a:lstStyle/>
          <a:p>
            <a:r>
              <a:rPr lang="en-US" dirty="0"/>
              <a:t>Age 2 maturation rates</a:t>
            </a:r>
          </a:p>
        </p:txBody>
      </p:sp>
      <p:pic>
        <p:nvPicPr>
          <p:cNvPr id="4" name="Picture 3" descr="A close-up of several graphs&#10;&#10;Description automatically generated">
            <a:extLst>
              <a:ext uri="{FF2B5EF4-FFF2-40B4-BE49-F238E27FC236}">
                <a16:creationId xmlns:a16="http://schemas.microsoft.com/office/drawing/2014/main" id="{239C9299-113F-135B-9D30-01CB3375B275}"/>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4379" y="1397919"/>
            <a:ext cx="8816195" cy="5289717"/>
          </a:xfrm>
          <a:prstGeom prst="rect">
            <a:avLst/>
          </a:prstGeom>
          <a:noFill/>
          <a:ln>
            <a:noFill/>
          </a:ln>
        </p:spPr>
      </p:pic>
      <p:sp>
        <p:nvSpPr>
          <p:cNvPr id="5" name="Content Placeholder 2">
            <a:extLst>
              <a:ext uri="{FF2B5EF4-FFF2-40B4-BE49-F238E27FC236}">
                <a16:creationId xmlns:a16="http://schemas.microsoft.com/office/drawing/2014/main" id="{9974CFB7-41E9-D683-6BF5-7F5FB6D23C73}"/>
              </a:ext>
            </a:extLst>
          </p:cNvPr>
          <p:cNvSpPr>
            <a:spLocks noGrp="1"/>
          </p:cNvSpPr>
          <p:nvPr>
            <p:ph idx="1"/>
          </p:nvPr>
        </p:nvSpPr>
        <p:spPr>
          <a:xfrm>
            <a:off x="8390021" y="3429000"/>
            <a:ext cx="3657600" cy="2031081"/>
          </a:xfrm>
        </p:spPr>
        <p:txBody>
          <a:bodyPr>
            <a:normAutofit fontScale="92500"/>
          </a:bodyPr>
          <a:lstStyle/>
          <a:p>
            <a:r>
              <a:rPr lang="en-US" dirty="0"/>
              <a:t>Increasing in hatchery populations but not natural-origin, although time series for natural-origin is shorter</a:t>
            </a:r>
          </a:p>
        </p:txBody>
      </p:sp>
    </p:spTree>
    <p:extLst>
      <p:ext uri="{BB962C8B-B14F-4D97-AF65-F5344CB8AC3E}">
        <p14:creationId xmlns:p14="http://schemas.microsoft.com/office/powerpoint/2010/main" val="19897820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up of several different types of data&#10;&#10;Description automatically generated">
            <a:extLst>
              <a:ext uri="{FF2B5EF4-FFF2-40B4-BE49-F238E27FC236}">
                <a16:creationId xmlns:a16="http://schemas.microsoft.com/office/drawing/2014/main" id="{5B3DD44F-86C1-C0D1-9CF5-CDF576624CD3}"/>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6937" y="1516314"/>
            <a:ext cx="8652848" cy="5191709"/>
          </a:xfrm>
          <a:prstGeom prst="rect">
            <a:avLst/>
          </a:prstGeom>
          <a:noFill/>
          <a:ln>
            <a:noFill/>
          </a:ln>
        </p:spPr>
      </p:pic>
      <p:sp>
        <p:nvSpPr>
          <p:cNvPr id="2" name="Title 1">
            <a:extLst>
              <a:ext uri="{FF2B5EF4-FFF2-40B4-BE49-F238E27FC236}">
                <a16:creationId xmlns:a16="http://schemas.microsoft.com/office/drawing/2014/main" id="{06E4015C-8F48-391F-0A89-1DE433973DAF}"/>
              </a:ext>
            </a:extLst>
          </p:cNvPr>
          <p:cNvSpPr>
            <a:spLocks noGrp="1"/>
          </p:cNvSpPr>
          <p:nvPr>
            <p:ph type="title"/>
          </p:nvPr>
        </p:nvSpPr>
        <p:spPr>
          <a:xfrm>
            <a:off x="356937" y="170364"/>
            <a:ext cx="10515600" cy="1325563"/>
          </a:xfrm>
        </p:spPr>
        <p:txBody>
          <a:bodyPr/>
          <a:lstStyle/>
          <a:p>
            <a:r>
              <a:rPr lang="en-US" dirty="0"/>
              <a:t>Age 3 maturation rates</a:t>
            </a:r>
          </a:p>
        </p:txBody>
      </p:sp>
      <p:sp>
        <p:nvSpPr>
          <p:cNvPr id="5" name="Content Placeholder 2">
            <a:extLst>
              <a:ext uri="{FF2B5EF4-FFF2-40B4-BE49-F238E27FC236}">
                <a16:creationId xmlns:a16="http://schemas.microsoft.com/office/drawing/2014/main" id="{9974CFB7-41E9-D683-6BF5-7F5FB6D23C73}"/>
              </a:ext>
            </a:extLst>
          </p:cNvPr>
          <p:cNvSpPr>
            <a:spLocks noGrp="1"/>
          </p:cNvSpPr>
          <p:nvPr>
            <p:ph idx="1"/>
          </p:nvPr>
        </p:nvSpPr>
        <p:spPr>
          <a:xfrm>
            <a:off x="8390021" y="3429000"/>
            <a:ext cx="3657600" cy="2031081"/>
          </a:xfrm>
        </p:spPr>
        <p:txBody>
          <a:bodyPr>
            <a:normAutofit fontScale="92500" lnSpcReduction="20000"/>
          </a:bodyPr>
          <a:lstStyle/>
          <a:p>
            <a:r>
              <a:rPr lang="en-US" dirty="0"/>
              <a:t>Lots of year-to-year variation in age-3 maturation rates.</a:t>
            </a:r>
          </a:p>
          <a:p>
            <a:r>
              <a:rPr lang="en-US" dirty="0"/>
              <a:t>Also an increase in age-3 hatchery maturation rates over time</a:t>
            </a:r>
          </a:p>
        </p:txBody>
      </p:sp>
    </p:spTree>
    <p:extLst>
      <p:ext uri="{BB962C8B-B14F-4D97-AF65-F5344CB8AC3E}">
        <p14:creationId xmlns:p14="http://schemas.microsoft.com/office/powerpoint/2010/main" val="10668863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1386F-6AFE-F15F-E22A-2F407E972040}"/>
              </a:ext>
            </a:extLst>
          </p:cNvPr>
          <p:cNvSpPr>
            <a:spLocks noGrp="1"/>
          </p:cNvSpPr>
          <p:nvPr>
            <p:ph type="title"/>
          </p:nvPr>
        </p:nvSpPr>
        <p:spPr>
          <a:xfrm>
            <a:off x="369072" y="249894"/>
            <a:ext cx="11281611" cy="1325563"/>
          </a:xfrm>
        </p:spPr>
        <p:txBody>
          <a:bodyPr/>
          <a:lstStyle/>
          <a:p>
            <a:r>
              <a:rPr lang="en-US" dirty="0"/>
              <a:t>Outmigration production (NO) and survival (HO)</a:t>
            </a:r>
          </a:p>
        </p:txBody>
      </p:sp>
      <p:pic>
        <p:nvPicPr>
          <p:cNvPr id="4" name="Picture 3" descr="A line graph with numbers and lines&#10;&#10;Description automatically generated">
            <a:extLst>
              <a:ext uri="{FF2B5EF4-FFF2-40B4-BE49-F238E27FC236}">
                <a16:creationId xmlns:a16="http://schemas.microsoft.com/office/drawing/2014/main" id="{D9BB3709-0CA1-A40E-5128-559060BDD7A9}"/>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2653" y="1575457"/>
            <a:ext cx="11281611" cy="4230604"/>
          </a:xfrm>
          <a:prstGeom prst="rect">
            <a:avLst/>
          </a:prstGeom>
          <a:noFill/>
          <a:ln>
            <a:noFill/>
          </a:ln>
        </p:spPr>
      </p:pic>
      <p:sp>
        <p:nvSpPr>
          <p:cNvPr id="6" name="TextBox 5">
            <a:extLst>
              <a:ext uri="{FF2B5EF4-FFF2-40B4-BE49-F238E27FC236}">
                <a16:creationId xmlns:a16="http://schemas.microsoft.com/office/drawing/2014/main" id="{2EF1423B-B4BB-7EAC-19ED-786315353832}"/>
              </a:ext>
            </a:extLst>
          </p:cNvPr>
          <p:cNvSpPr txBox="1"/>
          <p:nvPr/>
        </p:nvSpPr>
        <p:spPr>
          <a:xfrm>
            <a:off x="838200" y="5646624"/>
            <a:ext cx="10515600" cy="1257845"/>
          </a:xfrm>
          <a:prstGeom prst="rect">
            <a:avLst/>
          </a:prstGeom>
          <a:noFill/>
        </p:spPr>
        <p:txBody>
          <a:bodyPr wrap="square">
            <a:spAutoFit/>
          </a:bodyPr>
          <a:lstStyle/>
          <a:p>
            <a:pPr marL="0" marR="0">
              <a:lnSpc>
                <a:spcPct val="107000"/>
              </a:lnSpc>
              <a:spcBef>
                <a:spcPts val="0"/>
              </a:spcBef>
              <a:spcAft>
                <a:spcPts val="0"/>
              </a:spcAft>
              <a:tabLst>
                <a:tab pos="596900" algn="l"/>
              </a:tabLst>
            </a:pPr>
            <a:r>
              <a:rPr lang="en-US" sz="1800" dirty="0">
                <a:effectLst/>
                <a:latin typeface="Times New Roman" panose="02020603050405020304" pitchFamily="18" charset="0"/>
                <a:ea typeface="Aptos" panose="020B0004020202020204" pitchFamily="34" charset="0"/>
                <a:cs typeface="Times New Roman" panose="02020603050405020304" pitchFamily="18" charset="0"/>
              </a:rPr>
              <a:t>Year-1 survival (i.e., from release to age-2) of hatchery cohorts (gold) and productivity (age-2 recruits per spawner) of natural-origin broods (blue). </a:t>
            </a:r>
            <a:endParaRPr lang="en-US" dirty="0">
              <a:latin typeface="Times New Roman" panose="02020603050405020304" pitchFamily="18" charset="0"/>
              <a:ea typeface="Aptos" panose="020B0004020202020204" pitchFamily="34" charset="0"/>
              <a:cs typeface="Times New Roman" panose="02020603050405020304" pitchFamily="18" charset="0"/>
            </a:endParaRPr>
          </a:p>
          <a:p>
            <a:pPr marL="0" marR="0">
              <a:lnSpc>
                <a:spcPct val="107000"/>
              </a:lnSpc>
              <a:spcBef>
                <a:spcPts val="0"/>
              </a:spcBef>
              <a:spcAft>
                <a:spcPts val="0"/>
              </a:spcAft>
              <a:tabLst>
                <a:tab pos="596900" algn="l"/>
              </a:tabLst>
            </a:pPr>
            <a:r>
              <a:rPr lang="en-US" sz="1800" dirty="0">
                <a:effectLst/>
                <a:latin typeface="Times New Roman" panose="02020603050405020304" pitchFamily="18" charset="0"/>
                <a:ea typeface="Aptos" panose="020B0004020202020204" pitchFamily="34" charset="0"/>
                <a:cs typeface="Times New Roman" panose="02020603050405020304" pitchFamily="18" charset="0"/>
              </a:rPr>
              <a:t>*note different axis (points in years not directly comparable)</a:t>
            </a:r>
          </a:p>
          <a:p>
            <a:pPr marL="0" marR="0">
              <a:lnSpc>
                <a:spcPct val="107000"/>
              </a:lnSpc>
              <a:spcBef>
                <a:spcPts val="0"/>
              </a:spcBef>
              <a:spcAft>
                <a:spcPts val="0"/>
              </a:spcAft>
              <a:tabLst>
                <a:tab pos="596900" algn="l"/>
              </a:tabLst>
            </a:pPr>
            <a:endParaRPr lang="en-US" sz="1800" dirty="0">
              <a:effectLst/>
              <a:latin typeface="Times New Roman" panose="02020603050405020304" pitchFamily="18" charset="0"/>
              <a:ea typeface="Aptos" panose="020B000402020202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C9D84D1F-4F91-E5F9-310F-6E5CB559DD32}"/>
              </a:ext>
            </a:extLst>
          </p:cNvPr>
          <p:cNvSpPr txBox="1"/>
          <p:nvPr/>
        </p:nvSpPr>
        <p:spPr>
          <a:xfrm>
            <a:off x="8155380" y="1575457"/>
            <a:ext cx="1986148" cy="523220"/>
          </a:xfrm>
          <a:prstGeom prst="rect">
            <a:avLst/>
          </a:prstGeom>
          <a:noFill/>
        </p:spPr>
        <p:txBody>
          <a:bodyPr wrap="square">
            <a:spAutoFit/>
          </a:bodyPr>
          <a:lstStyle/>
          <a:p>
            <a:r>
              <a:rPr lang="en-US" sz="2800" dirty="0" err="1">
                <a:latin typeface="Times New Roman" panose="02020603050405020304" pitchFamily="18" charset="0"/>
                <a:cs typeface="Times New Roman" panose="02020603050405020304" pitchFamily="18" charset="0"/>
              </a:rPr>
              <a:t>corr</a:t>
            </a:r>
            <a:r>
              <a:rPr lang="en-US" sz="2800" dirty="0">
                <a:latin typeface="Times New Roman" panose="02020603050405020304" pitchFamily="18" charset="0"/>
                <a:cs typeface="Times New Roman" panose="02020603050405020304" pitchFamily="18" charset="0"/>
              </a:rPr>
              <a:t> = 0.84</a:t>
            </a:r>
            <a:endParaRPr lang="en-US" sz="2800" dirty="0"/>
          </a:p>
        </p:txBody>
      </p:sp>
    </p:spTree>
    <p:extLst>
      <p:ext uri="{BB962C8B-B14F-4D97-AF65-F5344CB8AC3E}">
        <p14:creationId xmlns:p14="http://schemas.microsoft.com/office/powerpoint/2010/main" val="1798804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032A5-D619-B28B-BCD8-280EF8DEEA7C}"/>
              </a:ext>
            </a:extLst>
          </p:cNvPr>
          <p:cNvSpPr>
            <a:spLocks noGrp="1"/>
          </p:cNvSpPr>
          <p:nvPr>
            <p:ph type="title"/>
          </p:nvPr>
        </p:nvSpPr>
        <p:spPr>
          <a:xfrm>
            <a:off x="252412" y="350837"/>
            <a:ext cx="10515600" cy="1325563"/>
          </a:xfrm>
        </p:spPr>
        <p:txBody>
          <a:bodyPr>
            <a:normAutofit/>
          </a:bodyPr>
          <a:lstStyle/>
          <a:p>
            <a:r>
              <a:rPr lang="en-US" sz="6000" dirty="0"/>
              <a:t>Council Guidance:</a:t>
            </a:r>
          </a:p>
        </p:txBody>
      </p:sp>
      <p:sp>
        <p:nvSpPr>
          <p:cNvPr id="3" name="Content Placeholder 2">
            <a:extLst>
              <a:ext uri="{FF2B5EF4-FFF2-40B4-BE49-F238E27FC236}">
                <a16:creationId xmlns:a16="http://schemas.microsoft.com/office/drawing/2014/main" id="{479E8366-C957-3C8B-1A24-735BC5CFB39A}"/>
              </a:ext>
            </a:extLst>
          </p:cNvPr>
          <p:cNvSpPr>
            <a:spLocks noGrp="1"/>
          </p:cNvSpPr>
          <p:nvPr>
            <p:ph idx="1"/>
          </p:nvPr>
        </p:nvSpPr>
        <p:spPr>
          <a:xfrm>
            <a:off x="109537" y="1676400"/>
            <a:ext cx="12082463" cy="5552683"/>
          </a:xfrm>
        </p:spPr>
        <p:txBody>
          <a:bodyPr>
            <a:normAutofit/>
          </a:bodyPr>
          <a:lstStyle/>
          <a:p>
            <a:r>
              <a:rPr lang="en-US" sz="4000" dirty="0"/>
              <a:t>(2) Task the workgroup with evaluating the draft cohort reconstruction that is underway for Sacramento fall Chinook and determine if it will provide substantial improvement and accuracy over current forecasting and modeling methodologies.</a:t>
            </a:r>
          </a:p>
        </p:txBody>
      </p:sp>
    </p:spTree>
    <p:extLst>
      <p:ext uri="{BB962C8B-B14F-4D97-AF65-F5344CB8AC3E}">
        <p14:creationId xmlns:p14="http://schemas.microsoft.com/office/powerpoint/2010/main" val="1816227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B48806-67D7-1DFD-2B9A-6C0596F5CE19}"/>
              </a:ext>
            </a:extLst>
          </p:cNvPr>
          <p:cNvSpPr>
            <a:spLocks noGrp="1"/>
          </p:cNvSpPr>
          <p:nvPr>
            <p:ph type="title"/>
          </p:nvPr>
        </p:nvSpPr>
        <p:spPr/>
        <p:txBody>
          <a:bodyPr/>
          <a:lstStyle/>
          <a:p>
            <a:r>
              <a:rPr lang="en-US" dirty="0"/>
              <a:t>Cohort analysis</a:t>
            </a:r>
          </a:p>
        </p:txBody>
      </p:sp>
      <p:sp>
        <p:nvSpPr>
          <p:cNvPr id="4" name="Oval 3">
            <a:extLst>
              <a:ext uri="{FF2B5EF4-FFF2-40B4-BE49-F238E27FC236}">
                <a16:creationId xmlns:a16="http://schemas.microsoft.com/office/drawing/2014/main" id="{944B3D31-CC71-26EF-BE33-A853FF8656A4}"/>
              </a:ext>
            </a:extLst>
          </p:cNvPr>
          <p:cNvSpPr/>
          <p:nvPr/>
        </p:nvSpPr>
        <p:spPr>
          <a:xfrm>
            <a:off x="5470613" y="2978696"/>
            <a:ext cx="696287" cy="6962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N1</a:t>
            </a:r>
          </a:p>
        </p:txBody>
      </p:sp>
      <p:sp>
        <p:nvSpPr>
          <p:cNvPr id="5" name="Oval 4">
            <a:extLst>
              <a:ext uri="{FF2B5EF4-FFF2-40B4-BE49-F238E27FC236}">
                <a16:creationId xmlns:a16="http://schemas.microsoft.com/office/drawing/2014/main" id="{6A84C3F4-2919-6A27-4445-635F3355E0B8}"/>
              </a:ext>
            </a:extLst>
          </p:cNvPr>
          <p:cNvSpPr/>
          <p:nvPr/>
        </p:nvSpPr>
        <p:spPr>
          <a:xfrm>
            <a:off x="6846408" y="2978696"/>
            <a:ext cx="696287" cy="6962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N2</a:t>
            </a:r>
          </a:p>
        </p:txBody>
      </p:sp>
      <p:sp>
        <p:nvSpPr>
          <p:cNvPr id="6" name="Oval 5">
            <a:extLst>
              <a:ext uri="{FF2B5EF4-FFF2-40B4-BE49-F238E27FC236}">
                <a16:creationId xmlns:a16="http://schemas.microsoft.com/office/drawing/2014/main" id="{1FB158EC-BD56-5D12-BF8E-F75DAC552FA6}"/>
              </a:ext>
            </a:extLst>
          </p:cNvPr>
          <p:cNvSpPr/>
          <p:nvPr/>
        </p:nvSpPr>
        <p:spPr>
          <a:xfrm>
            <a:off x="8222203" y="2978695"/>
            <a:ext cx="696287" cy="6962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N3</a:t>
            </a:r>
          </a:p>
        </p:txBody>
      </p:sp>
      <p:sp>
        <p:nvSpPr>
          <p:cNvPr id="7" name="Oval 6">
            <a:extLst>
              <a:ext uri="{FF2B5EF4-FFF2-40B4-BE49-F238E27FC236}">
                <a16:creationId xmlns:a16="http://schemas.microsoft.com/office/drawing/2014/main" id="{8F0DAE03-00EE-9DF0-70C2-CAC6BEC197AC}"/>
              </a:ext>
            </a:extLst>
          </p:cNvPr>
          <p:cNvSpPr/>
          <p:nvPr/>
        </p:nvSpPr>
        <p:spPr>
          <a:xfrm>
            <a:off x="9597998" y="2978695"/>
            <a:ext cx="696287" cy="6962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N4</a:t>
            </a:r>
          </a:p>
        </p:txBody>
      </p:sp>
      <p:cxnSp>
        <p:nvCxnSpPr>
          <p:cNvPr id="8" name="Straight Arrow Connector 7">
            <a:extLst>
              <a:ext uri="{FF2B5EF4-FFF2-40B4-BE49-F238E27FC236}">
                <a16:creationId xmlns:a16="http://schemas.microsoft.com/office/drawing/2014/main" id="{B192660A-BDFD-809D-56BB-D2C2E5E40CD8}"/>
              </a:ext>
            </a:extLst>
          </p:cNvPr>
          <p:cNvCxnSpPr>
            <a:cxnSpLocks/>
          </p:cNvCxnSpPr>
          <p:nvPr/>
        </p:nvCxnSpPr>
        <p:spPr>
          <a:xfrm>
            <a:off x="6235411" y="3324041"/>
            <a:ext cx="503339"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F702608D-57A3-3B5F-460F-616AC64B5888}"/>
              </a:ext>
            </a:extLst>
          </p:cNvPr>
          <p:cNvCxnSpPr>
            <a:cxnSpLocks/>
          </p:cNvCxnSpPr>
          <p:nvPr/>
        </p:nvCxnSpPr>
        <p:spPr>
          <a:xfrm>
            <a:off x="7629382" y="3324041"/>
            <a:ext cx="503339"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2E73A7AB-A1D2-F291-4297-F0523754CF94}"/>
              </a:ext>
            </a:extLst>
          </p:cNvPr>
          <p:cNvCxnSpPr>
            <a:cxnSpLocks/>
          </p:cNvCxnSpPr>
          <p:nvPr/>
        </p:nvCxnSpPr>
        <p:spPr>
          <a:xfrm>
            <a:off x="9005176" y="3324041"/>
            <a:ext cx="503339"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11" name="Oval 10">
            <a:extLst>
              <a:ext uri="{FF2B5EF4-FFF2-40B4-BE49-F238E27FC236}">
                <a16:creationId xmlns:a16="http://schemas.microsoft.com/office/drawing/2014/main" id="{8491A357-706C-7CCB-070E-E277C34C674F}"/>
              </a:ext>
            </a:extLst>
          </p:cNvPr>
          <p:cNvSpPr/>
          <p:nvPr/>
        </p:nvSpPr>
        <p:spPr>
          <a:xfrm>
            <a:off x="8023665" y="2472209"/>
            <a:ext cx="503339" cy="503339"/>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S2</a:t>
            </a:r>
          </a:p>
        </p:txBody>
      </p:sp>
      <p:cxnSp>
        <p:nvCxnSpPr>
          <p:cNvPr id="12" name="Straight Arrow Connector 11">
            <a:extLst>
              <a:ext uri="{FF2B5EF4-FFF2-40B4-BE49-F238E27FC236}">
                <a16:creationId xmlns:a16="http://schemas.microsoft.com/office/drawing/2014/main" id="{6968C48F-D35F-6199-C9E0-2C1AAA096C55}"/>
              </a:ext>
            </a:extLst>
          </p:cNvPr>
          <p:cNvCxnSpPr>
            <a:cxnSpLocks/>
          </p:cNvCxnSpPr>
          <p:nvPr/>
        </p:nvCxnSpPr>
        <p:spPr>
          <a:xfrm flipV="1">
            <a:off x="7570662" y="2840274"/>
            <a:ext cx="374707" cy="258657"/>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9DA14566-EF0C-4249-5AFA-456F6FDB4AD6}"/>
              </a:ext>
            </a:extLst>
          </p:cNvPr>
          <p:cNvCxnSpPr>
            <a:cxnSpLocks/>
          </p:cNvCxnSpPr>
          <p:nvPr/>
        </p:nvCxnSpPr>
        <p:spPr>
          <a:xfrm>
            <a:off x="7542695" y="3574012"/>
            <a:ext cx="86687" cy="26005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76645B11-AEA8-2ABC-16DB-3A47BEC39F5F}"/>
              </a:ext>
            </a:extLst>
          </p:cNvPr>
          <p:cNvCxnSpPr>
            <a:cxnSpLocks/>
          </p:cNvCxnSpPr>
          <p:nvPr/>
        </p:nvCxnSpPr>
        <p:spPr>
          <a:xfrm>
            <a:off x="7360937" y="3674373"/>
            <a:ext cx="0" cy="297803"/>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15" name="Oval 14">
            <a:extLst>
              <a:ext uri="{FF2B5EF4-FFF2-40B4-BE49-F238E27FC236}">
                <a16:creationId xmlns:a16="http://schemas.microsoft.com/office/drawing/2014/main" id="{68E66A53-E976-D886-90F2-624CEA011848}"/>
              </a:ext>
            </a:extLst>
          </p:cNvPr>
          <p:cNvSpPr/>
          <p:nvPr/>
        </p:nvSpPr>
        <p:spPr>
          <a:xfrm>
            <a:off x="7134624" y="3978657"/>
            <a:ext cx="528315" cy="528315"/>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t>M2</a:t>
            </a:r>
          </a:p>
        </p:txBody>
      </p:sp>
      <p:sp>
        <p:nvSpPr>
          <p:cNvPr id="16" name="Oval 15">
            <a:extLst>
              <a:ext uri="{FF2B5EF4-FFF2-40B4-BE49-F238E27FC236}">
                <a16:creationId xmlns:a16="http://schemas.microsoft.com/office/drawing/2014/main" id="{6C32F550-CA9B-327A-4C77-E5F27B928BA5}"/>
              </a:ext>
            </a:extLst>
          </p:cNvPr>
          <p:cNvSpPr/>
          <p:nvPr/>
        </p:nvSpPr>
        <p:spPr>
          <a:xfrm>
            <a:off x="7558171" y="3780833"/>
            <a:ext cx="528315" cy="528315"/>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rPr>
              <a:t>F2</a:t>
            </a:r>
          </a:p>
        </p:txBody>
      </p:sp>
      <p:sp>
        <p:nvSpPr>
          <p:cNvPr id="17" name="Oval 16">
            <a:extLst>
              <a:ext uri="{FF2B5EF4-FFF2-40B4-BE49-F238E27FC236}">
                <a16:creationId xmlns:a16="http://schemas.microsoft.com/office/drawing/2014/main" id="{FBB22BDA-38B4-53E3-7838-0FC2BAF81FAE}"/>
              </a:ext>
            </a:extLst>
          </p:cNvPr>
          <p:cNvSpPr/>
          <p:nvPr/>
        </p:nvSpPr>
        <p:spPr>
          <a:xfrm>
            <a:off x="9349131" y="2419960"/>
            <a:ext cx="503339" cy="503339"/>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S3</a:t>
            </a:r>
          </a:p>
        </p:txBody>
      </p:sp>
      <p:cxnSp>
        <p:nvCxnSpPr>
          <p:cNvPr id="18" name="Straight Arrow Connector 17">
            <a:extLst>
              <a:ext uri="{FF2B5EF4-FFF2-40B4-BE49-F238E27FC236}">
                <a16:creationId xmlns:a16="http://schemas.microsoft.com/office/drawing/2014/main" id="{790599DA-7732-92F7-0FEC-671B81494B44}"/>
              </a:ext>
            </a:extLst>
          </p:cNvPr>
          <p:cNvCxnSpPr>
            <a:cxnSpLocks/>
          </p:cNvCxnSpPr>
          <p:nvPr/>
        </p:nvCxnSpPr>
        <p:spPr>
          <a:xfrm flipV="1">
            <a:off x="8896128" y="2788025"/>
            <a:ext cx="374707" cy="258657"/>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6CD5C3F2-DFD0-F4F1-B83B-811EAEA40DF0}"/>
              </a:ext>
            </a:extLst>
          </p:cNvPr>
          <p:cNvSpPr/>
          <p:nvPr/>
        </p:nvSpPr>
        <p:spPr>
          <a:xfrm>
            <a:off x="10722123" y="2429073"/>
            <a:ext cx="503339" cy="503339"/>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S4</a:t>
            </a:r>
          </a:p>
        </p:txBody>
      </p:sp>
      <p:cxnSp>
        <p:nvCxnSpPr>
          <p:cNvPr id="20" name="Straight Arrow Connector 19">
            <a:extLst>
              <a:ext uri="{FF2B5EF4-FFF2-40B4-BE49-F238E27FC236}">
                <a16:creationId xmlns:a16="http://schemas.microsoft.com/office/drawing/2014/main" id="{2C4A3A3C-A354-F0BA-FD4D-D3D5F4D46C03}"/>
              </a:ext>
            </a:extLst>
          </p:cNvPr>
          <p:cNvCxnSpPr>
            <a:cxnSpLocks/>
          </p:cNvCxnSpPr>
          <p:nvPr/>
        </p:nvCxnSpPr>
        <p:spPr>
          <a:xfrm flipV="1">
            <a:off x="10269120" y="2797138"/>
            <a:ext cx="374707" cy="258657"/>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512B81A4-FEBC-4C1C-77B9-C5C340E2A3B8}"/>
              </a:ext>
            </a:extLst>
          </p:cNvPr>
          <p:cNvCxnSpPr>
            <a:cxnSpLocks/>
          </p:cNvCxnSpPr>
          <p:nvPr/>
        </p:nvCxnSpPr>
        <p:spPr>
          <a:xfrm>
            <a:off x="8880652" y="3604745"/>
            <a:ext cx="86687" cy="26005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AA160AB9-3242-D330-A17A-91FB8DF82918}"/>
              </a:ext>
            </a:extLst>
          </p:cNvPr>
          <p:cNvCxnSpPr>
            <a:cxnSpLocks/>
          </p:cNvCxnSpPr>
          <p:nvPr/>
        </p:nvCxnSpPr>
        <p:spPr>
          <a:xfrm>
            <a:off x="8698894" y="3705106"/>
            <a:ext cx="0" cy="297803"/>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23" name="Oval 22">
            <a:extLst>
              <a:ext uri="{FF2B5EF4-FFF2-40B4-BE49-F238E27FC236}">
                <a16:creationId xmlns:a16="http://schemas.microsoft.com/office/drawing/2014/main" id="{1F2EFDD4-7890-C07C-BEAE-B06EC2A48853}"/>
              </a:ext>
            </a:extLst>
          </p:cNvPr>
          <p:cNvSpPr/>
          <p:nvPr/>
        </p:nvSpPr>
        <p:spPr>
          <a:xfrm>
            <a:off x="8472581" y="4009390"/>
            <a:ext cx="528315" cy="528315"/>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t>M3</a:t>
            </a:r>
          </a:p>
        </p:txBody>
      </p:sp>
      <p:sp>
        <p:nvSpPr>
          <p:cNvPr id="24" name="Oval 23">
            <a:extLst>
              <a:ext uri="{FF2B5EF4-FFF2-40B4-BE49-F238E27FC236}">
                <a16:creationId xmlns:a16="http://schemas.microsoft.com/office/drawing/2014/main" id="{765A32E0-63AB-0F9C-6C74-FA7E59AF88E3}"/>
              </a:ext>
            </a:extLst>
          </p:cNvPr>
          <p:cNvSpPr/>
          <p:nvPr/>
        </p:nvSpPr>
        <p:spPr>
          <a:xfrm>
            <a:off x="8896128" y="3811566"/>
            <a:ext cx="528315" cy="528315"/>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rPr>
              <a:t>F3</a:t>
            </a:r>
          </a:p>
        </p:txBody>
      </p:sp>
      <p:cxnSp>
        <p:nvCxnSpPr>
          <p:cNvPr id="25" name="Straight Arrow Connector 24">
            <a:extLst>
              <a:ext uri="{FF2B5EF4-FFF2-40B4-BE49-F238E27FC236}">
                <a16:creationId xmlns:a16="http://schemas.microsoft.com/office/drawing/2014/main" id="{E05D5EEF-5A47-0523-615B-C3BD6925EBA5}"/>
              </a:ext>
            </a:extLst>
          </p:cNvPr>
          <p:cNvCxnSpPr>
            <a:cxnSpLocks/>
          </p:cNvCxnSpPr>
          <p:nvPr/>
        </p:nvCxnSpPr>
        <p:spPr>
          <a:xfrm>
            <a:off x="10253644" y="3626840"/>
            <a:ext cx="86687" cy="26005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E61AAB26-C6B4-0475-BB10-37C6D45CCE41}"/>
              </a:ext>
            </a:extLst>
          </p:cNvPr>
          <p:cNvCxnSpPr>
            <a:cxnSpLocks/>
          </p:cNvCxnSpPr>
          <p:nvPr/>
        </p:nvCxnSpPr>
        <p:spPr>
          <a:xfrm>
            <a:off x="10071886" y="3727201"/>
            <a:ext cx="0" cy="297803"/>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27" name="Oval 26">
            <a:extLst>
              <a:ext uri="{FF2B5EF4-FFF2-40B4-BE49-F238E27FC236}">
                <a16:creationId xmlns:a16="http://schemas.microsoft.com/office/drawing/2014/main" id="{B978D0E8-5978-FDBE-A44C-A5A8BB958D57}"/>
              </a:ext>
            </a:extLst>
          </p:cNvPr>
          <p:cNvSpPr/>
          <p:nvPr/>
        </p:nvSpPr>
        <p:spPr>
          <a:xfrm>
            <a:off x="9845573" y="4031485"/>
            <a:ext cx="528315" cy="528315"/>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t>M4</a:t>
            </a:r>
          </a:p>
        </p:txBody>
      </p:sp>
      <p:sp>
        <p:nvSpPr>
          <p:cNvPr id="28" name="Oval 27">
            <a:extLst>
              <a:ext uri="{FF2B5EF4-FFF2-40B4-BE49-F238E27FC236}">
                <a16:creationId xmlns:a16="http://schemas.microsoft.com/office/drawing/2014/main" id="{CA86231C-582E-DAB8-607E-845EA21F4FCE}"/>
              </a:ext>
            </a:extLst>
          </p:cNvPr>
          <p:cNvSpPr/>
          <p:nvPr/>
        </p:nvSpPr>
        <p:spPr>
          <a:xfrm>
            <a:off x="10269120" y="3833661"/>
            <a:ext cx="528315" cy="528315"/>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rPr>
              <a:t>F4</a:t>
            </a:r>
          </a:p>
        </p:txBody>
      </p:sp>
      <p:cxnSp>
        <p:nvCxnSpPr>
          <p:cNvPr id="29" name="Straight Arrow Connector 28">
            <a:extLst>
              <a:ext uri="{FF2B5EF4-FFF2-40B4-BE49-F238E27FC236}">
                <a16:creationId xmlns:a16="http://schemas.microsoft.com/office/drawing/2014/main" id="{629DE44F-6219-29E4-BCDE-EF0EDADA6CC1}"/>
              </a:ext>
            </a:extLst>
          </p:cNvPr>
          <p:cNvCxnSpPr>
            <a:cxnSpLocks/>
          </p:cNvCxnSpPr>
          <p:nvPr/>
        </p:nvCxnSpPr>
        <p:spPr>
          <a:xfrm>
            <a:off x="5987945" y="3674373"/>
            <a:ext cx="0" cy="297803"/>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30" name="Oval 29">
            <a:extLst>
              <a:ext uri="{FF2B5EF4-FFF2-40B4-BE49-F238E27FC236}">
                <a16:creationId xmlns:a16="http://schemas.microsoft.com/office/drawing/2014/main" id="{E995BA1B-4388-3254-EFE1-F7C1BD9DDBBA}"/>
              </a:ext>
            </a:extLst>
          </p:cNvPr>
          <p:cNvSpPr/>
          <p:nvPr/>
        </p:nvSpPr>
        <p:spPr>
          <a:xfrm>
            <a:off x="5761632" y="3978657"/>
            <a:ext cx="528315" cy="528315"/>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t>M1</a:t>
            </a:r>
          </a:p>
        </p:txBody>
      </p:sp>
      <p:sp>
        <p:nvSpPr>
          <p:cNvPr id="37" name="TextBox 36">
            <a:extLst>
              <a:ext uri="{FF2B5EF4-FFF2-40B4-BE49-F238E27FC236}">
                <a16:creationId xmlns:a16="http://schemas.microsoft.com/office/drawing/2014/main" id="{A88E574A-0D03-F4CA-4AE2-0AB03CD03A2D}"/>
              </a:ext>
            </a:extLst>
          </p:cNvPr>
          <p:cNvSpPr txBox="1"/>
          <p:nvPr/>
        </p:nvSpPr>
        <p:spPr>
          <a:xfrm>
            <a:off x="-517766" y="2123270"/>
            <a:ext cx="6096000" cy="1477328"/>
          </a:xfrm>
          <a:prstGeom prst="rect">
            <a:avLst/>
          </a:prstGeom>
          <a:noFill/>
        </p:spPr>
        <p:txBody>
          <a:bodyPr wrap="square">
            <a:spAutoFit/>
          </a:bodyPr>
          <a:lstStyle/>
          <a:p>
            <a:pPr lvl="1"/>
            <a:r>
              <a:rPr lang="en-US" dirty="0"/>
              <a:t>Things we can observe or sample</a:t>
            </a:r>
          </a:p>
          <a:p>
            <a:pPr lvl="1"/>
            <a:r>
              <a:rPr lang="en-US" dirty="0"/>
              <a:t>	age-specific escapement </a:t>
            </a:r>
          </a:p>
          <a:p>
            <a:pPr marL="742950" lvl="1" indent="-285750">
              <a:buFont typeface="Arial" panose="020B0604020202020204" pitchFamily="34" charset="0"/>
              <a:buChar char="•"/>
            </a:pPr>
            <a:r>
              <a:rPr lang="en-US" b="1" dirty="0"/>
              <a:t>	In-river spawners</a:t>
            </a:r>
            <a:endParaRPr lang="en-US" dirty="0"/>
          </a:p>
          <a:p>
            <a:pPr marL="742950" lvl="1" indent="-285750">
              <a:buFont typeface="Arial" panose="020B0604020202020204" pitchFamily="34" charset="0"/>
              <a:buChar char="•"/>
            </a:pPr>
            <a:r>
              <a:rPr lang="en-US" b="1" dirty="0"/>
              <a:t>	Hatchery returns</a:t>
            </a:r>
          </a:p>
          <a:p>
            <a:pPr marL="742950" lvl="1" indent="-285750">
              <a:buFont typeface="Arial" panose="020B0604020202020204" pitchFamily="34" charset="0"/>
              <a:buChar char="•"/>
            </a:pPr>
            <a:r>
              <a:rPr lang="en-US" b="1" dirty="0"/>
              <a:t>	In-river harvest</a:t>
            </a:r>
          </a:p>
        </p:txBody>
      </p:sp>
      <p:sp>
        <p:nvSpPr>
          <p:cNvPr id="31" name="TextBox 30">
            <a:extLst>
              <a:ext uri="{FF2B5EF4-FFF2-40B4-BE49-F238E27FC236}">
                <a16:creationId xmlns:a16="http://schemas.microsoft.com/office/drawing/2014/main" id="{85B5BD1E-EA6A-F14B-D96C-F4300EA9AF25}"/>
              </a:ext>
            </a:extLst>
          </p:cNvPr>
          <p:cNvSpPr txBox="1"/>
          <p:nvPr/>
        </p:nvSpPr>
        <p:spPr>
          <a:xfrm>
            <a:off x="5906308" y="1847949"/>
            <a:ext cx="6354346" cy="461665"/>
          </a:xfrm>
          <a:prstGeom prst="rect">
            <a:avLst/>
          </a:prstGeom>
          <a:noFill/>
        </p:spPr>
        <p:txBody>
          <a:bodyPr wrap="square">
            <a:spAutoFit/>
          </a:bodyPr>
          <a:lstStyle/>
          <a:p>
            <a:pPr lvl="1"/>
            <a:r>
              <a:rPr lang="en-US" sz="2400" dirty="0"/>
              <a:t>Cohort progression through time</a:t>
            </a:r>
          </a:p>
        </p:txBody>
      </p:sp>
      <p:sp>
        <p:nvSpPr>
          <p:cNvPr id="3" name="TextBox 2">
            <a:extLst>
              <a:ext uri="{FF2B5EF4-FFF2-40B4-BE49-F238E27FC236}">
                <a16:creationId xmlns:a16="http://schemas.microsoft.com/office/drawing/2014/main" id="{4AD5C8B1-92C4-D049-2A70-2F4CD4E2AF02}"/>
              </a:ext>
            </a:extLst>
          </p:cNvPr>
          <p:cNvSpPr txBox="1"/>
          <p:nvPr/>
        </p:nvSpPr>
        <p:spPr>
          <a:xfrm>
            <a:off x="4890930" y="3708710"/>
            <a:ext cx="6095184" cy="369332"/>
          </a:xfrm>
          <a:prstGeom prst="rect">
            <a:avLst/>
          </a:prstGeom>
          <a:noFill/>
        </p:spPr>
        <p:txBody>
          <a:bodyPr wrap="square">
            <a:spAutoFit/>
          </a:bodyPr>
          <a:lstStyle/>
          <a:p>
            <a:r>
              <a:rPr lang="en-US" dirty="0"/>
              <a:t>mortality</a:t>
            </a:r>
          </a:p>
        </p:txBody>
      </p:sp>
      <p:sp>
        <p:nvSpPr>
          <p:cNvPr id="32" name="TextBox 31">
            <a:extLst>
              <a:ext uri="{FF2B5EF4-FFF2-40B4-BE49-F238E27FC236}">
                <a16:creationId xmlns:a16="http://schemas.microsoft.com/office/drawing/2014/main" id="{B2DE0FCC-67EC-5560-6C77-0A9F7DE1128A}"/>
              </a:ext>
            </a:extLst>
          </p:cNvPr>
          <p:cNvSpPr txBox="1"/>
          <p:nvPr/>
        </p:nvSpPr>
        <p:spPr>
          <a:xfrm>
            <a:off x="6738750" y="2449212"/>
            <a:ext cx="6095184" cy="369332"/>
          </a:xfrm>
          <a:prstGeom prst="rect">
            <a:avLst/>
          </a:prstGeom>
          <a:noFill/>
        </p:spPr>
        <p:txBody>
          <a:bodyPr wrap="square">
            <a:spAutoFit/>
          </a:bodyPr>
          <a:lstStyle/>
          <a:p>
            <a:r>
              <a:rPr lang="en-US" b="1" dirty="0"/>
              <a:t>maturation</a:t>
            </a:r>
          </a:p>
        </p:txBody>
      </p:sp>
      <p:sp>
        <p:nvSpPr>
          <p:cNvPr id="34" name="TextBox 33">
            <a:extLst>
              <a:ext uri="{FF2B5EF4-FFF2-40B4-BE49-F238E27FC236}">
                <a16:creationId xmlns:a16="http://schemas.microsoft.com/office/drawing/2014/main" id="{BC02667D-42C1-3923-6B9C-E80867743F26}"/>
              </a:ext>
            </a:extLst>
          </p:cNvPr>
          <p:cNvSpPr txBox="1"/>
          <p:nvPr/>
        </p:nvSpPr>
        <p:spPr>
          <a:xfrm>
            <a:off x="4702251" y="2449185"/>
            <a:ext cx="1709336" cy="646331"/>
          </a:xfrm>
          <a:prstGeom prst="rect">
            <a:avLst/>
          </a:prstGeom>
          <a:noFill/>
        </p:spPr>
        <p:txBody>
          <a:bodyPr wrap="square">
            <a:spAutoFit/>
          </a:bodyPr>
          <a:lstStyle/>
          <a:p>
            <a:r>
              <a:rPr lang="en-US" dirty="0"/>
              <a:t>Total </a:t>
            </a:r>
          </a:p>
          <a:p>
            <a:r>
              <a:rPr lang="en-US" dirty="0"/>
              <a:t>abundance</a:t>
            </a:r>
          </a:p>
        </p:txBody>
      </p:sp>
    </p:spTree>
    <p:extLst>
      <p:ext uri="{BB962C8B-B14F-4D97-AF65-F5344CB8AC3E}">
        <p14:creationId xmlns:p14="http://schemas.microsoft.com/office/powerpoint/2010/main" val="10177719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B48806-67D7-1DFD-2B9A-6C0596F5CE19}"/>
              </a:ext>
            </a:extLst>
          </p:cNvPr>
          <p:cNvSpPr>
            <a:spLocks noGrp="1"/>
          </p:cNvSpPr>
          <p:nvPr>
            <p:ph type="title"/>
          </p:nvPr>
        </p:nvSpPr>
        <p:spPr/>
        <p:txBody>
          <a:bodyPr/>
          <a:lstStyle/>
          <a:p>
            <a:r>
              <a:rPr lang="en-US" dirty="0">
                <a:latin typeface="Cambria Math" panose="02040503050406030204" pitchFamily="18" charset="0"/>
                <a:ea typeface="Cambria Math" panose="02040503050406030204" pitchFamily="18" charset="0"/>
              </a:rPr>
              <a:t>Cohort Reconstruction</a:t>
            </a:r>
          </a:p>
        </p:txBody>
      </p:sp>
      <p:sp>
        <p:nvSpPr>
          <p:cNvPr id="37" name="TextBox 36">
            <a:extLst>
              <a:ext uri="{FF2B5EF4-FFF2-40B4-BE49-F238E27FC236}">
                <a16:creationId xmlns:a16="http://schemas.microsoft.com/office/drawing/2014/main" id="{F912033B-43C2-0EF6-063A-67D7B3AF7C43}"/>
              </a:ext>
            </a:extLst>
          </p:cNvPr>
          <p:cNvSpPr txBox="1"/>
          <p:nvPr/>
        </p:nvSpPr>
        <p:spPr>
          <a:xfrm>
            <a:off x="-71475" y="3276310"/>
            <a:ext cx="6096000" cy="1754326"/>
          </a:xfrm>
          <a:prstGeom prst="rect">
            <a:avLst/>
          </a:prstGeom>
          <a:noFill/>
        </p:spPr>
        <p:txBody>
          <a:bodyPr wrap="square">
            <a:spAutoFit/>
          </a:bodyPr>
          <a:lstStyle/>
          <a:p>
            <a:r>
              <a:rPr lang="en-US" dirty="0">
                <a:latin typeface="Cambria Math" panose="02040503050406030204" pitchFamily="18" charset="0"/>
                <a:ea typeface="Cambria Math" panose="02040503050406030204" pitchFamily="18" charset="0"/>
              </a:rPr>
              <a:t>Things we want to know</a:t>
            </a:r>
          </a:p>
          <a:p>
            <a:pPr lvl="1"/>
            <a:r>
              <a:rPr lang="en-US" dirty="0">
                <a:latin typeface="Cambria Math" panose="02040503050406030204" pitchFamily="18" charset="0"/>
                <a:ea typeface="Cambria Math" panose="02040503050406030204" pitchFamily="18" charset="0"/>
              </a:rPr>
              <a:t>Impacts of fisheries on stocks of interest</a:t>
            </a:r>
          </a:p>
          <a:p>
            <a:pPr lvl="1"/>
            <a:r>
              <a:rPr lang="en-US" dirty="0">
                <a:latin typeface="Cambria Math" panose="02040503050406030204" pitchFamily="18" charset="0"/>
                <a:ea typeface="Cambria Math" panose="02040503050406030204" pitchFamily="18" charset="0"/>
              </a:rPr>
              <a:t>Maturation rates </a:t>
            </a:r>
          </a:p>
          <a:p>
            <a:pPr lvl="1"/>
            <a:r>
              <a:rPr lang="en-US" dirty="0">
                <a:latin typeface="Cambria Math" panose="02040503050406030204" pitchFamily="18" charset="0"/>
                <a:ea typeface="Cambria Math" panose="02040503050406030204" pitchFamily="18" charset="0"/>
              </a:rPr>
              <a:t>Early life survival</a:t>
            </a:r>
          </a:p>
          <a:p>
            <a:pPr lvl="1"/>
            <a:r>
              <a:rPr lang="en-US" i="1" dirty="0">
                <a:latin typeface="Cambria Math" panose="02040503050406030204" pitchFamily="18" charset="0"/>
                <a:ea typeface="Cambria Math" panose="02040503050406030204" pitchFamily="18" charset="0"/>
              </a:rPr>
              <a:t>Subadult natural mortality rates – typically assume</a:t>
            </a:r>
          </a:p>
          <a:p>
            <a:pPr lvl="1"/>
            <a:endParaRPr lang="en-US" i="1" dirty="0"/>
          </a:p>
        </p:txBody>
      </p:sp>
      <p:sp>
        <p:nvSpPr>
          <p:cNvPr id="38" name="TextBox 37">
            <a:extLst>
              <a:ext uri="{FF2B5EF4-FFF2-40B4-BE49-F238E27FC236}">
                <a16:creationId xmlns:a16="http://schemas.microsoft.com/office/drawing/2014/main" id="{1C173BF0-C67B-B752-ACEB-1605EC810003}"/>
              </a:ext>
            </a:extLst>
          </p:cNvPr>
          <p:cNvSpPr txBox="1"/>
          <p:nvPr/>
        </p:nvSpPr>
        <p:spPr>
          <a:xfrm>
            <a:off x="-507248" y="1672982"/>
            <a:ext cx="6096000" cy="1477328"/>
          </a:xfrm>
          <a:prstGeom prst="rect">
            <a:avLst/>
          </a:prstGeom>
          <a:noFill/>
        </p:spPr>
        <p:txBody>
          <a:bodyPr wrap="square">
            <a:spAutoFit/>
          </a:bodyPr>
          <a:lstStyle/>
          <a:p>
            <a:pPr lvl="1"/>
            <a:r>
              <a:rPr lang="en-US" dirty="0">
                <a:latin typeface="Cambria Math" panose="02040503050406030204" pitchFamily="18" charset="0"/>
                <a:ea typeface="Cambria Math" panose="02040503050406030204" pitchFamily="18" charset="0"/>
              </a:rPr>
              <a:t>Things we can observe or sample</a:t>
            </a:r>
          </a:p>
          <a:p>
            <a:pPr lvl="1"/>
            <a:r>
              <a:rPr lang="en-US" dirty="0">
                <a:latin typeface="Cambria Math" panose="02040503050406030204" pitchFamily="18" charset="0"/>
                <a:ea typeface="Cambria Math" panose="02040503050406030204" pitchFamily="18" charset="0"/>
              </a:rPr>
              <a:t>	Hatchery returns</a:t>
            </a:r>
          </a:p>
          <a:p>
            <a:pPr lvl="1"/>
            <a:r>
              <a:rPr lang="en-US" dirty="0">
                <a:latin typeface="Cambria Math" panose="02040503050406030204" pitchFamily="18" charset="0"/>
                <a:ea typeface="Cambria Math" panose="02040503050406030204" pitchFamily="18" charset="0"/>
              </a:rPr>
              <a:t>	In-river spawners</a:t>
            </a:r>
          </a:p>
          <a:p>
            <a:pPr lvl="1"/>
            <a:r>
              <a:rPr lang="en-US" dirty="0">
                <a:latin typeface="Cambria Math" panose="02040503050406030204" pitchFamily="18" charset="0"/>
                <a:ea typeface="Cambria Math" panose="02040503050406030204" pitchFamily="18" charset="0"/>
              </a:rPr>
              <a:t>	In-river harvest</a:t>
            </a:r>
          </a:p>
          <a:p>
            <a:pPr lvl="1"/>
            <a:r>
              <a:rPr lang="en-US" dirty="0">
                <a:latin typeface="Cambria Math" panose="02040503050406030204" pitchFamily="18" charset="0"/>
                <a:ea typeface="Cambria Math" panose="02040503050406030204" pitchFamily="18" charset="0"/>
              </a:rPr>
              <a:t>	Ocean fishery landed harvest of tagged fish</a:t>
            </a:r>
          </a:p>
        </p:txBody>
      </p:sp>
      <p:sp>
        <p:nvSpPr>
          <p:cNvPr id="3" name="Oval 2">
            <a:extLst>
              <a:ext uri="{FF2B5EF4-FFF2-40B4-BE49-F238E27FC236}">
                <a16:creationId xmlns:a16="http://schemas.microsoft.com/office/drawing/2014/main" id="{3D8A15D4-994A-EFD4-076E-336D92F0CEB2}"/>
              </a:ext>
            </a:extLst>
          </p:cNvPr>
          <p:cNvSpPr/>
          <p:nvPr/>
        </p:nvSpPr>
        <p:spPr>
          <a:xfrm>
            <a:off x="6204692" y="2907657"/>
            <a:ext cx="696287" cy="6962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N1</a:t>
            </a:r>
          </a:p>
        </p:txBody>
      </p:sp>
      <p:sp>
        <p:nvSpPr>
          <p:cNvPr id="31" name="Oval 30">
            <a:extLst>
              <a:ext uri="{FF2B5EF4-FFF2-40B4-BE49-F238E27FC236}">
                <a16:creationId xmlns:a16="http://schemas.microsoft.com/office/drawing/2014/main" id="{F4276AAE-12C5-0C92-7E68-AF0DBEBC868D}"/>
              </a:ext>
            </a:extLst>
          </p:cNvPr>
          <p:cNvSpPr/>
          <p:nvPr/>
        </p:nvSpPr>
        <p:spPr>
          <a:xfrm>
            <a:off x="7580487" y="2907657"/>
            <a:ext cx="696287" cy="6962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N2</a:t>
            </a:r>
          </a:p>
        </p:txBody>
      </p:sp>
      <p:sp>
        <p:nvSpPr>
          <p:cNvPr id="35" name="Oval 34">
            <a:extLst>
              <a:ext uri="{FF2B5EF4-FFF2-40B4-BE49-F238E27FC236}">
                <a16:creationId xmlns:a16="http://schemas.microsoft.com/office/drawing/2014/main" id="{120CDB68-A370-0886-B43A-136FF7B4926C}"/>
              </a:ext>
            </a:extLst>
          </p:cNvPr>
          <p:cNvSpPr/>
          <p:nvPr/>
        </p:nvSpPr>
        <p:spPr>
          <a:xfrm>
            <a:off x="8956282" y="2907656"/>
            <a:ext cx="696287" cy="6962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N3</a:t>
            </a:r>
          </a:p>
        </p:txBody>
      </p:sp>
      <p:sp>
        <p:nvSpPr>
          <p:cNvPr id="36" name="Oval 35">
            <a:extLst>
              <a:ext uri="{FF2B5EF4-FFF2-40B4-BE49-F238E27FC236}">
                <a16:creationId xmlns:a16="http://schemas.microsoft.com/office/drawing/2014/main" id="{7735926E-5491-8897-3B6D-346A83BAEF82}"/>
              </a:ext>
            </a:extLst>
          </p:cNvPr>
          <p:cNvSpPr/>
          <p:nvPr/>
        </p:nvSpPr>
        <p:spPr>
          <a:xfrm>
            <a:off x="10332077" y="2907656"/>
            <a:ext cx="696287" cy="6962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N4</a:t>
            </a:r>
          </a:p>
        </p:txBody>
      </p:sp>
      <p:cxnSp>
        <p:nvCxnSpPr>
          <p:cNvPr id="39" name="Straight Arrow Connector 38">
            <a:extLst>
              <a:ext uri="{FF2B5EF4-FFF2-40B4-BE49-F238E27FC236}">
                <a16:creationId xmlns:a16="http://schemas.microsoft.com/office/drawing/2014/main" id="{E698C5C0-42E9-F456-7EDD-B56E285B204A}"/>
              </a:ext>
            </a:extLst>
          </p:cNvPr>
          <p:cNvCxnSpPr>
            <a:cxnSpLocks/>
          </p:cNvCxnSpPr>
          <p:nvPr/>
        </p:nvCxnSpPr>
        <p:spPr>
          <a:xfrm>
            <a:off x="6969490" y="3253002"/>
            <a:ext cx="503339" cy="0"/>
          </a:xfrm>
          <a:prstGeom prst="straightConnector1">
            <a:avLst/>
          </a:prstGeom>
          <a:ln w="28575">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6B242AAF-FD1E-1BCA-7FE6-81115312E99A}"/>
              </a:ext>
            </a:extLst>
          </p:cNvPr>
          <p:cNvCxnSpPr>
            <a:cxnSpLocks/>
          </p:cNvCxnSpPr>
          <p:nvPr/>
        </p:nvCxnSpPr>
        <p:spPr>
          <a:xfrm>
            <a:off x="8363461" y="3253002"/>
            <a:ext cx="503339" cy="0"/>
          </a:xfrm>
          <a:prstGeom prst="straightConnector1">
            <a:avLst/>
          </a:prstGeom>
          <a:ln w="28575">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5C0722A9-1298-5473-6948-92C5C62D4C9B}"/>
              </a:ext>
            </a:extLst>
          </p:cNvPr>
          <p:cNvCxnSpPr>
            <a:cxnSpLocks/>
          </p:cNvCxnSpPr>
          <p:nvPr/>
        </p:nvCxnSpPr>
        <p:spPr>
          <a:xfrm>
            <a:off x="9739255" y="3253002"/>
            <a:ext cx="503339" cy="0"/>
          </a:xfrm>
          <a:prstGeom prst="straightConnector1">
            <a:avLst/>
          </a:prstGeom>
          <a:ln w="28575">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42" name="Oval 41">
            <a:extLst>
              <a:ext uri="{FF2B5EF4-FFF2-40B4-BE49-F238E27FC236}">
                <a16:creationId xmlns:a16="http://schemas.microsoft.com/office/drawing/2014/main" id="{587EC9A2-C026-8B33-BBD0-6363B77BA613}"/>
              </a:ext>
            </a:extLst>
          </p:cNvPr>
          <p:cNvSpPr/>
          <p:nvPr/>
        </p:nvSpPr>
        <p:spPr>
          <a:xfrm>
            <a:off x="8757744" y="2401170"/>
            <a:ext cx="503339" cy="503339"/>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S2</a:t>
            </a:r>
          </a:p>
        </p:txBody>
      </p:sp>
      <p:cxnSp>
        <p:nvCxnSpPr>
          <p:cNvPr id="43" name="Straight Arrow Connector 42">
            <a:extLst>
              <a:ext uri="{FF2B5EF4-FFF2-40B4-BE49-F238E27FC236}">
                <a16:creationId xmlns:a16="http://schemas.microsoft.com/office/drawing/2014/main" id="{97DC579C-9730-EE90-888C-97CF41950135}"/>
              </a:ext>
            </a:extLst>
          </p:cNvPr>
          <p:cNvCxnSpPr>
            <a:cxnSpLocks/>
          </p:cNvCxnSpPr>
          <p:nvPr/>
        </p:nvCxnSpPr>
        <p:spPr>
          <a:xfrm flipV="1">
            <a:off x="8304741" y="2769235"/>
            <a:ext cx="374707" cy="258657"/>
          </a:xfrm>
          <a:prstGeom prst="straightConnector1">
            <a:avLst/>
          </a:prstGeom>
          <a:ln w="28575">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163EF988-5BD9-2CC5-FEC5-45B5B677F129}"/>
              </a:ext>
            </a:extLst>
          </p:cNvPr>
          <p:cNvCxnSpPr>
            <a:cxnSpLocks/>
          </p:cNvCxnSpPr>
          <p:nvPr/>
        </p:nvCxnSpPr>
        <p:spPr>
          <a:xfrm>
            <a:off x="8276774" y="3502973"/>
            <a:ext cx="86687" cy="260055"/>
          </a:xfrm>
          <a:prstGeom prst="straightConnector1">
            <a:avLst/>
          </a:prstGeom>
          <a:ln w="28575">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78229829-2719-DA79-BA3C-E20B85B3AE9B}"/>
              </a:ext>
            </a:extLst>
          </p:cNvPr>
          <p:cNvCxnSpPr>
            <a:cxnSpLocks/>
          </p:cNvCxnSpPr>
          <p:nvPr/>
        </p:nvCxnSpPr>
        <p:spPr>
          <a:xfrm>
            <a:off x="8095016" y="3603334"/>
            <a:ext cx="0" cy="297803"/>
          </a:xfrm>
          <a:prstGeom prst="straightConnector1">
            <a:avLst/>
          </a:prstGeom>
          <a:ln w="28575">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46" name="Oval 45">
            <a:extLst>
              <a:ext uri="{FF2B5EF4-FFF2-40B4-BE49-F238E27FC236}">
                <a16:creationId xmlns:a16="http://schemas.microsoft.com/office/drawing/2014/main" id="{10CF5F40-D1AD-BAB7-CA9B-79B6C9B3709E}"/>
              </a:ext>
            </a:extLst>
          </p:cNvPr>
          <p:cNvSpPr/>
          <p:nvPr/>
        </p:nvSpPr>
        <p:spPr>
          <a:xfrm>
            <a:off x="7868703" y="3907618"/>
            <a:ext cx="528315" cy="528315"/>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t>M2</a:t>
            </a:r>
          </a:p>
        </p:txBody>
      </p:sp>
      <p:sp>
        <p:nvSpPr>
          <p:cNvPr id="47" name="Oval 46">
            <a:extLst>
              <a:ext uri="{FF2B5EF4-FFF2-40B4-BE49-F238E27FC236}">
                <a16:creationId xmlns:a16="http://schemas.microsoft.com/office/drawing/2014/main" id="{E5BAD9B1-D5EF-9000-2238-57FC6F0131B8}"/>
              </a:ext>
            </a:extLst>
          </p:cNvPr>
          <p:cNvSpPr/>
          <p:nvPr/>
        </p:nvSpPr>
        <p:spPr>
          <a:xfrm>
            <a:off x="8292250" y="3709794"/>
            <a:ext cx="528315" cy="528315"/>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rPr>
              <a:t>F2</a:t>
            </a:r>
          </a:p>
        </p:txBody>
      </p:sp>
      <p:sp>
        <p:nvSpPr>
          <p:cNvPr id="48" name="Oval 47">
            <a:extLst>
              <a:ext uri="{FF2B5EF4-FFF2-40B4-BE49-F238E27FC236}">
                <a16:creationId xmlns:a16="http://schemas.microsoft.com/office/drawing/2014/main" id="{5BB77D9E-63E1-4B5D-DF9A-C83D8EA9E9FE}"/>
              </a:ext>
            </a:extLst>
          </p:cNvPr>
          <p:cNvSpPr/>
          <p:nvPr/>
        </p:nvSpPr>
        <p:spPr>
          <a:xfrm>
            <a:off x="10083210" y="2348921"/>
            <a:ext cx="503339" cy="503339"/>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S3</a:t>
            </a:r>
          </a:p>
        </p:txBody>
      </p:sp>
      <p:cxnSp>
        <p:nvCxnSpPr>
          <p:cNvPr id="49" name="Straight Arrow Connector 48">
            <a:extLst>
              <a:ext uri="{FF2B5EF4-FFF2-40B4-BE49-F238E27FC236}">
                <a16:creationId xmlns:a16="http://schemas.microsoft.com/office/drawing/2014/main" id="{0CE7E4DB-3F67-B93B-A565-CDE33C2DF713}"/>
              </a:ext>
            </a:extLst>
          </p:cNvPr>
          <p:cNvCxnSpPr>
            <a:cxnSpLocks/>
          </p:cNvCxnSpPr>
          <p:nvPr/>
        </p:nvCxnSpPr>
        <p:spPr>
          <a:xfrm flipV="1">
            <a:off x="9630207" y="2716986"/>
            <a:ext cx="374707" cy="258657"/>
          </a:xfrm>
          <a:prstGeom prst="straightConnector1">
            <a:avLst/>
          </a:prstGeom>
          <a:ln w="28575">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50" name="Oval 49">
            <a:extLst>
              <a:ext uri="{FF2B5EF4-FFF2-40B4-BE49-F238E27FC236}">
                <a16:creationId xmlns:a16="http://schemas.microsoft.com/office/drawing/2014/main" id="{F4AE7DD6-1D0F-6CC0-2632-708994F75159}"/>
              </a:ext>
            </a:extLst>
          </p:cNvPr>
          <p:cNvSpPr/>
          <p:nvPr/>
        </p:nvSpPr>
        <p:spPr>
          <a:xfrm>
            <a:off x="11456202" y="2358034"/>
            <a:ext cx="503339" cy="503339"/>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S4</a:t>
            </a:r>
          </a:p>
        </p:txBody>
      </p:sp>
      <p:cxnSp>
        <p:nvCxnSpPr>
          <p:cNvPr id="51" name="Straight Arrow Connector 50">
            <a:extLst>
              <a:ext uri="{FF2B5EF4-FFF2-40B4-BE49-F238E27FC236}">
                <a16:creationId xmlns:a16="http://schemas.microsoft.com/office/drawing/2014/main" id="{8B60D36F-F09B-FF26-C3E4-1D17D072754B}"/>
              </a:ext>
            </a:extLst>
          </p:cNvPr>
          <p:cNvCxnSpPr>
            <a:cxnSpLocks/>
          </p:cNvCxnSpPr>
          <p:nvPr/>
        </p:nvCxnSpPr>
        <p:spPr>
          <a:xfrm flipV="1">
            <a:off x="11003199" y="2726099"/>
            <a:ext cx="374707" cy="258657"/>
          </a:xfrm>
          <a:prstGeom prst="straightConnector1">
            <a:avLst/>
          </a:prstGeom>
          <a:ln w="28575">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4FB9A5CF-AA52-1DD6-14FE-819AFE004D76}"/>
              </a:ext>
            </a:extLst>
          </p:cNvPr>
          <p:cNvCxnSpPr>
            <a:cxnSpLocks/>
          </p:cNvCxnSpPr>
          <p:nvPr/>
        </p:nvCxnSpPr>
        <p:spPr>
          <a:xfrm>
            <a:off x="9614731" y="3533706"/>
            <a:ext cx="86687" cy="260055"/>
          </a:xfrm>
          <a:prstGeom prst="straightConnector1">
            <a:avLst/>
          </a:prstGeom>
          <a:ln w="28575">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B4ED2DEF-6F8F-0192-AC7B-8E14170C8F85}"/>
              </a:ext>
            </a:extLst>
          </p:cNvPr>
          <p:cNvCxnSpPr>
            <a:cxnSpLocks/>
          </p:cNvCxnSpPr>
          <p:nvPr/>
        </p:nvCxnSpPr>
        <p:spPr>
          <a:xfrm>
            <a:off x="9432973" y="3634067"/>
            <a:ext cx="0" cy="297803"/>
          </a:xfrm>
          <a:prstGeom prst="straightConnector1">
            <a:avLst/>
          </a:prstGeom>
          <a:ln w="28575">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54" name="Oval 53">
            <a:extLst>
              <a:ext uri="{FF2B5EF4-FFF2-40B4-BE49-F238E27FC236}">
                <a16:creationId xmlns:a16="http://schemas.microsoft.com/office/drawing/2014/main" id="{B0A72069-8855-FD6B-32E4-09967BD5F13B}"/>
              </a:ext>
            </a:extLst>
          </p:cNvPr>
          <p:cNvSpPr/>
          <p:nvPr/>
        </p:nvSpPr>
        <p:spPr>
          <a:xfrm>
            <a:off x="9206660" y="3938351"/>
            <a:ext cx="528315" cy="528315"/>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t>M3</a:t>
            </a:r>
          </a:p>
        </p:txBody>
      </p:sp>
      <p:sp>
        <p:nvSpPr>
          <p:cNvPr id="55" name="Oval 54">
            <a:extLst>
              <a:ext uri="{FF2B5EF4-FFF2-40B4-BE49-F238E27FC236}">
                <a16:creationId xmlns:a16="http://schemas.microsoft.com/office/drawing/2014/main" id="{69D06CAC-507E-67F4-5845-5C5B4032250F}"/>
              </a:ext>
            </a:extLst>
          </p:cNvPr>
          <p:cNvSpPr/>
          <p:nvPr/>
        </p:nvSpPr>
        <p:spPr>
          <a:xfrm>
            <a:off x="9630207" y="3740527"/>
            <a:ext cx="528315" cy="528315"/>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rPr>
              <a:t>F3</a:t>
            </a:r>
          </a:p>
        </p:txBody>
      </p:sp>
      <p:cxnSp>
        <p:nvCxnSpPr>
          <p:cNvPr id="56" name="Straight Arrow Connector 55">
            <a:extLst>
              <a:ext uri="{FF2B5EF4-FFF2-40B4-BE49-F238E27FC236}">
                <a16:creationId xmlns:a16="http://schemas.microsoft.com/office/drawing/2014/main" id="{7998DDAB-68C8-90B5-7718-A90F69BA518C}"/>
              </a:ext>
            </a:extLst>
          </p:cNvPr>
          <p:cNvCxnSpPr>
            <a:cxnSpLocks/>
          </p:cNvCxnSpPr>
          <p:nvPr/>
        </p:nvCxnSpPr>
        <p:spPr>
          <a:xfrm>
            <a:off x="10987723" y="3555801"/>
            <a:ext cx="86687" cy="260055"/>
          </a:xfrm>
          <a:prstGeom prst="straightConnector1">
            <a:avLst/>
          </a:prstGeom>
          <a:ln w="28575">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37AF77B5-91D5-F06D-1E3D-4319794DDF5A}"/>
              </a:ext>
            </a:extLst>
          </p:cNvPr>
          <p:cNvCxnSpPr>
            <a:cxnSpLocks/>
          </p:cNvCxnSpPr>
          <p:nvPr/>
        </p:nvCxnSpPr>
        <p:spPr>
          <a:xfrm>
            <a:off x="10805965" y="3656162"/>
            <a:ext cx="0" cy="297803"/>
          </a:xfrm>
          <a:prstGeom prst="straightConnector1">
            <a:avLst/>
          </a:prstGeom>
          <a:ln w="28575">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58" name="Oval 57">
            <a:extLst>
              <a:ext uri="{FF2B5EF4-FFF2-40B4-BE49-F238E27FC236}">
                <a16:creationId xmlns:a16="http://schemas.microsoft.com/office/drawing/2014/main" id="{57F0E9A8-E96E-AAF2-8CA7-99A99258C7B1}"/>
              </a:ext>
            </a:extLst>
          </p:cNvPr>
          <p:cNvSpPr/>
          <p:nvPr/>
        </p:nvSpPr>
        <p:spPr>
          <a:xfrm>
            <a:off x="10579652" y="3960446"/>
            <a:ext cx="528315" cy="528315"/>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t>M4</a:t>
            </a:r>
          </a:p>
        </p:txBody>
      </p:sp>
      <p:sp>
        <p:nvSpPr>
          <p:cNvPr id="59" name="Oval 58">
            <a:extLst>
              <a:ext uri="{FF2B5EF4-FFF2-40B4-BE49-F238E27FC236}">
                <a16:creationId xmlns:a16="http://schemas.microsoft.com/office/drawing/2014/main" id="{D775A5E6-4EDA-0786-F2E6-EC5E1DEA9B9F}"/>
              </a:ext>
            </a:extLst>
          </p:cNvPr>
          <p:cNvSpPr/>
          <p:nvPr/>
        </p:nvSpPr>
        <p:spPr>
          <a:xfrm>
            <a:off x="11003199" y="3762622"/>
            <a:ext cx="528315" cy="528315"/>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rPr>
              <a:t>F4</a:t>
            </a:r>
          </a:p>
        </p:txBody>
      </p:sp>
      <p:cxnSp>
        <p:nvCxnSpPr>
          <p:cNvPr id="60" name="Straight Arrow Connector 59">
            <a:extLst>
              <a:ext uri="{FF2B5EF4-FFF2-40B4-BE49-F238E27FC236}">
                <a16:creationId xmlns:a16="http://schemas.microsoft.com/office/drawing/2014/main" id="{D615F5A9-CE1E-7129-EB61-11E75734F97D}"/>
              </a:ext>
            </a:extLst>
          </p:cNvPr>
          <p:cNvCxnSpPr>
            <a:cxnSpLocks/>
          </p:cNvCxnSpPr>
          <p:nvPr/>
        </p:nvCxnSpPr>
        <p:spPr>
          <a:xfrm>
            <a:off x="6722024" y="3603334"/>
            <a:ext cx="0" cy="297803"/>
          </a:xfrm>
          <a:prstGeom prst="straightConnector1">
            <a:avLst/>
          </a:prstGeom>
          <a:ln w="28575">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61" name="Oval 60">
            <a:extLst>
              <a:ext uri="{FF2B5EF4-FFF2-40B4-BE49-F238E27FC236}">
                <a16:creationId xmlns:a16="http://schemas.microsoft.com/office/drawing/2014/main" id="{A3ECC616-AE78-F483-B17D-EF79F9057C69}"/>
              </a:ext>
            </a:extLst>
          </p:cNvPr>
          <p:cNvSpPr/>
          <p:nvPr/>
        </p:nvSpPr>
        <p:spPr>
          <a:xfrm>
            <a:off x="6495711" y="3907618"/>
            <a:ext cx="528315" cy="528315"/>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t>M1</a:t>
            </a:r>
          </a:p>
        </p:txBody>
      </p:sp>
      <p:sp>
        <p:nvSpPr>
          <p:cNvPr id="62" name="TextBox 61">
            <a:extLst>
              <a:ext uri="{FF2B5EF4-FFF2-40B4-BE49-F238E27FC236}">
                <a16:creationId xmlns:a16="http://schemas.microsoft.com/office/drawing/2014/main" id="{3C47B014-0D67-2231-A2A0-F6E7986CF9C5}"/>
              </a:ext>
            </a:extLst>
          </p:cNvPr>
          <p:cNvSpPr txBox="1"/>
          <p:nvPr/>
        </p:nvSpPr>
        <p:spPr>
          <a:xfrm>
            <a:off x="5349426" y="3992528"/>
            <a:ext cx="6095184" cy="369332"/>
          </a:xfrm>
          <a:prstGeom prst="rect">
            <a:avLst/>
          </a:prstGeom>
          <a:noFill/>
        </p:spPr>
        <p:txBody>
          <a:bodyPr wrap="square">
            <a:spAutoFit/>
          </a:bodyPr>
          <a:lstStyle/>
          <a:p>
            <a:r>
              <a:rPr lang="en-US" dirty="0"/>
              <a:t>mortality</a:t>
            </a:r>
          </a:p>
        </p:txBody>
      </p:sp>
      <p:sp>
        <p:nvSpPr>
          <p:cNvPr id="63" name="TextBox 62">
            <a:extLst>
              <a:ext uri="{FF2B5EF4-FFF2-40B4-BE49-F238E27FC236}">
                <a16:creationId xmlns:a16="http://schemas.microsoft.com/office/drawing/2014/main" id="{4428FC8B-DF6C-FAD4-48F0-09279403629A}"/>
              </a:ext>
            </a:extLst>
          </p:cNvPr>
          <p:cNvSpPr txBox="1"/>
          <p:nvPr/>
        </p:nvSpPr>
        <p:spPr>
          <a:xfrm>
            <a:off x="5361018" y="2425332"/>
            <a:ext cx="6095184" cy="369332"/>
          </a:xfrm>
          <a:prstGeom prst="rect">
            <a:avLst/>
          </a:prstGeom>
          <a:noFill/>
        </p:spPr>
        <p:txBody>
          <a:bodyPr wrap="square">
            <a:spAutoFit/>
          </a:bodyPr>
          <a:lstStyle/>
          <a:p>
            <a:r>
              <a:rPr lang="en-US" dirty="0"/>
              <a:t>maturation</a:t>
            </a:r>
          </a:p>
        </p:txBody>
      </p:sp>
      <p:sp>
        <p:nvSpPr>
          <p:cNvPr id="64" name="TextBox 63">
            <a:extLst>
              <a:ext uri="{FF2B5EF4-FFF2-40B4-BE49-F238E27FC236}">
                <a16:creationId xmlns:a16="http://schemas.microsoft.com/office/drawing/2014/main" id="{33AE6F02-A6B2-FDC4-7A87-A63595ECDE47}"/>
              </a:ext>
            </a:extLst>
          </p:cNvPr>
          <p:cNvSpPr txBox="1"/>
          <p:nvPr/>
        </p:nvSpPr>
        <p:spPr>
          <a:xfrm>
            <a:off x="5007380" y="2997065"/>
            <a:ext cx="6095184" cy="646331"/>
          </a:xfrm>
          <a:prstGeom prst="rect">
            <a:avLst/>
          </a:prstGeom>
          <a:noFill/>
        </p:spPr>
        <p:txBody>
          <a:bodyPr wrap="square">
            <a:spAutoFit/>
          </a:bodyPr>
          <a:lstStyle/>
          <a:p>
            <a:r>
              <a:rPr lang="en-US" dirty="0"/>
              <a:t>Total </a:t>
            </a:r>
          </a:p>
          <a:p>
            <a:r>
              <a:rPr lang="en-US" dirty="0"/>
              <a:t>abundance</a:t>
            </a:r>
          </a:p>
        </p:txBody>
      </p:sp>
    </p:spTree>
    <p:extLst>
      <p:ext uri="{BB962C8B-B14F-4D97-AF65-F5344CB8AC3E}">
        <p14:creationId xmlns:p14="http://schemas.microsoft.com/office/powerpoint/2010/main" val="2937336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90B3A-416C-F904-3D82-8694608519C7}"/>
              </a:ext>
            </a:extLst>
          </p:cNvPr>
          <p:cNvSpPr>
            <a:spLocks noGrp="1"/>
          </p:cNvSpPr>
          <p:nvPr>
            <p:ph type="title"/>
          </p:nvPr>
        </p:nvSpPr>
        <p:spPr/>
        <p:txBody>
          <a:bodyPr/>
          <a:lstStyle/>
          <a:p>
            <a:r>
              <a:rPr lang="en-US" dirty="0"/>
              <a:t>Cohort Reconstruction</a:t>
            </a:r>
          </a:p>
        </p:txBody>
      </p:sp>
      <p:sp>
        <p:nvSpPr>
          <p:cNvPr id="3" name="Content Placeholder 2">
            <a:extLst>
              <a:ext uri="{FF2B5EF4-FFF2-40B4-BE49-F238E27FC236}">
                <a16:creationId xmlns:a16="http://schemas.microsoft.com/office/drawing/2014/main" id="{181D76C3-67BC-359D-6E10-A542D8361A10}"/>
              </a:ext>
            </a:extLst>
          </p:cNvPr>
          <p:cNvSpPr>
            <a:spLocks noGrp="1"/>
          </p:cNvSpPr>
          <p:nvPr>
            <p:ph idx="1"/>
          </p:nvPr>
        </p:nvSpPr>
        <p:spPr/>
        <p:txBody>
          <a:bodyPr/>
          <a:lstStyle/>
          <a:p>
            <a:pPr marL="0" indent="0">
              <a:buNone/>
            </a:pPr>
            <a:r>
              <a:rPr lang="en-US" dirty="0"/>
              <a:t>Hatchery fish – Brood Year 1998-2016</a:t>
            </a:r>
          </a:p>
          <a:p>
            <a:pPr lvl="1"/>
            <a:r>
              <a:rPr lang="en-US" dirty="0"/>
              <a:t>CWT recovered from spawning grounds, hatcheries, in-river fisheries, ocean fisheries</a:t>
            </a:r>
          </a:p>
          <a:p>
            <a:pPr marL="0" indent="0">
              <a:buNone/>
            </a:pPr>
            <a:r>
              <a:rPr lang="en-US" dirty="0"/>
              <a:t>Natural-origin fish – Brood Year 2008-2016</a:t>
            </a:r>
          </a:p>
          <a:p>
            <a:pPr lvl="1"/>
            <a:r>
              <a:rPr lang="en-US" dirty="0"/>
              <a:t>Unmarked scales aged from spawning grounds by CDFW </a:t>
            </a:r>
          </a:p>
          <a:p>
            <a:pPr lvl="2"/>
            <a:r>
              <a:rPr lang="en-US" dirty="0"/>
              <a:t>Age composition adjusted using Kimura </a:t>
            </a:r>
            <a:r>
              <a:rPr lang="en-US" dirty="0" err="1"/>
              <a:t>Chikuni</a:t>
            </a:r>
            <a:r>
              <a:rPr lang="en-US" dirty="0"/>
              <a:t> bias correction</a:t>
            </a:r>
          </a:p>
          <a:p>
            <a:pPr lvl="1"/>
            <a:r>
              <a:rPr lang="en-US" dirty="0"/>
              <a:t>Natural-origin spawning age-composition</a:t>
            </a:r>
          </a:p>
          <a:p>
            <a:pPr lvl="2"/>
            <a:r>
              <a:rPr lang="en-US" dirty="0"/>
              <a:t>Unmarked natural-origin </a:t>
            </a:r>
            <a:r>
              <a:rPr lang="en-US" dirty="0" err="1"/>
              <a:t>fish</a:t>
            </a:r>
            <a:r>
              <a:rPr lang="en-US" baseline="-25000" dirty="0" err="1"/>
              <a:t>a</a:t>
            </a:r>
            <a:r>
              <a:rPr lang="en-US" dirty="0"/>
              <a:t> = Unmarked </a:t>
            </a:r>
            <a:r>
              <a:rPr lang="en-US" dirty="0" err="1"/>
              <a:t>fish</a:t>
            </a:r>
            <a:r>
              <a:rPr lang="en-US" baseline="-25000" dirty="0" err="1"/>
              <a:t>a</a:t>
            </a:r>
            <a:r>
              <a:rPr lang="en-US" baseline="-25000" dirty="0"/>
              <a:t> </a:t>
            </a:r>
            <a:r>
              <a:rPr lang="en-US" dirty="0"/>
              <a:t> - unmarked hatchery </a:t>
            </a:r>
            <a:r>
              <a:rPr lang="en-US" dirty="0" err="1"/>
              <a:t>fish</a:t>
            </a:r>
            <a:r>
              <a:rPr lang="en-US" baseline="-25000" dirty="0" err="1"/>
              <a:t>a</a:t>
            </a:r>
            <a:r>
              <a:rPr lang="en-US" baseline="-25000" dirty="0"/>
              <a:t> </a:t>
            </a:r>
            <a:endParaRPr lang="en-US" dirty="0"/>
          </a:p>
          <a:p>
            <a:pPr lvl="1"/>
            <a:r>
              <a:rPr lang="en-US" dirty="0"/>
              <a:t>Fishery impact assumed to be the same as hatchery cohorts</a:t>
            </a:r>
          </a:p>
          <a:p>
            <a:pPr lvl="2"/>
            <a:endParaRPr lang="en-US" dirty="0"/>
          </a:p>
          <a:p>
            <a:pPr lvl="2"/>
            <a:endParaRPr lang="en-US" dirty="0"/>
          </a:p>
        </p:txBody>
      </p:sp>
    </p:spTree>
    <p:extLst>
      <p:ext uri="{BB962C8B-B14F-4D97-AF65-F5344CB8AC3E}">
        <p14:creationId xmlns:p14="http://schemas.microsoft.com/office/powerpoint/2010/main" val="40645577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30FB9-4E09-4191-5616-A6630EA2C69F}"/>
              </a:ext>
            </a:extLst>
          </p:cNvPr>
          <p:cNvSpPr>
            <a:spLocks noGrp="1"/>
          </p:cNvSpPr>
          <p:nvPr>
            <p:ph type="title"/>
          </p:nvPr>
        </p:nvSpPr>
        <p:spPr>
          <a:xfrm>
            <a:off x="170688" y="91440"/>
            <a:ext cx="10515600" cy="1325563"/>
          </a:xfrm>
        </p:spPr>
        <p:txBody>
          <a:bodyPr/>
          <a:lstStyle/>
          <a:p>
            <a:r>
              <a:rPr lang="en-US" dirty="0"/>
              <a:t>Preliminary cohort reconstruction outputs</a:t>
            </a:r>
          </a:p>
        </p:txBody>
      </p:sp>
      <p:sp>
        <p:nvSpPr>
          <p:cNvPr id="3" name="Content Placeholder 2">
            <a:extLst>
              <a:ext uri="{FF2B5EF4-FFF2-40B4-BE49-F238E27FC236}">
                <a16:creationId xmlns:a16="http://schemas.microsoft.com/office/drawing/2014/main" id="{E12F635D-FB0D-DF9A-D525-0C1CCE0F25E3}"/>
              </a:ext>
            </a:extLst>
          </p:cNvPr>
          <p:cNvSpPr>
            <a:spLocks noGrp="1"/>
          </p:cNvSpPr>
          <p:nvPr>
            <p:ph idx="1"/>
          </p:nvPr>
        </p:nvSpPr>
        <p:spPr>
          <a:xfrm>
            <a:off x="170688" y="5678297"/>
            <a:ext cx="11838432" cy="1088263"/>
          </a:xfrm>
        </p:spPr>
        <p:txBody>
          <a:bodyPr>
            <a:normAutofit fontScale="85000" lnSpcReduction="20000"/>
          </a:bodyPr>
          <a:lstStyle/>
          <a:p>
            <a:r>
              <a:rPr lang="en-US" dirty="0"/>
              <a:t>Abundances are in thousands</a:t>
            </a:r>
          </a:p>
          <a:p>
            <a:r>
              <a:rPr lang="en-US" dirty="0"/>
              <a:t>*absent fishing means no fishing in current year, but still reflects reductions resulting from ocean fisheries in previous years</a:t>
            </a:r>
          </a:p>
        </p:txBody>
      </p:sp>
      <p:graphicFrame>
        <p:nvGraphicFramePr>
          <p:cNvPr id="4" name="Table 3">
            <a:extLst>
              <a:ext uri="{FF2B5EF4-FFF2-40B4-BE49-F238E27FC236}">
                <a16:creationId xmlns:a16="http://schemas.microsoft.com/office/drawing/2014/main" id="{C647D8E1-556D-BA6E-D6DF-AB57C0467287}"/>
              </a:ext>
            </a:extLst>
          </p:cNvPr>
          <p:cNvGraphicFramePr>
            <a:graphicFrameLocks noGrp="1"/>
          </p:cNvGraphicFramePr>
          <p:nvPr>
            <p:extLst>
              <p:ext uri="{D42A27DB-BD31-4B8C-83A1-F6EECF244321}">
                <p14:modId xmlns:p14="http://schemas.microsoft.com/office/powerpoint/2010/main" val="2756646536"/>
              </p:ext>
            </p:extLst>
          </p:nvPr>
        </p:nvGraphicFramePr>
        <p:xfrm>
          <a:off x="1962404" y="977804"/>
          <a:ext cx="7632700" cy="4698766"/>
        </p:xfrm>
        <a:graphic>
          <a:graphicData uri="http://schemas.openxmlformats.org/drawingml/2006/table">
            <a:tbl>
              <a:tblPr>
                <a:tableStyleId>{5C22544A-7EE6-4342-B048-85BDC9FD1C3A}</a:tableStyleId>
              </a:tblPr>
              <a:tblGrid>
                <a:gridCol w="1526540">
                  <a:extLst>
                    <a:ext uri="{9D8B030D-6E8A-4147-A177-3AD203B41FA5}">
                      <a16:colId xmlns:a16="http://schemas.microsoft.com/office/drawing/2014/main" val="3674563838"/>
                    </a:ext>
                  </a:extLst>
                </a:gridCol>
                <a:gridCol w="1526540">
                  <a:extLst>
                    <a:ext uri="{9D8B030D-6E8A-4147-A177-3AD203B41FA5}">
                      <a16:colId xmlns:a16="http://schemas.microsoft.com/office/drawing/2014/main" val="252356105"/>
                    </a:ext>
                  </a:extLst>
                </a:gridCol>
                <a:gridCol w="1526540">
                  <a:extLst>
                    <a:ext uri="{9D8B030D-6E8A-4147-A177-3AD203B41FA5}">
                      <a16:colId xmlns:a16="http://schemas.microsoft.com/office/drawing/2014/main" val="227466710"/>
                    </a:ext>
                  </a:extLst>
                </a:gridCol>
                <a:gridCol w="1526540">
                  <a:extLst>
                    <a:ext uri="{9D8B030D-6E8A-4147-A177-3AD203B41FA5}">
                      <a16:colId xmlns:a16="http://schemas.microsoft.com/office/drawing/2014/main" val="1462666812"/>
                    </a:ext>
                  </a:extLst>
                </a:gridCol>
                <a:gridCol w="1526540">
                  <a:extLst>
                    <a:ext uri="{9D8B030D-6E8A-4147-A177-3AD203B41FA5}">
                      <a16:colId xmlns:a16="http://schemas.microsoft.com/office/drawing/2014/main" val="1994156172"/>
                    </a:ext>
                  </a:extLst>
                </a:gridCol>
              </a:tblGrid>
              <a:tr h="1321201">
                <a:tc>
                  <a:txBody>
                    <a:bodyPr/>
                    <a:lstStyle/>
                    <a:p>
                      <a:pPr algn="l" fontAlgn="b"/>
                      <a:r>
                        <a:rPr lang="en-US" sz="1800" b="1" u="none" strike="noStrike" dirty="0">
                          <a:effectLst/>
                        </a:rPr>
                        <a:t>Run Year</a:t>
                      </a:r>
                      <a:endParaRPr lang="en-US"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800" b="1" u="none" strike="noStrike" dirty="0">
                          <a:effectLst/>
                        </a:rPr>
                        <a:t>SI </a:t>
                      </a:r>
                    </a:p>
                    <a:p>
                      <a:pPr algn="l" fontAlgn="b"/>
                      <a:r>
                        <a:rPr lang="en-US" sz="1800" b="1" u="none" strike="noStrike" dirty="0">
                          <a:effectLst/>
                        </a:rPr>
                        <a:t>(postseason estimate)</a:t>
                      </a:r>
                      <a:endParaRPr lang="en-US"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800" b="1" u="none" strike="noStrike" dirty="0">
                          <a:effectLst/>
                        </a:rPr>
                        <a:t>Potential escapement absent* fishing</a:t>
                      </a:r>
                      <a:endParaRPr lang="en-US"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800" b="1" u="none" strike="noStrike" dirty="0">
                          <a:effectLst/>
                        </a:rPr>
                        <a:t>Sept 1 ocean abundance</a:t>
                      </a:r>
                      <a:endParaRPr lang="en-US"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800" b="1" u="none" strike="noStrike" dirty="0">
                          <a:effectLst/>
                        </a:rPr>
                        <a:t>Potential escapement fully unfished</a:t>
                      </a:r>
                      <a:endParaRPr lang="en-US" sz="18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452194369"/>
                  </a:ext>
                </a:extLst>
              </a:tr>
              <a:tr h="362283">
                <a:tc>
                  <a:txBody>
                    <a:bodyPr/>
                    <a:lstStyle/>
                    <a:p>
                      <a:pPr algn="l" fontAlgn="b"/>
                      <a:r>
                        <a:rPr lang="en-US" sz="2400" u="none" strike="noStrike" dirty="0">
                          <a:effectLst/>
                        </a:rPr>
                        <a:t>2011</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207</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199</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317</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205</a:t>
                      </a:r>
                      <a:endParaRPr lang="en-US"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21507418"/>
                  </a:ext>
                </a:extLst>
              </a:tr>
              <a:tr h="362283">
                <a:tc>
                  <a:txBody>
                    <a:bodyPr/>
                    <a:lstStyle/>
                    <a:p>
                      <a:pPr algn="l" fontAlgn="b"/>
                      <a:r>
                        <a:rPr lang="en-US" sz="2400" u="none" strike="noStrike" dirty="0">
                          <a:effectLst/>
                        </a:rPr>
                        <a:t>2012</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628</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492</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878</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516</a:t>
                      </a:r>
                      <a:endParaRPr lang="en-US"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96570974"/>
                  </a:ext>
                </a:extLst>
              </a:tr>
              <a:tr h="362283">
                <a:tc>
                  <a:txBody>
                    <a:bodyPr/>
                    <a:lstStyle/>
                    <a:p>
                      <a:pPr algn="l" fontAlgn="b"/>
                      <a:r>
                        <a:rPr lang="en-US" sz="2400" u="none" strike="noStrike" dirty="0">
                          <a:effectLst/>
                        </a:rPr>
                        <a:t>2013</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869</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665</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1422</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746</a:t>
                      </a:r>
                      <a:endParaRPr lang="en-US"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62861370"/>
                  </a:ext>
                </a:extLst>
              </a:tr>
              <a:tr h="362283">
                <a:tc>
                  <a:txBody>
                    <a:bodyPr/>
                    <a:lstStyle/>
                    <a:p>
                      <a:pPr algn="l" fontAlgn="b"/>
                      <a:r>
                        <a:rPr lang="en-US" sz="2400" u="none" strike="noStrike" dirty="0">
                          <a:effectLst/>
                        </a:rPr>
                        <a:t>2014</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551</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451</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828</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592</a:t>
                      </a:r>
                      <a:endParaRPr lang="en-US"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944405202"/>
                  </a:ext>
                </a:extLst>
              </a:tr>
              <a:tr h="362283">
                <a:tc>
                  <a:txBody>
                    <a:bodyPr/>
                    <a:lstStyle/>
                    <a:p>
                      <a:pPr algn="l" fontAlgn="b"/>
                      <a:r>
                        <a:rPr lang="en-US" sz="2400" u="none" strike="noStrike" dirty="0">
                          <a:effectLst/>
                        </a:rPr>
                        <a:t>2015</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255</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206</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376</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299</a:t>
                      </a:r>
                      <a:endParaRPr lang="en-US"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93539935"/>
                  </a:ext>
                </a:extLst>
              </a:tr>
              <a:tr h="362283">
                <a:tc>
                  <a:txBody>
                    <a:bodyPr/>
                    <a:lstStyle/>
                    <a:p>
                      <a:pPr algn="l" fontAlgn="b"/>
                      <a:r>
                        <a:rPr lang="en-US" sz="2400" u="none" strike="noStrike" dirty="0">
                          <a:effectLst/>
                        </a:rPr>
                        <a:t>2016</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205</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172</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256</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212</a:t>
                      </a:r>
                      <a:endParaRPr lang="en-US"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98349459"/>
                  </a:ext>
                </a:extLst>
              </a:tr>
              <a:tr h="362283">
                <a:tc>
                  <a:txBody>
                    <a:bodyPr/>
                    <a:lstStyle/>
                    <a:p>
                      <a:pPr algn="l" fontAlgn="b"/>
                      <a:r>
                        <a:rPr lang="en-US" sz="2400" u="none" strike="noStrike" dirty="0">
                          <a:effectLst/>
                        </a:rPr>
                        <a:t>2017</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137</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110</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184</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132</a:t>
                      </a:r>
                      <a:endParaRPr lang="en-US"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8035100"/>
                  </a:ext>
                </a:extLst>
              </a:tr>
              <a:tr h="362283">
                <a:tc>
                  <a:txBody>
                    <a:bodyPr/>
                    <a:lstStyle/>
                    <a:p>
                      <a:pPr algn="l" fontAlgn="b"/>
                      <a:r>
                        <a:rPr lang="en-US" sz="2400" u="none" strike="noStrike" dirty="0">
                          <a:effectLst/>
                        </a:rPr>
                        <a:t>2018</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220</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174</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292</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205</a:t>
                      </a:r>
                      <a:endParaRPr lang="en-US"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10242917"/>
                  </a:ext>
                </a:extLst>
              </a:tr>
              <a:tr h="362283">
                <a:tc>
                  <a:txBody>
                    <a:bodyPr/>
                    <a:lstStyle/>
                    <a:p>
                      <a:pPr algn="l" fontAlgn="b"/>
                      <a:r>
                        <a:rPr lang="en-US" sz="2400" u="none" strike="noStrike" dirty="0">
                          <a:effectLst/>
                        </a:rPr>
                        <a:t>2019</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507</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481</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983</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540</a:t>
                      </a:r>
                      <a:endParaRPr lang="en-US"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41576674"/>
                  </a:ext>
                </a:extLst>
              </a:tr>
            </a:tbl>
          </a:graphicData>
        </a:graphic>
      </p:graphicFrame>
    </p:spTree>
    <p:extLst>
      <p:ext uri="{BB962C8B-B14F-4D97-AF65-F5344CB8AC3E}">
        <p14:creationId xmlns:p14="http://schemas.microsoft.com/office/powerpoint/2010/main" val="25317466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06CC316D-DABC-F479-9F55-0A569D08A8F2}"/>
              </a:ext>
            </a:extLst>
          </p:cNvPr>
          <p:cNvPicPr>
            <a:picLocks noChangeAspect="1"/>
          </p:cNvPicPr>
          <p:nvPr/>
        </p:nvPicPr>
        <p:blipFill>
          <a:blip r:embed="rId3"/>
          <a:stretch>
            <a:fillRect/>
          </a:stretch>
        </p:blipFill>
        <p:spPr>
          <a:xfrm>
            <a:off x="4810125" y="1362075"/>
            <a:ext cx="7381875" cy="4133850"/>
          </a:xfrm>
          <a:prstGeom prst="rect">
            <a:avLst/>
          </a:prstGeom>
        </p:spPr>
      </p:pic>
      <p:sp>
        <p:nvSpPr>
          <p:cNvPr id="2" name="Title 1">
            <a:extLst>
              <a:ext uri="{FF2B5EF4-FFF2-40B4-BE49-F238E27FC236}">
                <a16:creationId xmlns:a16="http://schemas.microsoft.com/office/drawing/2014/main" id="{CD330FB9-4E09-4191-5616-A6630EA2C69F}"/>
              </a:ext>
            </a:extLst>
          </p:cNvPr>
          <p:cNvSpPr>
            <a:spLocks noGrp="1"/>
          </p:cNvSpPr>
          <p:nvPr>
            <p:ph type="title"/>
          </p:nvPr>
        </p:nvSpPr>
        <p:spPr>
          <a:xfrm>
            <a:off x="170688" y="91440"/>
            <a:ext cx="10515600" cy="1325563"/>
          </a:xfrm>
        </p:spPr>
        <p:txBody>
          <a:bodyPr/>
          <a:lstStyle/>
          <a:p>
            <a:r>
              <a:rPr lang="en-US" dirty="0"/>
              <a:t>SI over-estimates potential escapement</a:t>
            </a:r>
          </a:p>
        </p:txBody>
      </p:sp>
      <p:sp>
        <p:nvSpPr>
          <p:cNvPr id="3" name="Content Placeholder 2">
            <a:extLst>
              <a:ext uri="{FF2B5EF4-FFF2-40B4-BE49-F238E27FC236}">
                <a16:creationId xmlns:a16="http://schemas.microsoft.com/office/drawing/2014/main" id="{E12F635D-FB0D-DF9A-D525-0C1CCE0F25E3}"/>
              </a:ext>
            </a:extLst>
          </p:cNvPr>
          <p:cNvSpPr>
            <a:spLocks noGrp="1"/>
          </p:cNvSpPr>
          <p:nvPr>
            <p:ph idx="1"/>
          </p:nvPr>
        </p:nvSpPr>
        <p:spPr>
          <a:xfrm>
            <a:off x="170688" y="5678297"/>
            <a:ext cx="11838432" cy="1088263"/>
          </a:xfrm>
        </p:spPr>
        <p:txBody>
          <a:bodyPr>
            <a:normAutofit/>
          </a:bodyPr>
          <a:lstStyle/>
          <a:p>
            <a:r>
              <a:rPr lang="en-US" dirty="0"/>
              <a:t>More unlikely to achieve target escapement </a:t>
            </a:r>
          </a:p>
        </p:txBody>
      </p:sp>
      <p:graphicFrame>
        <p:nvGraphicFramePr>
          <p:cNvPr id="4" name="Table 3">
            <a:extLst>
              <a:ext uri="{FF2B5EF4-FFF2-40B4-BE49-F238E27FC236}">
                <a16:creationId xmlns:a16="http://schemas.microsoft.com/office/drawing/2014/main" id="{C647D8E1-556D-BA6E-D6DF-AB57C0467287}"/>
              </a:ext>
            </a:extLst>
          </p:cNvPr>
          <p:cNvGraphicFramePr>
            <a:graphicFrameLocks noGrp="1"/>
          </p:cNvGraphicFramePr>
          <p:nvPr>
            <p:extLst>
              <p:ext uri="{D42A27DB-BD31-4B8C-83A1-F6EECF244321}">
                <p14:modId xmlns:p14="http://schemas.microsoft.com/office/powerpoint/2010/main" val="962215825"/>
              </p:ext>
            </p:extLst>
          </p:nvPr>
        </p:nvGraphicFramePr>
        <p:xfrm>
          <a:off x="182880" y="979531"/>
          <a:ext cx="4840384" cy="4698766"/>
        </p:xfrm>
        <a:graphic>
          <a:graphicData uri="http://schemas.openxmlformats.org/drawingml/2006/table">
            <a:tbl>
              <a:tblPr>
                <a:tableStyleId>{5C22544A-7EE6-4342-B048-85BDC9FD1C3A}</a:tableStyleId>
              </a:tblPr>
              <a:tblGrid>
                <a:gridCol w="1210096">
                  <a:extLst>
                    <a:ext uri="{9D8B030D-6E8A-4147-A177-3AD203B41FA5}">
                      <a16:colId xmlns:a16="http://schemas.microsoft.com/office/drawing/2014/main" val="3674563838"/>
                    </a:ext>
                  </a:extLst>
                </a:gridCol>
                <a:gridCol w="1210096">
                  <a:extLst>
                    <a:ext uri="{9D8B030D-6E8A-4147-A177-3AD203B41FA5}">
                      <a16:colId xmlns:a16="http://schemas.microsoft.com/office/drawing/2014/main" val="252356105"/>
                    </a:ext>
                  </a:extLst>
                </a:gridCol>
                <a:gridCol w="1210096">
                  <a:extLst>
                    <a:ext uri="{9D8B030D-6E8A-4147-A177-3AD203B41FA5}">
                      <a16:colId xmlns:a16="http://schemas.microsoft.com/office/drawing/2014/main" val="227466710"/>
                    </a:ext>
                  </a:extLst>
                </a:gridCol>
                <a:gridCol w="1210096">
                  <a:extLst>
                    <a:ext uri="{9D8B030D-6E8A-4147-A177-3AD203B41FA5}">
                      <a16:colId xmlns:a16="http://schemas.microsoft.com/office/drawing/2014/main" val="1462666812"/>
                    </a:ext>
                  </a:extLst>
                </a:gridCol>
              </a:tblGrid>
              <a:tr h="1321201">
                <a:tc>
                  <a:txBody>
                    <a:bodyPr/>
                    <a:lstStyle/>
                    <a:p>
                      <a:pPr algn="l" fontAlgn="b"/>
                      <a:r>
                        <a:rPr lang="en-US" sz="1800" b="1" u="none" strike="noStrike" dirty="0">
                          <a:effectLst/>
                        </a:rPr>
                        <a:t>Run Year</a:t>
                      </a:r>
                      <a:endParaRPr lang="en-US"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800" b="1" u="none" strike="noStrike" dirty="0">
                          <a:effectLst/>
                        </a:rPr>
                        <a:t>SI </a:t>
                      </a:r>
                    </a:p>
                    <a:p>
                      <a:pPr algn="l" fontAlgn="b"/>
                      <a:r>
                        <a:rPr lang="en-US" sz="1800" b="1" u="none" strike="noStrike" dirty="0">
                          <a:effectLst/>
                        </a:rPr>
                        <a:t>(postseason estimate)</a:t>
                      </a:r>
                      <a:endParaRPr lang="en-US"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800" b="1" u="none" strike="noStrike" dirty="0">
                          <a:effectLst/>
                        </a:rPr>
                        <a:t>Potential escapement absent* fishing</a:t>
                      </a:r>
                      <a:endParaRPr lang="en-US"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800" b="1" u="none" strike="noStrike" dirty="0">
                          <a:effectLst/>
                        </a:rPr>
                        <a:t>Comparison</a:t>
                      </a:r>
                      <a:endParaRPr lang="en-US" sz="18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452194369"/>
                  </a:ext>
                </a:extLst>
              </a:tr>
              <a:tr h="362283">
                <a:tc>
                  <a:txBody>
                    <a:bodyPr/>
                    <a:lstStyle/>
                    <a:p>
                      <a:pPr algn="l" fontAlgn="b"/>
                      <a:r>
                        <a:rPr lang="en-US" sz="2400" u="none" strike="noStrike" dirty="0">
                          <a:effectLst/>
                        </a:rPr>
                        <a:t>2011</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207</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199</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i="0" u="none" strike="noStrike">
                          <a:solidFill>
                            <a:srgbClr val="000000"/>
                          </a:solidFill>
                          <a:effectLst/>
                          <a:latin typeface="Calibri" panose="020F0502020204030204" pitchFamily="34" charset="0"/>
                        </a:rPr>
                        <a:t>104%</a:t>
                      </a:r>
                    </a:p>
                  </a:txBody>
                  <a:tcPr marL="9525" marR="9525" marT="9525" marB="0" anchor="b"/>
                </a:tc>
                <a:extLst>
                  <a:ext uri="{0D108BD9-81ED-4DB2-BD59-A6C34878D82A}">
                    <a16:rowId xmlns:a16="http://schemas.microsoft.com/office/drawing/2014/main" val="3821507418"/>
                  </a:ext>
                </a:extLst>
              </a:tr>
              <a:tr h="362283">
                <a:tc>
                  <a:txBody>
                    <a:bodyPr/>
                    <a:lstStyle/>
                    <a:p>
                      <a:pPr algn="l" fontAlgn="b"/>
                      <a:r>
                        <a:rPr lang="en-US" sz="2400" u="none" strike="noStrike" dirty="0">
                          <a:effectLst/>
                        </a:rPr>
                        <a:t>2012</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628</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492</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i="0" u="none" strike="noStrike">
                          <a:solidFill>
                            <a:srgbClr val="000000"/>
                          </a:solidFill>
                          <a:effectLst/>
                          <a:latin typeface="Calibri" panose="020F0502020204030204" pitchFamily="34" charset="0"/>
                        </a:rPr>
                        <a:t>128%</a:t>
                      </a:r>
                    </a:p>
                  </a:txBody>
                  <a:tcPr marL="9525" marR="9525" marT="9525" marB="0" anchor="b"/>
                </a:tc>
                <a:extLst>
                  <a:ext uri="{0D108BD9-81ED-4DB2-BD59-A6C34878D82A}">
                    <a16:rowId xmlns:a16="http://schemas.microsoft.com/office/drawing/2014/main" val="196570974"/>
                  </a:ext>
                </a:extLst>
              </a:tr>
              <a:tr h="362283">
                <a:tc>
                  <a:txBody>
                    <a:bodyPr/>
                    <a:lstStyle/>
                    <a:p>
                      <a:pPr algn="l" fontAlgn="b"/>
                      <a:r>
                        <a:rPr lang="en-US" sz="2400" u="none" strike="noStrike" dirty="0">
                          <a:effectLst/>
                        </a:rPr>
                        <a:t>2013</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869</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665</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i="0" u="none" strike="noStrike">
                          <a:solidFill>
                            <a:srgbClr val="000000"/>
                          </a:solidFill>
                          <a:effectLst/>
                          <a:latin typeface="Calibri" panose="020F0502020204030204" pitchFamily="34" charset="0"/>
                        </a:rPr>
                        <a:t>131%</a:t>
                      </a:r>
                    </a:p>
                  </a:txBody>
                  <a:tcPr marL="9525" marR="9525" marT="9525" marB="0" anchor="b"/>
                </a:tc>
                <a:extLst>
                  <a:ext uri="{0D108BD9-81ED-4DB2-BD59-A6C34878D82A}">
                    <a16:rowId xmlns:a16="http://schemas.microsoft.com/office/drawing/2014/main" val="1062861370"/>
                  </a:ext>
                </a:extLst>
              </a:tr>
              <a:tr h="362283">
                <a:tc>
                  <a:txBody>
                    <a:bodyPr/>
                    <a:lstStyle/>
                    <a:p>
                      <a:pPr algn="l" fontAlgn="b"/>
                      <a:r>
                        <a:rPr lang="en-US" sz="2400" u="none" strike="noStrike" dirty="0">
                          <a:effectLst/>
                        </a:rPr>
                        <a:t>2014</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551</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451</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i="0" u="none" strike="noStrike" dirty="0">
                          <a:solidFill>
                            <a:srgbClr val="000000"/>
                          </a:solidFill>
                          <a:effectLst/>
                          <a:latin typeface="Calibri" panose="020F0502020204030204" pitchFamily="34" charset="0"/>
                        </a:rPr>
                        <a:t>122%</a:t>
                      </a:r>
                    </a:p>
                  </a:txBody>
                  <a:tcPr marL="9525" marR="9525" marT="9525" marB="0" anchor="b"/>
                </a:tc>
                <a:extLst>
                  <a:ext uri="{0D108BD9-81ED-4DB2-BD59-A6C34878D82A}">
                    <a16:rowId xmlns:a16="http://schemas.microsoft.com/office/drawing/2014/main" val="2944405202"/>
                  </a:ext>
                </a:extLst>
              </a:tr>
              <a:tr h="362283">
                <a:tc>
                  <a:txBody>
                    <a:bodyPr/>
                    <a:lstStyle/>
                    <a:p>
                      <a:pPr algn="l" fontAlgn="b"/>
                      <a:r>
                        <a:rPr lang="en-US" sz="2400" u="none" strike="noStrike" dirty="0">
                          <a:effectLst/>
                        </a:rPr>
                        <a:t>2015</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255</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206</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i="0" u="none" strike="noStrike">
                          <a:solidFill>
                            <a:srgbClr val="000000"/>
                          </a:solidFill>
                          <a:effectLst/>
                          <a:latin typeface="Calibri" panose="020F0502020204030204" pitchFamily="34" charset="0"/>
                        </a:rPr>
                        <a:t>124%</a:t>
                      </a:r>
                    </a:p>
                  </a:txBody>
                  <a:tcPr marL="9525" marR="9525" marT="9525" marB="0" anchor="b"/>
                </a:tc>
                <a:extLst>
                  <a:ext uri="{0D108BD9-81ED-4DB2-BD59-A6C34878D82A}">
                    <a16:rowId xmlns:a16="http://schemas.microsoft.com/office/drawing/2014/main" val="3793539935"/>
                  </a:ext>
                </a:extLst>
              </a:tr>
              <a:tr h="362283">
                <a:tc>
                  <a:txBody>
                    <a:bodyPr/>
                    <a:lstStyle/>
                    <a:p>
                      <a:pPr algn="l" fontAlgn="b"/>
                      <a:r>
                        <a:rPr lang="en-US" sz="2400" u="none" strike="noStrike" dirty="0">
                          <a:effectLst/>
                        </a:rPr>
                        <a:t>2016</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205</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172</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i="0" u="none" strike="noStrike">
                          <a:solidFill>
                            <a:srgbClr val="000000"/>
                          </a:solidFill>
                          <a:effectLst/>
                          <a:latin typeface="Calibri" panose="020F0502020204030204" pitchFamily="34" charset="0"/>
                        </a:rPr>
                        <a:t>119%</a:t>
                      </a:r>
                    </a:p>
                  </a:txBody>
                  <a:tcPr marL="9525" marR="9525" marT="9525" marB="0" anchor="b"/>
                </a:tc>
                <a:extLst>
                  <a:ext uri="{0D108BD9-81ED-4DB2-BD59-A6C34878D82A}">
                    <a16:rowId xmlns:a16="http://schemas.microsoft.com/office/drawing/2014/main" val="2298349459"/>
                  </a:ext>
                </a:extLst>
              </a:tr>
              <a:tr h="362283">
                <a:tc>
                  <a:txBody>
                    <a:bodyPr/>
                    <a:lstStyle/>
                    <a:p>
                      <a:pPr algn="l" fontAlgn="b"/>
                      <a:r>
                        <a:rPr lang="en-US" sz="2400" u="none" strike="noStrike" dirty="0">
                          <a:effectLst/>
                        </a:rPr>
                        <a:t>2017</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137</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110</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i="0" u="none" strike="noStrike">
                          <a:solidFill>
                            <a:srgbClr val="000000"/>
                          </a:solidFill>
                          <a:effectLst/>
                          <a:latin typeface="Calibri" panose="020F0502020204030204" pitchFamily="34" charset="0"/>
                        </a:rPr>
                        <a:t>125%</a:t>
                      </a:r>
                    </a:p>
                  </a:txBody>
                  <a:tcPr marL="9525" marR="9525" marT="9525" marB="0" anchor="b"/>
                </a:tc>
                <a:extLst>
                  <a:ext uri="{0D108BD9-81ED-4DB2-BD59-A6C34878D82A}">
                    <a16:rowId xmlns:a16="http://schemas.microsoft.com/office/drawing/2014/main" val="318035100"/>
                  </a:ext>
                </a:extLst>
              </a:tr>
              <a:tr h="362283">
                <a:tc>
                  <a:txBody>
                    <a:bodyPr/>
                    <a:lstStyle/>
                    <a:p>
                      <a:pPr algn="l" fontAlgn="b"/>
                      <a:r>
                        <a:rPr lang="en-US" sz="2400" u="none" strike="noStrike" dirty="0">
                          <a:effectLst/>
                        </a:rPr>
                        <a:t>2018</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220</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174</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i="0" u="none" strike="noStrike">
                          <a:solidFill>
                            <a:srgbClr val="000000"/>
                          </a:solidFill>
                          <a:effectLst/>
                          <a:latin typeface="Calibri" panose="020F0502020204030204" pitchFamily="34" charset="0"/>
                        </a:rPr>
                        <a:t>126%</a:t>
                      </a:r>
                    </a:p>
                  </a:txBody>
                  <a:tcPr marL="9525" marR="9525" marT="9525" marB="0" anchor="b"/>
                </a:tc>
                <a:extLst>
                  <a:ext uri="{0D108BD9-81ED-4DB2-BD59-A6C34878D82A}">
                    <a16:rowId xmlns:a16="http://schemas.microsoft.com/office/drawing/2014/main" val="510242917"/>
                  </a:ext>
                </a:extLst>
              </a:tr>
              <a:tr h="362283">
                <a:tc>
                  <a:txBody>
                    <a:bodyPr/>
                    <a:lstStyle/>
                    <a:p>
                      <a:pPr algn="l" fontAlgn="b"/>
                      <a:r>
                        <a:rPr lang="en-US" sz="2400" u="none" strike="noStrike" dirty="0">
                          <a:effectLst/>
                        </a:rPr>
                        <a:t>2019</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507</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481</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i="0" u="none" strike="noStrike" dirty="0">
                          <a:solidFill>
                            <a:srgbClr val="000000"/>
                          </a:solidFill>
                          <a:effectLst/>
                          <a:latin typeface="Calibri" panose="020F0502020204030204" pitchFamily="34" charset="0"/>
                        </a:rPr>
                        <a:t>105%</a:t>
                      </a:r>
                    </a:p>
                  </a:txBody>
                  <a:tcPr marL="9525" marR="9525" marT="9525" marB="0" anchor="b"/>
                </a:tc>
                <a:extLst>
                  <a:ext uri="{0D108BD9-81ED-4DB2-BD59-A6C34878D82A}">
                    <a16:rowId xmlns:a16="http://schemas.microsoft.com/office/drawing/2014/main" val="741576674"/>
                  </a:ext>
                </a:extLst>
              </a:tr>
            </a:tbl>
          </a:graphicData>
        </a:graphic>
      </p:graphicFrame>
    </p:spTree>
    <p:extLst>
      <p:ext uri="{BB962C8B-B14F-4D97-AF65-F5344CB8AC3E}">
        <p14:creationId xmlns:p14="http://schemas.microsoft.com/office/powerpoint/2010/main" val="211877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30FB9-4E09-4191-5616-A6630EA2C69F}"/>
              </a:ext>
            </a:extLst>
          </p:cNvPr>
          <p:cNvSpPr>
            <a:spLocks noGrp="1"/>
          </p:cNvSpPr>
          <p:nvPr>
            <p:ph type="title"/>
          </p:nvPr>
        </p:nvSpPr>
        <p:spPr>
          <a:xfrm>
            <a:off x="170688" y="91440"/>
            <a:ext cx="10515600" cy="1325563"/>
          </a:xfrm>
        </p:spPr>
        <p:txBody>
          <a:bodyPr/>
          <a:lstStyle/>
          <a:p>
            <a:r>
              <a:rPr lang="en-US" dirty="0"/>
              <a:t>SI over-estimates potential escapement</a:t>
            </a:r>
          </a:p>
        </p:txBody>
      </p:sp>
      <p:sp>
        <p:nvSpPr>
          <p:cNvPr id="5" name="Content Placeholder 2">
            <a:extLst>
              <a:ext uri="{FF2B5EF4-FFF2-40B4-BE49-F238E27FC236}">
                <a16:creationId xmlns:a16="http://schemas.microsoft.com/office/drawing/2014/main" id="{A3470666-C5F7-F683-4AE2-0A78B83B1175}"/>
              </a:ext>
            </a:extLst>
          </p:cNvPr>
          <p:cNvSpPr txBox="1">
            <a:spLocks/>
          </p:cNvSpPr>
          <p:nvPr/>
        </p:nvSpPr>
        <p:spPr>
          <a:xfrm>
            <a:off x="5237018" y="1597357"/>
            <a:ext cx="6635254" cy="390058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SI vs Potential Escapement</a:t>
            </a:r>
          </a:p>
          <a:p>
            <a:r>
              <a:rPr lang="en-US" dirty="0"/>
              <a:t>SI includes age-3 fish that wouldn’t have matured</a:t>
            </a:r>
          </a:p>
          <a:p>
            <a:r>
              <a:rPr lang="en-US" dirty="0"/>
              <a:t>SI ocean harvest component south </a:t>
            </a:r>
            <a:r>
              <a:rPr lang="en-US"/>
              <a:t>of Point Arena </a:t>
            </a:r>
            <a:r>
              <a:rPr lang="en-US" dirty="0"/>
              <a:t>includes other natural-origin stocks (e.g., San Joaquin fall, CCC, CVSC, SONCC)</a:t>
            </a:r>
          </a:p>
          <a:p>
            <a:r>
              <a:rPr lang="en-US" dirty="0"/>
              <a:t>This confounds expansion used for ocean-harvest north of Point Arena</a:t>
            </a:r>
          </a:p>
          <a:p>
            <a:endParaRPr lang="en-US" dirty="0"/>
          </a:p>
          <a:p>
            <a:endParaRPr lang="en-US" dirty="0"/>
          </a:p>
        </p:txBody>
      </p:sp>
      <p:graphicFrame>
        <p:nvGraphicFramePr>
          <p:cNvPr id="6" name="Table 5">
            <a:extLst>
              <a:ext uri="{FF2B5EF4-FFF2-40B4-BE49-F238E27FC236}">
                <a16:creationId xmlns:a16="http://schemas.microsoft.com/office/drawing/2014/main" id="{F949B4A7-CBD4-C907-4E96-6758E0B6CEC7}"/>
              </a:ext>
            </a:extLst>
          </p:cNvPr>
          <p:cNvGraphicFramePr>
            <a:graphicFrameLocks noGrp="1"/>
          </p:cNvGraphicFramePr>
          <p:nvPr>
            <p:extLst>
              <p:ext uri="{D42A27DB-BD31-4B8C-83A1-F6EECF244321}">
                <p14:modId xmlns:p14="http://schemas.microsoft.com/office/powerpoint/2010/main" val="347222062"/>
              </p:ext>
            </p:extLst>
          </p:nvPr>
        </p:nvGraphicFramePr>
        <p:xfrm>
          <a:off x="182880" y="979531"/>
          <a:ext cx="4840384" cy="4698766"/>
        </p:xfrm>
        <a:graphic>
          <a:graphicData uri="http://schemas.openxmlformats.org/drawingml/2006/table">
            <a:tbl>
              <a:tblPr>
                <a:tableStyleId>{5C22544A-7EE6-4342-B048-85BDC9FD1C3A}</a:tableStyleId>
              </a:tblPr>
              <a:tblGrid>
                <a:gridCol w="1210096">
                  <a:extLst>
                    <a:ext uri="{9D8B030D-6E8A-4147-A177-3AD203B41FA5}">
                      <a16:colId xmlns:a16="http://schemas.microsoft.com/office/drawing/2014/main" val="3674563838"/>
                    </a:ext>
                  </a:extLst>
                </a:gridCol>
                <a:gridCol w="1210096">
                  <a:extLst>
                    <a:ext uri="{9D8B030D-6E8A-4147-A177-3AD203B41FA5}">
                      <a16:colId xmlns:a16="http://schemas.microsoft.com/office/drawing/2014/main" val="252356105"/>
                    </a:ext>
                  </a:extLst>
                </a:gridCol>
                <a:gridCol w="1210096">
                  <a:extLst>
                    <a:ext uri="{9D8B030D-6E8A-4147-A177-3AD203B41FA5}">
                      <a16:colId xmlns:a16="http://schemas.microsoft.com/office/drawing/2014/main" val="227466710"/>
                    </a:ext>
                  </a:extLst>
                </a:gridCol>
                <a:gridCol w="1210096">
                  <a:extLst>
                    <a:ext uri="{9D8B030D-6E8A-4147-A177-3AD203B41FA5}">
                      <a16:colId xmlns:a16="http://schemas.microsoft.com/office/drawing/2014/main" val="1462666812"/>
                    </a:ext>
                  </a:extLst>
                </a:gridCol>
              </a:tblGrid>
              <a:tr h="1321201">
                <a:tc>
                  <a:txBody>
                    <a:bodyPr/>
                    <a:lstStyle/>
                    <a:p>
                      <a:pPr algn="l" fontAlgn="b"/>
                      <a:r>
                        <a:rPr lang="en-US" sz="1800" b="1" u="none" strike="noStrike" dirty="0">
                          <a:effectLst/>
                        </a:rPr>
                        <a:t>Run Year</a:t>
                      </a:r>
                      <a:endParaRPr lang="en-US"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800" b="1" u="none" strike="noStrike" dirty="0">
                          <a:effectLst/>
                        </a:rPr>
                        <a:t>SI </a:t>
                      </a:r>
                    </a:p>
                    <a:p>
                      <a:pPr algn="l" fontAlgn="b"/>
                      <a:r>
                        <a:rPr lang="en-US" sz="1800" b="1" u="none" strike="noStrike" dirty="0">
                          <a:effectLst/>
                        </a:rPr>
                        <a:t>(postseason estimate)</a:t>
                      </a:r>
                      <a:endParaRPr lang="en-US"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800" b="1" u="none" strike="noStrike" dirty="0">
                          <a:effectLst/>
                        </a:rPr>
                        <a:t>Potential escapement absent* fishing</a:t>
                      </a:r>
                      <a:endParaRPr lang="en-US"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800" b="1" u="none" strike="noStrike" dirty="0">
                          <a:effectLst/>
                        </a:rPr>
                        <a:t>Comparison</a:t>
                      </a:r>
                      <a:endParaRPr lang="en-US" sz="18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452194369"/>
                  </a:ext>
                </a:extLst>
              </a:tr>
              <a:tr h="362283">
                <a:tc>
                  <a:txBody>
                    <a:bodyPr/>
                    <a:lstStyle/>
                    <a:p>
                      <a:pPr algn="l" fontAlgn="b"/>
                      <a:r>
                        <a:rPr lang="en-US" sz="2400" u="none" strike="noStrike" dirty="0">
                          <a:effectLst/>
                        </a:rPr>
                        <a:t>2011</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207</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199</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i="0" u="none" strike="noStrike">
                          <a:solidFill>
                            <a:srgbClr val="000000"/>
                          </a:solidFill>
                          <a:effectLst/>
                          <a:latin typeface="Calibri" panose="020F0502020204030204" pitchFamily="34" charset="0"/>
                        </a:rPr>
                        <a:t>104%</a:t>
                      </a:r>
                    </a:p>
                  </a:txBody>
                  <a:tcPr marL="9525" marR="9525" marT="9525" marB="0" anchor="b"/>
                </a:tc>
                <a:extLst>
                  <a:ext uri="{0D108BD9-81ED-4DB2-BD59-A6C34878D82A}">
                    <a16:rowId xmlns:a16="http://schemas.microsoft.com/office/drawing/2014/main" val="3821507418"/>
                  </a:ext>
                </a:extLst>
              </a:tr>
              <a:tr h="362283">
                <a:tc>
                  <a:txBody>
                    <a:bodyPr/>
                    <a:lstStyle/>
                    <a:p>
                      <a:pPr algn="l" fontAlgn="b"/>
                      <a:r>
                        <a:rPr lang="en-US" sz="2400" u="none" strike="noStrike" dirty="0">
                          <a:effectLst/>
                        </a:rPr>
                        <a:t>2012</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628</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492</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i="0" u="none" strike="noStrike">
                          <a:solidFill>
                            <a:srgbClr val="000000"/>
                          </a:solidFill>
                          <a:effectLst/>
                          <a:latin typeface="Calibri" panose="020F0502020204030204" pitchFamily="34" charset="0"/>
                        </a:rPr>
                        <a:t>128%</a:t>
                      </a:r>
                    </a:p>
                  </a:txBody>
                  <a:tcPr marL="9525" marR="9525" marT="9525" marB="0" anchor="b"/>
                </a:tc>
                <a:extLst>
                  <a:ext uri="{0D108BD9-81ED-4DB2-BD59-A6C34878D82A}">
                    <a16:rowId xmlns:a16="http://schemas.microsoft.com/office/drawing/2014/main" val="196570974"/>
                  </a:ext>
                </a:extLst>
              </a:tr>
              <a:tr h="362283">
                <a:tc>
                  <a:txBody>
                    <a:bodyPr/>
                    <a:lstStyle/>
                    <a:p>
                      <a:pPr algn="l" fontAlgn="b"/>
                      <a:r>
                        <a:rPr lang="en-US" sz="2400" u="none" strike="noStrike" dirty="0">
                          <a:effectLst/>
                        </a:rPr>
                        <a:t>2013</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869</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665</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i="0" u="none" strike="noStrike">
                          <a:solidFill>
                            <a:srgbClr val="000000"/>
                          </a:solidFill>
                          <a:effectLst/>
                          <a:latin typeface="Calibri" panose="020F0502020204030204" pitchFamily="34" charset="0"/>
                        </a:rPr>
                        <a:t>131%</a:t>
                      </a:r>
                    </a:p>
                  </a:txBody>
                  <a:tcPr marL="9525" marR="9525" marT="9525" marB="0" anchor="b"/>
                </a:tc>
                <a:extLst>
                  <a:ext uri="{0D108BD9-81ED-4DB2-BD59-A6C34878D82A}">
                    <a16:rowId xmlns:a16="http://schemas.microsoft.com/office/drawing/2014/main" val="1062861370"/>
                  </a:ext>
                </a:extLst>
              </a:tr>
              <a:tr h="362283">
                <a:tc>
                  <a:txBody>
                    <a:bodyPr/>
                    <a:lstStyle/>
                    <a:p>
                      <a:pPr algn="l" fontAlgn="b"/>
                      <a:r>
                        <a:rPr lang="en-US" sz="2400" u="none" strike="noStrike" dirty="0">
                          <a:effectLst/>
                        </a:rPr>
                        <a:t>2014</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551</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451</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i="0" u="none" strike="noStrike" dirty="0">
                          <a:solidFill>
                            <a:srgbClr val="000000"/>
                          </a:solidFill>
                          <a:effectLst/>
                          <a:latin typeface="Calibri" panose="020F0502020204030204" pitchFamily="34" charset="0"/>
                        </a:rPr>
                        <a:t>122%</a:t>
                      </a:r>
                    </a:p>
                  </a:txBody>
                  <a:tcPr marL="9525" marR="9525" marT="9525" marB="0" anchor="b"/>
                </a:tc>
                <a:extLst>
                  <a:ext uri="{0D108BD9-81ED-4DB2-BD59-A6C34878D82A}">
                    <a16:rowId xmlns:a16="http://schemas.microsoft.com/office/drawing/2014/main" val="2944405202"/>
                  </a:ext>
                </a:extLst>
              </a:tr>
              <a:tr h="362283">
                <a:tc>
                  <a:txBody>
                    <a:bodyPr/>
                    <a:lstStyle/>
                    <a:p>
                      <a:pPr algn="l" fontAlgn="b"/>
                      <a:r>
                        <a:rPr lang="en-US" sz="2400" u="none" strike="noStrike" dirty="0">
                          <a:effectLst/>
                        </a:rPr>
                        <a:t>2015</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255</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206</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i="0" u="none" strike="noStrike">
                          <a:solidFill>
                            <a:srgbClr val="000000"/>
                          </a:solidFill>
                          <a:effectLst/>
                          <a:latin typeface="Calibri" panose="020F0502020204030204" pitchFamily="34" charset="0"/>
                        </a:rPr>
                        <a:t>124%</a:t>
                      </a:r>
                    </a:p>
                  </a:txBody>
                  <a:tcPr marL="9525" marR="9525" marT="9525" marB="0" anchor="b"/>
                </a:tc>
                <a:extLst>
                  <a:ext uri="{0D108BD9-81ED-4DB2-BD59-A6C34878D82A}">
                    <a16:rowId xmlns:a16="http://schemas.microsoft.com/office/drawing/2014/main" val="3793539935"/>
                  </a:ext>
                </a:extLst>
              </a:tr>
              <a:tr h="362283">
                <a:tc>
                  <a:txBody>
                    <a:bodyPr/>
                    <a:lstStyle/>
                    <a:p>
                      <a:pPr algn="l" fontAlgn="b"/>
                      <a:r>
                        <a:rPr lang="en-US" sz="2400" u="none" strike="noStrike" dirty="0">
                          <a:effectLst/>
                        </a:rPr>
                        <a:t>2016</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205</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172</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i="0" u="none" strike="noStrike">
                          <a:solidFill>
                            <a:srgbClr val="000000"/>
                          </a:solidFill>
                          <a:effectLst/>
                          <a:latin typeface="Calibri" panose="020F0502020204030204" pitchFamily="34" charset="0"/>
                        </a:rPr>
                        <a:t>119%</a:t>
                      </a:r>
                    </a:p>
                  </a:txBody>
                  <a:tcPr marL="9525" marR="9525" marT="9525" marB="0" anchor="b"/>
                </a:tc>
                <a:extLst>
                  <a:ext uri="{0D108BD9-81ED-4DB2-BD59-A6C34878D82A}">
                    <a16:rowId xmlns:a16="http://schemas.microsoft.com/office/drawing/2014/main" val="2298349459"/>
                  </a:ext>
                </a:extLst>
              </a:tr>
              <a:tr h="362283">
                <a:tc>
                  <a:txBody>
                    <a:bodyPr/>
                    <a:lstStyle/>
                    <a:p>
                      <a:pPr algn="l" fontAlgn="b"/>
                      <a:r>
                        <a:rPr lang="en-US" sz="2400" u="none" strike="noStrike" dirty="0">
                          <a:effectLst/>
                        </a:rPr>
                        <a:t>2017</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137</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110</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i="0" u="none" strike="noStrike">
                          <a:solidFill>
                            <a:srgbClr val="000000"/>
                          </a:solidFill>
                          <a:effectLst/>
                          <a:latin typeface="Calibri" panose="020F0502020204030204" pitchFamily="34" charset="0"/>
                        </a:rPr>
                        <a:t>125%</a:t>
                      </a:r>
                    </a:p>
                  </a:txBody>
                  <a:tcPr marL="9525" marR="9525" marT="9525" marB="0" anchor="b"/>
                </a:tc>
                <a:extLst>
                  <a:ext uri="{0D108BD9-81ED-4DB2-BD59-A6C34878D82A}">
                    <a16:rowId xmlns:a16="http://schemas.microsoft.com/office/drawing/2014/main" val="318035100"/>
                  </a:ext>
                </a:extLst>
              </a:tr>
              <a:tr h="362283">
                <a:tc>
                  <a:txBody>
                    <a:bodyPr/>
                    <a:lstStyle/>
                    <a:p>
                      <a:pPr algn="l" fontAlgn="b"/>
                      <a:r>
                        <a:rPr lang="en-US" sz="2400" u="none" strike="noStrike" dirty="0">
                          <a:effectLst/>
                        </a:rPr>
                        <a:t>2018</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220</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174</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i="0" u="none" strike="noStrike">
                          <a:solidFill>
                            <a:srgbClr val="000000"/>
                          </a:solidFill>
                          <a:effectLst/>
                          <a:latin typeface="Calibri" panose="020F0502020204030204" pitchFamily="34" charset="0"/>
                        </a:rPr>
                        <a:t>126%</a:t>
                      </a:r>
                    </a:p>
                  </a:txBody>
                  <a:tcPr marL="9525" marR="9525" marT="9525" marB="0" anchor="b"/>
                </a:tc>
                <a:extLst>
                  <a:ext uri="{0D108BD9-81ED-4DB2-BD59-A6C34878D82A}">
                    <a16:rowId xmlns:a16="http://schemas.microsoft.com/office/drawing/2014/main" val="510242917"/>
                  </a:ext>
                </a:extLst>
              </a:tr>
              <a:tr h="362283">
                <a:tc>
                  <a:txBody>
                    <a:bodyPr/>
                    <a:lstStyle/>
                    <a:p>
                      <a:pPr algn="l" fontAlgn="b"/>
                      <a:r>
                        <a:rPr lang="en-US" sz="2400" u="none" strike="noStrike" dirty="0">
                          <a:effectLst/>
                        </a:rPr>
                        <a:t>2019</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507</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481</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i="0" u="none" strike="noStrike" dirty="0">
                          <a:solidFill>
                            <a:srgbClr val="000000"/>
                          </a:solidFill>
                          <a:effectLst/>
                          <a:latin typeface="Calibri" panose="020F0502020204030204" pitchFamily="34" charset="0"/>
                        </a:rPr>
                        <a:t>105%</a:t>
                      </a:r>
                    </a:p>
                  </a:txBody>
                  <a:tcPr marL="9525" marR="9525" marT="9525" marB="0" anchor="b"/>
                </a:tc>
                <a:extLst>
                  <a:ext uri="{0D108BD9-81ED-4DB2-BD59-A6C34878D82A}">
                    <a16:rowId xmlns:a16="http://schemas.microsoft.com/office/drawing/2014/main" val="741576674"/>
                  </a:ext>
                </a:extLst>
              </a:tr>
            </a:tbl>
          </a:graphicData>
        </a:graphic>
      </p:graphicFrame>
    </p:spTree>
    <p:extLst>
      <p:ext uri="{BB962C8B-B14F-4D97-AF65-F5344CB8AC3E}">
        <p14:creationId xmlns:p14="http://schemas.microsoft.com/office/powerpoint/2010/main" val="19267647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30FB9-4E09-4191-5616-A6630EA2C69F}"/>
              </a:ext>
            </a:extLst>
          </p:cNvPr>
          <p:cNvSpPr>
            <a:spLocks noGrp="1"/>
          </p:cNvSpPr>
          <p:nvPr>
            <p:ph type="title"/>
          </p:nvPr>
        </p:nvSpPr>
        <p:spPr>
          <a:xfrm>
            <a:off x="170688" y="91440"/>
            <a:ext cx="10515600" cy="1325563"/>
          </a:xfrm>
        </p:spPr>
        <p:txBody>
          <a:bodyPr/>
          <a:lstStyle/>
          <a:p>
            <a:r>
              <a:rPr lang="en-US" dirty="0"/>
              <a:t>SI under-estimates ocean abundance</a:t>
            </a:r>
          </a:p>
        </p:txBody>
      </p:sp>
      <p:sp>
        <p:nvSpPr>
          <p:cNvPr id="3" name="Content Placeholder 2">
            <a:extLst>
              <a:ext uri="{FF2B5EF4-FFF2-40B4-BE49-F238E27FC236}">
                <a16:creationId xmlns:a16="http://schemas.microsoft.com/office/drawing/2014/main" id="{E12F635D-FB0D-DF9A-D525-0C1CCE0F25E3}"/>
              </a:ext>
            </a:extLst>
          </p:cNvPr>
          <p:cNvSpPr>
            <a:spLocks noGrp="1"/>
          </p:cNvSpPr>
          <p:nvPr>
            <p:ph idx="1"/>
          </p:nvPr>
        </p:nvSpPr>
        <p:spPr>
          <a:xfrm>
            <a:off x="170688" y="5678297"/>
            <a:ext cx="11838432" cy="1088263"/>
          </a:xfrm>
        </p:spPr>
        <p:txBody>
          <a:bodyPr>
            <a:normAutofit/>
          </a:bodyPr>
          <a:lstStyle/>
          <a:p>
            <a:r>
              <a:rPr lang="en-US" dirty="0"/>
              <a:t>Could lead to setting in-season quotas too low?</a:t>
            </a:r>
          </a:p>
          <a:p>
            <a:r>
              <a:rPr lang="en-US" dirty="0"/>
              <a:t>Implications for SRKW abundance threshold</a:t>
            </a:r>
          </a:p>
        </p:txBody>
      </p:sp>
      <p:graphicFrame>
        <p:nvGraphicFramePr>
          <p:cNvPr id="4" name="Table 3">
            <a:extLst>
              <a:ext uri="{FF2B5EF4-FFF2-40B4-BE49-F238E27FC236}">
                <a16:creationId xmlns:a16="http://schemas.microsoft.com/office/drawing/2014/main" id="{C647D8E1-556D-BA6E-D6DF-AB57C0467287}"/>
              </a:ext>
            </a:extLst>
          </p:cNvPr>
          <p:cNvGraphicFramePr>
            <a:graphicFrameLocks noGrp="1"/>
          </p:cNvGraphicFramePr>
          <p:nvPr/>
        </p:nvGraphicFramePr>
        <p:xfrm>
          <a:off x="182880" y="979531"/>
          <a:ext cx="4686004" cy="4698766"/>
        </p:xfrm>
        <a:graphic>
          <a:graphicData uri="http://schemas.openxmlformats.org/drawingml/2006/table">
            <a:tbl>
              <a:tblPr>
                <a:tableStyleId>{5C22544A-7EE6-4342-B048-85BDC9FD1C3A}</a:tableStyleId>
              </a:tblPr>
              <a:tblGrid>
                <a:gridCol w="1171501">
                  <a:extLst>
                    <a:ext uri="{9D8B030D-6E8A-4147-A177-3AD203B41FA5}">
                      <a16:colId xmlns:a16="http://schemas.microsoft.com/office/drawing/2014/main" val="3674563838"/>
                    </a:ext>
                  </a:extLst>
                </a:gridCol>
                <a:gridCol w="1171501">
                  <a:extLst>
                    <a:ext uri="{9D8B030D-6E8A-4147-A177-3AD203B41FA5}">
                      <a16:colId xmlns:a16="http://schemas.microsoft.com/office/drawing/2014/main" val="252356105"/>
                    </a:ext>
                  </a:extLst>
                </a:gridCol>
                <a:gridCol w="1171501">
                  <a:extLst>
                    <a:ext uri="{9D8B030D-6E8A-4147-A177-3AD203B41FA5}">
                      <a16:colId xmlns:a16="http://schemas.microsoft.com/office/drawing/2014/main" val="227466710"/>
                    </a:ext>
                  </a:extLst>
                </a:gridCol>
                <a:gridCol w="1171501">
                  <a:extLst>
                    <a:ext uri="{9D8B030D-6E8A-4147-A177-3AD203B41FA5}">
                      <a16:colId xmlns:a16="http://schemas.microsoft.com/office/drawing/2014/main" val="1462666812"/>
                    </a:ext>
                  </a:extLst>
                </a:gridCol>
              </a:tblGrid>
              <a:tr h="1321201">
                <a:tc>
                  <a:txBody>
                    <a:bodyPr/>
                    <a:lstStyle/>
                    <a:p>
                      <a:pPr algn="l" fontAlgn="b"/>
                      <a:r>
                        <a:rPr lang="en-US" sz="1800" b="1" u="none" strike="noStrike" dirty="0">
                          <a:effectLst/>
                        </a:rPr>
                        <a:t>Run Year</a:t>
                      </a:r>
                      <a:endParaRPr lang="en-US"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800" b="1" u="none" strike="noStrike" dirty="0">
                          <a:effectLst/>
                        </a:rPr>
                        <a:t>SI </a:t>
                      </a:r>
                    </a:p>
                    <a:p>
                      <a:pPr algn="l" fontAlgn="b"/>
                      <a:r>
                        <a:rPr lang="en-US" sz="1800" b="1" u="none" strike="noStrike" dirty="0">
                          <a:effectLst/>
                        </a:rPr>
                        <a:t>(postseason estimate)</a:t>
                      </a:r>
                      <a:endParaRPr lang="en-US"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800" b="1" u="none" strike="noStrike" dirty="0">
                          <a:effectLst/>
                        </a:rPr>
                        <a:t>Sept 1 ocean abundance</a:t>
                      </a:r>
                      <a:endParaRPr lang="en-US"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800" b="1" u="none" strike="noStrike" dirty="0">
                          <a:effectLst/>
                        </a:rPr>
                        <a:t>Comparison</a:t>
                      </a:r>
                      <a:endParaRPr lang="en-US" sz="18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452194369"/>
                  </a:ext>
                </a:extLst>
              </a:tr>
              <a:tr h="362283">
                <a:tc>
                  <a:txBody>
                    <a:bodyPr/>
                    <a:lstStyle/>
                    <a:p>
                      <a:pPr algn="l" fontAlgn="b"/>
                      <a:r>
                        <a:rPr lang="en-US" sz="2400" u="none" strike="noStrike" dirty="0">
                          <a:effectLst/>
                        </a:rPr>
                        <a:t>2011</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207</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317</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i="0" u="none" strike="noStrike">
                          <a:solidFill>
                            <a:srgbClr val="000000"/>
                          </a:solidFill>
                          <a:effectLst/>
                          <a:latin typeface="Calibri" panose="020F0502020204030204" pitchFamily="34" charset="0"/>
                        </a:rPr>
                        <a:t>65%</a:t>
                      </a:r>
                    </a:p>
                  </a:txBody>
                  <a:tcPr marL="9525" marR="9525" marT="9525" marB="0" anchor="b"/>
                </a:tc>
                <a:extLst>
                  <a:ext uri="{0D108BD9-81ED-4DB2-BD59-A6C34878D82A}">
                    <a16:rowId xmlns:a16="http://schemas.microsoft.com/office/drawing/2014/main" val="3821507418"/>
                  </a:ext>
                </a:extLst>
              </a:tr>
              <a:tr h="362283">
                <a:tc>
                  <a:txBody>
                    <a:bodyPr/>
                    <a:lstStyle/>
                    <a:p>
                      <a:pPr algn="l" fontAlgn="b"/>
                      <a:r>
                        <a:rPr lang="en-US" sz="2400" u="none" strike="noStrike" dirty="0">
                          <a:effectLst/>
                        </a:rPr>
                        <a:t>2012</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628</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878</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i="0" u="none" strike="noStrike">
                          <a:solidFill>
                            <a:srgbClr val="000000"/>
                          </a:solidFill>
                          <a:effectLst/>
                          <a:latin typeface="Calibri" panose="020F0502020204030204" pitchFamily="34" charset="0"/>
                        </a:rPr>
                        <a:t>71%</a:t>
                      </a:r>
                    </a:p>
                  </a:txBody>
                  <a:tcPr marL="9525" marR="9525" marT="9525" marB="0" anchor="b"/>
                </a:tc>
                <a:extLst>
                  <a:ext uri="{0D108BD9-81ED-4DB2-BD59-A6C34878D82A}">
                    <a16:rowId xmlns:a16="http://schemas.microsoft.com/office/drawing/2014/main" val="196570974"/>
                  </a:ext>
                </a:extLst>
              </a:tr>
              <a:tr h="362283">
                <a:tc>
                  <a:txBody>
                    <a:bodyPr/>
                    <a:lstStyle/>
                    <a:p>
                      <a:pPr algn="l" fontAlgn="b"/>
                      <a:r>
                        <a:rPr lang="en-US" sz="2400" u="none" strike="noStrike" dirty="0">
                          <a:effectLst/>
                        </a:rPr>
                        <a:t>2013</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869</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1422</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i="0" u="none" strike="noStrike">
                          <a:solidFill>
                            <a:srgbClr val="000000"/>
                          </a:solidFill>
                          <a:effectLst/>
                          <a:latin typeface="Calibri" panose="020F0502020204030204" pitchFamily="34" charset="0"/>
                        </a:rPr>
                        <a:t>61%</a:t>
                      </a:r>
                    </a:p>
                  </a:txBody>
                  <a:tcPr marL="9525" marR="9525" marT="9525" marB="0" anchor="b"/>
                </a:tc>
                <a:extLst>
                  <a:ext uri="{0D108BD9-81ED-4DB2-BD59-A6C34878D82A}">
                    <a16:rowId xmlns:a16="http://schemas.microsoft.com/office/drawing/2014/main" val="1062861370"/>
                  </a:ext>
                </a:extLst>
              </a:tr>
              <a:tr h="362283">
                <a:tc>
                  <a:txBody>
                    <a:bodyPr/>
                    <a:lstStyle/>
                    <a:p>
                      <a:pPr algn="l" fontAlgn="b"/>
                      <a:r>
                        <a:rPr lang="en-US" sz="2400" u="none" strike="noStrike" dirty="0">
                          <a:effectLst/>
                        </a:rPr>
                        <a:t>2014</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551</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828</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i="0" u="none" strike="noStrike">
                          <a:solidFill>
                            <a:srgbClr val="000000"/>
                          </a:solidFill>
                          <a:effectLst/>
                          <a:latin typeface="Calibri" panose="020F0502020204030204" pitchFamily="34" charset="0"/>
                        </a:rPr>
                        <a:t>67%</a:t>
                      </a:r>
                    </a:p>
                  </a:txBody>
                  <a:tcPr marL="9525" marR="9525" marT="9525" marB="0" anchor="b"/>
                </a:tc>
                <a:extLst>
                  <a:ext uri="{0D108BD9-81ED-4DB2-BD59-A6C34878D82A}">
                    <a16:rowId xmlns:a16="http://schemas.microsoft.com/office/drawing/2014/main" val="2944405202"/>
                  </a:ext>
                </a:extLst>
              </a:tr>
              <a:tr h="362283">
                <a:tc>
                  <a:txBody>
                    <a:bodyPr/>
                    <a:lstStyle/>
                    <a:p>
                      <a:pPr algn="l" fontAlgn="b"/>
                      <a:r>
                        <a:rPr lang="en-US" sz="2400" u="none" strike="noStrike" dirty="0">
                          <a:effectLst/>
                        </a:rPr>
                        <a:t>2015</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255</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376</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i="0" u="none" strike="noStrike">
                          <a:solidFill>
                            <a:srgbClr val="000000"/>
                          </a:solidFill>
                          <a:effectLst/>
                          <a:latin typeface="Calibri" panose="020F0502020204030204" pitchFamily="34" charset="0"/>
                        </a:rPr>
                        <a:t>68%</a:t>
                      </a:r>
                    </a:p>
                  </a:txBody>
                  <a:tcPr marL="9525" marR="9525" marT="9525" marB="0" anchor="b"/>
                </a:tc>
                <a:extLst>
                  <a:ext uri="{0D108BD9-81ED-4DB2-BD59-A6C34878D82A}">
                    <a16:rowId xmlns:a16="http://schemas.microsoft.com/office/drawing/2014/main" val="3793539935"/>
                  </a:ext>
                </a:extLst>
              </a:tr>
              <a:tr h="362283">
                <a:tc>
                  <a:txBody>
                    <a:bodyPr/>
                    <a:lstStyle/>
                    <a:p>
                      <a:pPr algn="l" fontAlgn="b"/>
                      <a:r>
                        <a:rPr lang="en-US" sz="2400" u="none" strike="noStrike" dirty="0">
                          <a:effectLst/>
                        </a:rPr>
                        <a:t>2016</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205</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256</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i="0" u="none" strike="noStrike">
                          <a:solidFill>
                            <a:srgbClr val="000000"/>
                          </a:solidFill>
                          <a:effectLst/>
                          <a:latin typeface="Calibri" panose="020F0502020204030204" pitchFamily="34" charset="0"/>
                        </a:rPr>
                        <a:t>80%</a:t>
                      </a:r>
                    </a:p>
                  </a:txBody>
                  <a:tcPr marL="9525" marR="9525" marT="9525" marB="0" anchor="b"/>
                </a:tc>
                <a:extLst>
                  <a:ext uri="{0D108BD9-81ED-4DB2-BD59-A6C34878D82A}">
                    <a16:rowId xmlns:a16="http://schemas.microsoft.com/office/drawing/2014/main" val="2298349459"/>
                  </a:ext>
                </a:extLst>
              </a:tr>
              <a:tr h="362283">
                <a:tc>
                  <a:txBody>
                    <a:bodyPr/>
                    <a:lstStyle/>
                    <a:p>
                      <a:pPr algn="l" fontAlgn="b"/>
                      <a:r>
                        <a:rPr lang="en-US" sz="2400" u="none" strike="noStrike" dirty="0">
                          <a:effectLst/>
                        </a:rPr>
                        <a:t>2017</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137</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184</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i="0" u="none" strike="noStrike">
                          <a:solidFill>
                            <a:srgbClr val="000000"/>
                          </a:solidFill>
                          <a:effectLst/>
                          <a:latin typeface="Calibri" panose="020F0502020204030204" pitchFamily="34" charset="0"/>
                        </a:rPr>
                        <a:t>74%</a:t>
                      </a:r>
                    </a:p>
                  </a:txBody>
                  <a:tcPr marL="9525" marR="9525" marT="9525" marB="0" anchor="b"/>
                </a:tc>
                <a:extLst>
                  <a:ext uri="{0D108BD9-81ED-4DB2-BD59-A6C34878D82A}">
                    <a16:rowId xmlns:a16="http://schemas.microsoft.com/office/drawing/2014/main" val="318035100"/>
                  </a:ext>
                </a:extLst>
              </a:tr>
              <a:tr h="362283">
                <a:tc>
                  <a:txBody>
                    <a:bodyPr/>
                    <a:lstStyle/>
                    <a:p>
                      <a:pPr algn="l" fontAlgn="b"/>
                      <a:r>
                        <a:rPr lang="en-US" sz="2400" u="none" strike="noStrike" dirty="0">
                          <a:effectLst/>
                        </a:rPr>
                        <a:t>2018</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220</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292</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i="0" u="none" strike="noStrike">
                          <a:solidFill>
                            <a:srgbClr val="000000"/>
                          </a:solidFill>
                          <a:effectLst/>
                          <a:latin typeface="Calibri" panose="020F0502020204030204" pitchFamily="34" charset="0"/>
                        </a:rPr>
                        <a:t>75%</a:t>
                      </a:r>
                    </a:p>
                  </a:txBody>
                  <a:tcPr marL="9525" marR="9525" marT="9525" marB="0" anchor="b"/>
                </a:tc>
                <a:extLst>
                  <a:ext uri="{0D108BD9-81ED-4DB2-BD59-A6C34878D82A}">
                    <a16:rowId xmlns:a16="http://schemas.microsoft.com/office/drawing/2014/main" val="510242917"/>
                  </a:ext>
                </a:extLst>
              </a:tr>
              <a:tr h="362283">
                <a:tc>
                  <a:txBody>
                    <a:bodyPr/>
                    <a:lstStyle/>
                    <a:p>
                      <a:pPr algn="l" fontAlgn="b"/>
                      <a:r>
                        <a:rPr lang="en-US" sz="2400" u="none" strike="noStrike" dirty="0">
                          <a:effectLst/>
                        </a:rPr>
                        <a:t>2019</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507</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983</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i="0" u="none" strike="noStrike" dirty="0">
                          <a:solidFill>
                            <a:srgbClr val="000000"/>
                          </a:solidFill>
                          <a:effectLst/>
                          <a:latin typeface="Calibri" panose="020F0502020204030204" pitchFamily="34" charset="0"/>
                        </a:rPr>
                        <a:t>52%</a:t>
                      </a:r>
                    </a:p>
                  </a:txBody>
                  <a:tcPr marL="9525" marR="9525" marT="9525" marB="0" anchor="b"/>
                </a:tc>
                <a:extLst>
                  <a:ext uri="{0D108BD9-81ED-4DB2-BD59-A6C34878D82A}">
                    <a16:rowId xmlns:a16="http://schemas.microsoft.com/office/drawing/2014/main" val="741576674"/>
                  </a:ext>
                </a:extLst>
              </a:tr>
            </a:tbl>
          </a:graphicData>
        </a:graphic>
      </p:graphicFrame>
      <p:pic>
        <p:nvPicPr>
          <p:cNvPr id="9" name="Picture 8">
            <a:extLst>
              <a:ext uri="{FF2B5EF4-FFF2-40B4-BE49-F238E27FC236}">
                <a16:creationId xmlns:a16="http://schemas.microsoft.com/office/drawing/2014/main" id="{B1715CAE-AA52-4F69-783A-30DC95B77DDD}"/>
              </a:ext>
            </a:extLst>
          </p:cNvPr>
          <p:cNvPicPr>
            <a:picLocks noChangeAspect="1"/>
          </p:cNvPicPr>
          <p:nvPr/>
        </p:nvPicPr>
        <p:blipFill>
          <a:blip r:embed="rId3"/>
          <a:stretch>
            <a:fillRect/>
          </a:stretch>
        </p:blipFill>
        <p:spPr>
          <a:xfrm>
            <a:off x="4953000" y="2001646"/>
            <a:ext cx="7239000" cy="3676650"/>
          </a:xfrm>
          <a:prstGeom prst="rect">
            <a:avLst/>
          </a:prstGeom>
        </p:spPr>
      </p:pic>
    </p:spTree>
    <p:extLst>
      <p:ext uri="{BB962C8B-B14F-4D97-AF65-F5344CB8AC3E}">
        <p14:creationId xmlns:p14="http://schemas.microsoft.com/office/powerpoint/2010/main" val="5393856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36034D22EC726499B454EB731AA145A" ma:contentTypeVersion="18" ma:contentTypeDescription="Create a new document." ma:contentTypeScope="" ma:versionID="9ccda1677bfcca54730c383cbac31a77">
  <xsd:schema xmlns:xsd="http://www.w3.org/2001/XMLSchema" xmlns:xs="http://www.w3.org/2001/XMLSchema" xmlns:p="http://schemas.microsoft.com/office/2006/metadata/properties" xmlns:ns2="ef165378-3349-4474-ad08-d9858807eb8e" xmlns:ns3="542b8446-c83e-4e97-9834-e3cd6df8a00e" targetNamespace="http://schemas.microsoft.com/office/2006/metadata/properties" ma:root="true" ma:fieldsID="0e5c4457bc0e0cee108789122f621d05" ns2:_="" ns3:_="">
    <xsd:import namespace="ef165378-3349-4474-ad08-d9858807eb8e"/>
    <xsd:import namespace="542b8446-c83e-4e97-9834-e3cd6df8a00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TaxCatchAll" minOccurs="0"/>
                <xsd:element ref="ns2:MediaServiceOCR" minOccurs="0"/>
                <xsd:element ref="ns2:MediaServiceGenerationTime" minOccurs="0"/>
                <xsd:element ref="ns2:MediaServiceEventHashCode" minOccurs="0"/>
                <xsd:element ref="ns2:lcf76f155ced4ddcb4097134ff3c332f"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f165378-3349-4474-ad08-d9858807eb8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7b48f79c-3828-4ee8-ab19-506afe97e5fe"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0"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42b8446-c83e-4e97-9834-e3cd6df8a00e"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26c83911-d930-439f-b08d-11462bdda91b}" ma:internalName="TaxCatchAll" ma:showField="CatchAllData" ma:web="542b8446-c83e-4e97-9834-e3cd6df8a00e">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ef165378-3349-4474-ad08-d9858807eb8e">
      <Terms xmlns="http://schemas.microsoft.com/office/infopath/2007/PartnerControls"/>
    </lcf76f155ced4ddcb4097134ff3c332f>
    <TaxCatchAll xmlns="542b8446-c83e-4e97-9834-e3cd6df8a00e" xsi:nil="true"/>
  </documentManagement>
</p:properties>
</file>

<file path=customXml/itemProps1.xml><?xml version="1.0" encoding="utf-8"?>
<ds:datastoreItem xmlns:ds="http://schemas.openxmlformats.org/officeDocument/2006/customXml" ds:itemID="{54398266-BD52-4C52-9E1B-DD5B25D78D55}"/>
</file>

<file path=customXml/itemProps2.xml><?xml version="1.0" encoding="utf-8"?>
<ds:datastoreItem xmlns:ds="http://schemas.openxmlformats.org/officeDocument/2006/customXml" ds:itemID="{E2682DFB-45A8-4A3C-963F-A950B6C7F5D7}"/>
</file>

<file path=customXml/itemProps3.xml><?xml version="1.0" encoding="utf-8"?>
<ds:datastoreItem xmlns:ds="http://schemas.openxmlformats.org/officeDocument/2006/customXml" ds:itemID="{E3CC48D4-20D6-4A1A-86F7-B2A3D9FC5988}"/>
</file>

<file path=docProps/app.xml><?xml version="1.0" encoding="utf-8"?>
<Properties xmlns="http://schemas.openxmlformats.org/officeDocument/2006/extended-properties" xmlns:vt="http://schemas.openxmlformats.org/officeDocument/2006/docPropsVTypes">
  <TotalTime>409</TotalTime>
  <Words>1094</Words>
  <Application>Microsoft Macintosh PowerPoint</Application>
  <PresentationFormat>Widescreen</PresentationFormat>
  <Paragraphs>377</Paragraphs>
  <Slides>16</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Calibri Light</vt:lpstr>
      <vt:lpstr>Cambria Math</vt:lpstr>
      <vt:lpstr>Times New Roman</vt:lpstr>
      <vt:lpstr>Office Theme</vt:lpstr>
      <vt:lpstr>SRFC cohort reconstruction -preliminary results </vt:lpstr>
      <vt:lpstr>Council Guidance:</vt:lpstr>
      <vt:lpstr>Cohort analysis</vt:lpstr>
      <vt:lpstr>Cohort Reconstruction</vt:lpstr>
      <vt:lpstr>Cohort Reconstruction</vt:lpstr>
      <vt:lpstr>Preliminary cohort reconstruction outputs</vt:lpstr>
      <vt:lpstr>SI over-estimates potential escapement</vt:lpstr>
      <vt:lpstr>SI over-estimates potential escapement</vt:lpstr>
      <vt:lpstr>SI under-estimates ocean abundance</vt:lpstr>
      <vt:lpstr>SI under-estimates ocean abundance</vt:lpstr>
      <vt:lpstr>Fishing mortality accumulates across years</vt:lpstr>
      <vt:lpstr>SI-derived  Ocean Harvest Rate vs  age-specific impact rates</vt:lpstr>
      <vt:lpstr>SI-derived Exploitation Rate often greater than SRR</vt:lpstr>
      <vt:lpstr>Age 2 maturation rates</vt:lpstr>
      <vt:lpstr>Age 3 maturation rates</vt:lpstr>
      <vt:lpstr>Outmigration production (NO) and survival (HO)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Will Satterthwaite</dc:creator>
  <cp:lastModifiedBy>Will Satterthwaite</cp:lastModifiedBy>
  <cp:revision>20</cp:revision>
  <dcterms:created xsi:type="dcterms:W3CDTF">2024-06-14T17:05:50Z</dcterms:created>
  <dcterms:modified xsi:type="dcterms:W3CDTF">2024-06-25T23:33:40Z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0x010100A36034D22EC726499B454EB731AA145A</vt:lpwstr>
  </property>
</Properties>
</file>