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17"/>
    <p:restoredTop sz="94711"/>
  </p:normalViewPr>
  <p:slideViewPr>
    <p:cSldViewPr snapToGrid="0">
      <p:cViewPr varScale="1">
        <p:scale>
          <a:sx n="194" d="100"/>
          <a:sy n="194" d="100"/>
        </p:scale>
        <p:origin x="22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64D6-DE7C-349C-E0F5-EAD6CF424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C1196B-D305-60B4-6E48-5FC785DA7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0CE4D-47C0-E4B0-6377-09A7E0D0F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A1E5-783A-1008-3018-DBEF2BED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953D8-C9E0-1538-CD66-BAA28080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61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E4989-2FEE-E6A7-BC1F-F0473237B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A4626-58DA-E713-2B34-6F8C80B73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F4790-DB7C-9081-A8B6-FB38EDAE7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7FA98-C07E-506F-A40A-6D8FD414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B678C-00F7-1336-1246-E4F8D076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3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4E97D-66D5-DE8F-2F06-B6C4528FE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D2DD1E-7AB5-04F8-279C-47AA339BC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04143-0B5B-3D02-748E-39602CAD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BBE7B-00E2-369C-C051-EE59F305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95464-192F-6815-3644-F3C0DDBAC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7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3CB2-630B-125E-8F2C-306D4C6E8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ADA23-7144-1A53-461B-276E1D378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8BBB-6E5A-7D70-5560-B221AC9E5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33918-359C-260B-037C-1E3F2A57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DFE86-85CA-3431-D50D-D6B01900E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1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F6B59-3C31-0C3D-C3CF-C7488B062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94423-DC04-6D00-ABFD-B61B0EE72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EE6E2-36B5-D737-A687-37C99E63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FB597-F8F3-C2EA-E3DF-412E994BA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8B8B6-1B35-3B1B-20AB-9C761FB0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40FA-02C8-F748-9BD1-6604F2EB4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6D663-5F00-3E6C-348D-A076F5F81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DC806-3B37-026F-5478-9EA99A2EE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4D9C5-78D2-5452-C6B3-8D5DD3AA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15158-213E-A2AA-FC48-DE55CAC2F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5B70D-F9E3-C074-A3EB-E5D036097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6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03D15-25D9-0D7D-FBB6-8195C52A0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66F30-9430-2998-F462-86279E908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AADC9-DD85-4A59-DC65-A77DE25E2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3C4F23-9D9F-79DC-C4D6-AF295F8AA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4E6C1-5151-98F1-AAA8-5537CA6D5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3B1152-6A1F-1DAC-2971-7D12F1BBA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4D6272-126F-7E35-0E83-7A8C4E421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CCB720-9F62-130A-2949-297C3B88B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9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E10E7-F3D6-895F-58C5-256C8CB17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4BF5C-0FDB-7320-14BC-BE02B6589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279123-BA07-E183-3A6A-49E4B4762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8B3FF9-D56F-E2B4-AC3F-5F23A82D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5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F5F320-45B4-9AD6-294C-FDBF57436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B3FB12-FD27-6CB0-0EC4-7F21508E2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6B440-2FAE-5F37-B163-4A1EB3C8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2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C641E-ADFE-CE4C-020F-03BA14F40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151FD-C88E-5B7F-15C2-BB510AD48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25AD6-0FE1-69A0-DD4A-BB430B77A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98AB7-6206-72CC-AA92-DA08FA298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A47D1-54AB-0826-F7A3-DA3B38E40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8259D-ABBE-3D50-1A0E-2CC7E556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5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E7074-B0CD-854E-C291-9325A97DD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E34EF-6DA0-F6C3-86AD-9A1E88DC4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91B20-AEAB-223F-2DAB-D310DDDA8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40251-49F4-F5FE-8C26-631FE2F64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B946FB-CF9A-C215-93FA-23A8C506A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B0384-BCB3-71A9-775F-5C04871B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6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5D9CCE-B543-3B20-B3DC-EF197DE06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512CB-783C-7B29-32F4-A7D15F5AA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D4993-12F2-7D45-2417-D9E5B84E3C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842AA-EA21-FC44-BB8D-42F2812B7590}" type="datetimeFigureOut">
              <a:rPr lang="en-US" smtClean="0"/>
              <a:t>6/26/24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4DB9F-DAD4-5F7A-6A1D-F2E4233C0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A5DCC-5037-753B-503B-A4AED9A20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7EE16-8285-034F-ADF4-F5996A6F9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2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sitory.library.noaa.gov/view/noaa/48014/noaa_48014_DS1.pdf" TargetMode="External"/><Relationship Id="rId2" Type="http://schemas.openxmlformats.org/officeDocument/2006/relationships/hyperlink" Target="https://www.sciencedirect.com/science/article/abs/pii/S016578362200279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027E3-566C-E135-823B-A9D72A379D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SRFC WG Day 1 recap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B07B2E-AD94-C39B-5CC0-3522A42B5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6/26/24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6B3175-38D6-D6E9-0F43-CFF336BB439A}"/>
              </a:ext>
            </a:extLst>
          </p:cNvPr>
          <p:cNvSpPr txBox="1"/>
          <p:nvPr/>
        </p:nvSpPr>
        <p:spPr>
          <a:xfrm>
            <a:off x="2947131" y="4060587"/>
            <a:ext cx="596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delayed until 9:30 due to missing link on PFMC webpage</a:t>
            </a:r>
          </a:p>
        </p:txBody>
      </p:sp>
    </p:spTree>
    <p:extLst>
      <p:ext uri="{BB962C8B-B14F-4D97-AF65-F5344CB8AC3E}">
        <p14:creationId xmlns:p14="http://schemas.microsoft.com/office/powerpoint/2010/main" val="249143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131C0-D2DD-A50B-E294-F8BDC1C2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Escapement reference point/objective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5C86D-E16F-0D6E-9A58-9549DD9D9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90" y="1156513"/>
            <a:ext cx="11500821" cy="568323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Insufficient information to derive objectives based on natural-origin escapement at this time</a:t>
            </a:r>
          </a:p>
          <a:p>
            <a:r>
              <a:rPr lang="en-US" dirty="0"/>
              <a:t>Analytical basis of S</a:t>
            </a:r>
            <a:r>
              <a:rPr lang="en-US" baseline="-25000" dirty="0"/>
              <a:t>MSY</a:t>
            </a:r>
            <a:r>
              <a:rPr lang="en-US" dirty="0"/>
              <a:t> should be a spawner-recruit analysis where spawners are natural-area spawners</a:t>
            </a:r>
          </a:p>
          <a:p>
            <a:pPr lvl="1"/>
            <a:r>
              <a:rPr lang="en-US" dirty="0"/>
              <a:t>Recruits should </a:t>
            </a:r>
            <a:r>
              <a:rPr lang="en-US" u="sng" dirty="0"/>
              <a:t>not</a:t>
            </a:r>
            <a:r>
              <a:rPr lang="en-US" dirty="0"/>
              <a:t> be SI x proportion natural</a:t>
            </a:r>
          </a:p>
          <a:p>
            <a:pPr lvl="2"/>
            <a:r>
              <a:rPr lang="en-US" dirty="0"/>
              <a:t>Too few years, insufficient escapement and flow range</a:t>
            </a:r>
          </a:p>
          <a:p>
            <a:pPr lvl="2"/>
            <a:r>
              <a:rPr lang="en-US" dirty="0"/>
              <a:t>Finalized cohort reconstruction would be more accurate for those years &amp; future</a:t>
            </a:r>
          </a:p>
          <a:p>
            <a:pPr lvl="1"/>
            <a:r>
              <a:rPr lang="en-US" dirty="0"/>
              <a:t>Arguments for RBDD fry as recruits:</a:t>
            </a:r>
          </a:p>
          <a:p>
            <a:pPr lvl="2"/>
            <a:r>
              <a:rPr lang="en-US" dirty="0"/>
              <a:t>”Simple” metric, routinely updated</a:t>
            </a:r>
          </a:p>
          <a:p>
            <a:pPr lvl="2"/>
            <a:r>
              <a:rPr lang="en-US" dirty="0"/>
              <a:t>Spawner shortfalls have been most acute in Upper Sacramento</a:t>
            </a:r>
          </a:p>
          <a:p>
            <a:pPr lvl="1"/>
            <a:r>
              <a:rPr lang="en-US" dirty="0"/>
              <a:t>Arguments for </a:t>
            </a:r>
            <a:r>
              <a:rPr lang="en-US" dirty="0" err="1"/>
              <a:t>Munsch</a:t>
            </a:r>
            <a:r>
              <a:rPr lang="en-US" dirty="0"/>
              <a:t> et al index as recruits:</a:t>
            </a:r>
          </a:p>
          <a:p>
            <a:pPr lvl="2"/>
            <a:r>
              <a:rPr lang="en-US" dirty="0"/>
              <a:t>Represents whole Sacramento basin</a:t>
            </a:r>
          </a:p>
          <a:p>
            <a:pPr lvl="2"/>
            <a:r>
              <a:rPr lang="en-US" dirty="0"/>
              <a:t>Environmental covariate accounted for (</a:t>
            </a:r>
            <a:r>
              <a:rPr lang="en-US" i="1" dirty="0"/>
              <a:t>but could be added to RBDD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Includes lower river and delta effects (but how much density dependence there?)</a:t>
            </a:r>
          </a:p>
          <a:p>
            <a:pPr lvl="2"/>
            <a:r>
              <a:rPr lang="en-US" dirty="0"/>
              <a:t>Tighter relationship of natural-area vs total escapement</a:t>
            </a:r>
          </a:p>
          <a:p>
            <a:r>
              <a:rPr lang="en-US" dirty="0"/>
              <a:t>Conservation objective and/or escapement targeted by control rule should consider hatchery needs as well. </a:t>
            </a:r>
            <a:r>
              <a:rPr lang="en-US" i="1" dirty="0"/>
              <a:t>Want S-R based off natural-area spawners, we have such hatchery dominated runs that meeting natural-area goal is probably going to meet hatchery broodstock collection goals, how explicitly do we need to model this?  A lot of hatchery fish want to get back to the hatchery.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6F31701-DED2-DC80-16F9-200F6B114E3B}"/>
              </a:ext>
            </a:extLst>
          </p:cNvPr>
          <p:cNvCxnSpPr>
            <a:cxnSpLocks/>
          </p:cNvCxnSpPr>
          <p:nvPr/>
        </p:nvCxnSpPr>
        <p:spPr>
          <a:xfrm flipH="1" flipV="1">
            <a:off x="5590391" y="4806882"/>
            <a:ext cx="3370729" cy="1846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0CD25C6-3355-154E-1154-EB4792329ED0}"/>
              </a:ext>
            </a:extLst>
          </p:cNvPr>
          <p:cNvSpPr txBox="1"/>
          <p:nvPr/>
        </p:nvSpPr>
        <p:spPr>
          <a:xfrm>
            <a:off x="8360136" y="4206717"/>
            <a:ext cx="32729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Leaning this way?</a:t>
            </a:r>
          </a:p>
          <a:p>
            <a:r>
              <a:rPr lang="en-US" i="1" dirty="0"/>
              <a:t>	ID as prelim preferred</a:t>
            </a:r>
          </a:p>
          <a:p>
            <a:r>
              <a:rPr lang="en-US" i="1" dirty="0"/>
              <a:t>	but don’t fully rule out</a:t>
            </a:r>
          </a:p>
          <a:p>
            <a:r>
              <a:rPr lang="en-US" i="1" dirty="0"/>
              <a:t> RBDD, noting work already done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AE1265-5A50-09F8-9136-9EAB9082484F}"/>
              </a:ext>
            </a:extLst>
          </p:cNvPr>
          <p:cNvSpPr txBox="1"/>
          <p:nvPr/>
        </p:nvSpPr>
        <p:spPr>
          <a:xfrm flipH="1">
            <a:off x="8709396" y="3868421"/>
            <a:ext cx="2644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CG: keep examining both</a:t>
            </a:r>
          </a:p>
        </p:txBody>
      </p:sp>
    </p:spTree>
    <p:extLst>
      <p:ext uri="{BB962C8B-B14F-4D97-AF65-F5344CB8AC3E}">
        <p14:creationId xmlns:p14="http://schemas.microsoft.com/office/powerpoint/2010/main" val="270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ACC4D-6167-23FE-67C6-0A3F858C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Probably cannot estimate MSY directly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4DF8C-087F-6425-AFAE-3E269F02F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Options for ”optimal” production level in S-R analysis</a:t>
            </a:r>
          </a:p>
          <a:p>
            <a:pPr lvl="1"/>
            <a:r>
              <a:rPr lang="en-US" dirty="0"/>
              <a:t>Based on S</a:t>
            </a:r>
            <a:r>
              <a:rPr lang="en-US" baseline="-25000" dirty="0"/>
              <a:t>MSY</a:t>
            </a:r>
            <a:r>
              <a:rPr lang="en-US" dirty="0"/>
              <a:t>/S</a:t>
            </a:r>
            <a:r>
              <a:rPr lang="en-US" baseline="-25000" dirty="0"/>
              <a:t>MAX</a:t>
            </a:r>
            <a:r>
              <a:rPr lang="en-US" dirty="0"/>
              <a:t> ratio</a:t>
            </a:r>
          </a:p>
          <a:p>
            <a:pPr lvl="1"/>
            <a:r>
              <a:rPr lang="en-US" dirty="0"/>
              <a:t>Based on maximum production (still/back on table?)</a:t>
            </a:r>
          </a:p>
          <a:p>
            <a:pPr lvl="1"/>
            <a:r>
              <a:rPr lang="en-US" dirty="0"/>
              <a:t>Something in between</a:t>
            </a:r>
          </a:p>
          <a:p>
            <a:pPr lvl="2"/>
            <a:r>
              <a:rPr lang="en-US" dirty="0"/>
              <a:t>Based on qualitative sense of “diminishing returns”</a:t>
            </a:r>
          </a:p>
          <a:p>
            <a:pPr lvl="2"/>
            <a:r>
              <a:rPr lang="en-US" dirty="0"/>
              <a:t>Based on semi-quantitative identification of diminishing returns, risk tolerance</a:t>
            </a:r>
          </a:p>
          <a:p>
            <a:r>
              <a:rPr lang="en-US" dirty="0"/>
              <a:t>May need further adjustments for </a:t>
            </a:r>
            <a:r>
              <a:rPr lang="en-US"/>
              <a:t>hatchery broodstock needs </a:t>
            </a:r>
            <a:r>
              <a:rPr lang="en-US" dirty="0"/>
              <a:t>and/or river harvest and/or ecological OY considerations</a:t>
            </a:r>
          </a:p>
          <a:p>
            <a:pPr lvl="1"/>
            <a:r>
              <a:rPr lang="en-US" dirty="0"/>
              <a:t>Hatchery success metric ideally tied to production from hatcheries, not escapement to hatcheries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54E50D1-9E87-3A45-DF34-8CBED7BB974B}"/>
              </a:ext>
            </a:extLst>
          </p:cNvPr>
          <p:cNvCxnSpPr>
            <a:cxnSpLocks/>
          </p:cNvCxnSpPr>
          <p:nvPr/>
        </p:nvCxnSpPr>
        <p:spPr>
          <a:xfrm flipH="1" flipV="1">
            <a:off x="4719022" y="2418684"/>
            <a:ext cx="3370729" cy="1846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0C79DF0-36C1-9285-E630-F6A6FF562921}"/>
              </a:ext>
            </a:extLst>
          </p:cNvPr>
          <p:cNvSpPr txBox="1"/>
          <p:nvPr/>
        </p:nvSpPr>
        <p:spPr>
          <a:xfrm>
            <a:off x="8014447" y="2418684"/>
            <a:ext cx="3331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Leaning this way at least for S</a:t>
            </a:r>
            <a:r>
              <a:rPr lang="en-US" i="1" baseline="-25000" dirty="0"/>
              <a:t>MSY</a:t>
            </a:r>
            <a:r>
              <a:rPr lang="en-US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5775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2878-A689-9D77-C122-E77DB6E9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Units for escapement ref. points/objective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DF0E7-B956-31D7-5586-86AB6E68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18" y="1325562"/>
            <a:ext cx="12095181" cy="543023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Could be natural-area escapement for consistency with S-R analysis</a:t>
            </a:r>
          </a:p>
          <a:p>
            <a:pPr lvl="1"/>
            <a:r>
              <a:rPr lang="en-US" dirty="0"/>
              <a:t>Escapement by area is already reported</a:t>
            </a:r>
          </a:p>
          <a:p>
            <a:pPr lvl="2"/>
            <a:r>
              <a:rPr lang="en-US" i="1" dirty="0"/>
              <a:t>Conversion to total natural area adults might still be needed from units in RBDD or </a:t>
            </a:r>
            <a:r>
              <a:rPr lang="en-US" i="1" dirty="0" err="1"/>
              <a:t>Munsch</a:t>
            </a:r>
            <a:r>
              <a:rPr lang="en-US" i="1" dirty="0"/>
              <a:t> analysis</a:t>
            </a:r>
          </a:p>
          <a:p>
            <a:pPr lvl="2"/>
            <a:r>
              <a:rPr lang="en-US" i="1" dirty="0"/>
              <a:t>Could probably just re-run </a:t>
            </a:r>
            <a:r>
              <a:rPr lang="en-US" i="1" dirty="0" err="1"/>
              <a:t>Munsch</a:t>
            </a:r>
            <a:r>
              <a:rPr lang="en-US" i="1" dirty="0"/>
              <a:t> analysis with spawners = natural-area SRFC adults</a:t>
            </a:r>
          </a:p>
          <a:p>
            <a:pPr lvl="1"/>
            <a:r>
              <a:rPr lang="en-US" dirty="0"/>
              <a:t>SI forecast does not distinguish by predicted area of return</a:t>
            </a:r>
          </a:p>
          <a:p>
            <a:pPr lvl="1"/>
            <a:r>
              <a:rPr lang="en-US" dirty="0"/>
              <a:t>SHM does not distinguish by predicted area of return</a:t>
            </a:r>
          </a:p>
          <a:p>
            <a:pPr lvl="1"/>
            <a:r>
              <a:rPr lang="en-US" i="1" dirty="0"/>
              <a:t>For escapement goals incorporated into control rule</a:t>
            </a:r>
            <a:r>
              <a:rPr lang="en-US" dirty="0"/>
              <a:t>, either forecast and SHM would need modification, or an external module would need to be added (but we have ways to do this)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Could be total escapement for consistency with current models </a:t>
            </a:r>
            <a:r>
              <a:rPr lang="en-US" i="1" dirty="0"/>
              <a:t>&amp; hatcheries / river harvest </a:t>
            </a:r>
            <a:r>
              <a:rPr lang="en-US" dirty="0"/>
              <a:t>Which method to convert across scales?</a:t>
            </a:r>
          </a:p>
          <a:p>
            <a:pPr lvl="2"/>
            <a:r>
              <a:rPr lang="en-US" dirty="0"/>
              <a:t>Simplicity versus analytical rigor</a:t>
            </a:r>
          </a:p>
          <a:p>
            <a:pPr lvl="2"/>
            <a:r>
              <a:rPr lang="en-US" dirty="0"/>
              <a:t>Deterministic versus probabilistic approaches</a:t>
            </a:r>
          </a:p>
          <a:p>
            <a:pPr lvl="2"/>
            <a:endParaRPr lang="en-US" dirty="0"/>
          </a:p>
          <a:p>
            <a:r>
              <a:rPr lang="en-US" dirty="0"/>
              <a:t>Do units for S</a:t>
            </a:r>
            <a:r>
              <a:rPr lang="en-US" baseline="-25000" dirty="0"/>
              <a:t>MSY</a:t>
            </a:r>
            <a:r>
              <a:rPr lang="en-US" dirty="0"/>
              <a:t> and conservation objective need to be the same?</a:t>
            </a:r>
          </a:p>
          <a:p>
            <a:pPr lvl="1"/>
            <a:r>
              <a:rPr lang="en-US" dirty="0"/>
              <a:t>May be more flexibility in quantities not used for yearly planning</a:t>
            </a:r>
          </a:p>
          <a:p>
            <a:pPr lvl="1"/>
            <a:r>
              <a:rPr lang="en-US" i="1" dirty="0"/>
              <a:t>e.g. if control rule &amp; de minimis criteria re-parameterized based on C.O., S</a:t>
            </a:r>
            <a:r>
              <a:rPr lang="en-US" i="1" baseline="-25000" dirty="0"/>
              <a:t>MSY</a:t>
            </a:r>
            <a:r>
              <a:rPr lang="en-US" i="1" dirty="0"/>
              <a:t> only relevant in postseason status determinations, no adjustment to forecast units needed</a:t>
            </a:r>
          </a:p>
          <a:p>
            <a:pPr lvl="1"/>
            <a:r>
              <a:rPr lang="en-US" i="1" dirty="0"/>
              <a:t>Control rule may be of more interest/direct impact than C.O.?  C.O. may not need annual focus.</a:t>
            </a:r>
          </a:p>
        </p:txBody>
      </p:sp>
    </p:spTree>
    <p:extLst>
      <p:ext uri="{BB962C8B-B14F-4D97-AF65-F5344CB8AC3E}">
        <p14:creationId xmlns:p14="http://schemas.microsoft.com/office/powerpoint/2010/main" val="306441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FFAAE-B9CF-C8BD-D07D-6E52752F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In-river harvest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56672-C015-AFC2-BA3B-EE394A533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WG should stay out of allocation questions</a:t>
            </a:r>
          </a:p>
          <a:p>
            <a:r>
              <a:rPr lang="en-US" dirty="0"/>
              <a:t>But, could be value in presenting relationship between river run size and river harvest as additional context for conservation objective or reasons OY might diverge from MSY</a:t>
            </a:r>
          </a:p>
          <a:p>
            <a:r>
              <a:rPr lang="en-US" dirty="0"/>
              <a:t>Note that river harvest depends on total river run size, not natural-area only</a:t>
            </a:r>
          </a:p>
          <a:p>
            <a:r>
              <a:rPr lang="en-US" i="1" dirty="0"/>
              <a:t>If we do work to get improved natural-area goals and hatcheries, will river harvest issue implicitly be satisfied?  Could probably say this assuming no changes from historical seasons and regulations.</a:t>
            </a:r>
          </a:p>
        </p:txBody>
      </p:sp>
    </p:spTree>
    <p:extLst>
      <p:ext uri="{BB962C8B-B14F-4D97-AF65-F5344CB8AC3E}">
        <p14:creationId xmlns:p14="http://schemas.microsoft.com/office/powerpoint/2010/main" val="2747136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3509-F54E-76BB-1086-77F86E94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Data/monitoring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A0A68-322F-0482-9B33-E110359D0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Regardless of units of conservation objective or S</a:t>
            </a:r>
            <a:r>
              <a:rPr lang="en-US" baseline="-25000" dirty="0"/>
              <a:t>MSY</a:t>
            </a:r>
            <a:r>
              <a:rPr lang="en-US" dirty="0"/>
              <a:t>, clear agreement between STT and SSC and WG on the value of information that can dis-entangle escapement, harvest, and production by origin</a:t>
            </a:r>
          </a:p>
          <a:p>
            <a:r>
              <a:rPr lang="en-US" dirty="0"/>
              <a:t>Thus, important to continue to collect and analyze CWT* data and scales </a:t>
            </a:r>
            <a:r>
              <a:rPr lang="en-US" i="1" dirty="0"/>
              <a:t>and report in timely fashion</a:t>
            </a:r>
            <a:endParaRPr lang="en-US" dirty="0"/>
          </a:p>
          <a:p>
            <a:pPr lvl="1"/>
            <a:r>
              <a:rPr lang="en-US" dirty="0"/>
              <a:t>*(or embrace </a:t>
            </a:r>
            <a:r>
              <a:rPr lang="en-US" u="sng" dirty="0"/>
              <a:t>full</a:t>
            </a:r>
            <a:r>
              <a:rPr lang="en-US" dirty="0"/>
              <a:t> transition to PBT)</a:t>
            </a:r>
          </a:p>
          <a:p>
            <a:r>
              <a:rPr lang="en-US" dirty="0"/>
              <a:t>Whenever unmarked/PBT-only releases occur, needs to be adequate genetic monitoring of ocean harvest, river harvest, spawning areas, and hatcheries in relevant return years</a:t>
            </a:r>
            <a:r>
              <a:rPr lang="en-US" i="1" dirty="0"/>
              <a:t> and that data should be available in a reasonable time frame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97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3B8F1-2E9E-053E-52AD-6A3AD421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baseline="-25000" dirty="0"/>
              <a:t>MSY</a:t>
            </a:r>
            <a:r>
              <a:rPr lang="en-US" dirty="0"/>
              <a:t> proxy and S</a:t>
            </a:r>
            <a:r>
              <a:rPr lang="en-US" baseline="-25000" dirty="0"/>
              <a:t>MSY</a:t>
            </a:r>
            <a:r>
              <a:rPr lang="en-US" dirty="0"/>
              <a:t>/S</a:t>
            </a:r>
            <a:r>
              <a:rPr lang="en-US" baseline="-25000" dirty="0"/>
              <a:t>MAX</a:t>
            </a:r>
            <a:r>
              <a:rPr lang="en-US" dirty="0"/>
              <a:t>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A11D0-A0AC-0941-E650-20220D948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59759" cy="4811843"/>
          </a:xfrm>
        </p:spPr>
        <p:txBody>
          <a:bodyPr>
            <a:normAutofit/>
          </a:bodyPr>
          <a:lstStyle/>
          <a:p>
            <a:r>
              <a:rPr lang="en-US" dirty="0"/>
              <a:t>Data prior to late 1970s not informative/applicable</a:t>
            </a:r>
          </a:p>
          <a:p>
            <a:r>
              <a:rPr lang="en-US" dirty="0"/>
              <a:t>Less relevance to north-migrating stocks, though may be freshwater similarities with lower Columbia</a:t>
            </a:r>
          </a:p>
          <a:p>
            <a:r>
              <a:rPr lang="en-US" dirty="0"/>
              <a:t>New KRFC analysis more informative than old analysis due to more current data</a:t>
            </a:r>
          </a:p>
          <a:p>
            <a:r>
              <a:rPr lang="en-US" dirty="0"/>
              <a:t>Rogue analysis fairly recent, geographically proximate</a:t>
            </a:r>
          </a:p>
          <a:p>
            <a:r>
              <a:rPr lang="en-US" dirty="0"/>
              <a:t>Look into information for Umpqua, other SO/NC stocks, lower Columbia</a:t>
            </a:r>
          </a:p>
          <a:p>
            <a:pPr lvl="1"/>
            <a:r>
              <a:rPr lang="en-US" dirty="0"/>
              <a:t>Should have a sense of what’s out there before September</a:t>
            </a:r>
          </a:p>
          <a:p>
            <a:r>
              <a:rPr lang="en-US" dirty="0"/>
              <a:t>Could be candidate for methodology review</a:t>
            </a:r>
          </a:p>
          <a:p>
            <a:r>
              <a:rPr lang="en-US" dirty="0"/>
              <a:t>Useful to have science/method approved for future application</a:t>
            </a:r>
          </a:p>
        </p:txBody>
      </p:sp>
    </p:spTree>
    <p:extLst>
      <p:ext uri="{BB962C8B-B14F-4D97-AF65-F5344CB8AC3E}">
        <p14:creationId xmlns:p14="http://schemas.microsoft.com/office/powerpoint/2010/main" val="409304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A1F2C-0417-007D-C6D4-9DC0F33EA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106" y="139214"/>
            <a:ext cx="10515600" cy="1325563"/>
          </a:xfrm>
        </p:spPr>
        <p:txBody>
          <a:bodyPr/>
          <a:lstStyle/>
          <a:p>
            <a:r>
              <a:rPr lang="en-US" dirty="0"/>
              <a:t>Risk tables and open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CF600-0C9E-9560-3A61-4132FDD39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43" y="1341530"/>
            <a:ext cx="11414762" cy="5377255"/>
          </a:xfrm>
        </p:spPr>
        <p:txBody>
          <a:bodyPr>
            <a:normAutofit/>
          </a:bodyPr>
          <a:lstStyle/>
          <a:p>
            <a:r>
              <a:rPr lang="en-US" dirty="0"/>
              <a:t>On-ramps for more formal “buffering” of uncertain forecasts and/or harvest rate predictions?</a:t>
            </a:r>
          </a:p>
          <a:p>
            <a:r>
              <a:rPr lang="en-US" dirty="0"/>
              <a:t>Inform on year-specific harvest versus escapement/future yield tradeoffs?</a:t>
            </a:r>
          </a:p>
          <a:p>
            <a:pPr lvl="1"/>
            <a:r>
              <a:rPr lang="en-US" dirty="0"/>
              <a:t>Could be an opportunity to increase </a:t>
            </a:r>
            <a:r>
              <a:rPr lang="en-US" u="sng" dirty="0"/>
              <a:t>or</a:t>
            </a:r>
            <a:r>
              <a:rPr lang="en-US" dirty="0"/>
              <a:t> decrease harvest from status quo</a:t>
            </a:r>
          </a:p>
          <a:p>
            <a:r>
              <a:rPr lang="en-US" dirty="0"/>
              <a:t>Interest in accounting for pathogens, interactions, cumulative effects</a:t>
            </a:r>
          </a:p>
          <a:p>
            <a:r>
              <a:rPr lang="en-US" i="1" dirty="0"/>
              <a:t>CG: Further modifications of control rule, consideration of matrix approach</a:t>
            </a:r>
          </a:p>
          <a:p>
            <a:r>
              <a:rPr lang="en-US" dirty="0"/>
              <a:t>Forecasting uncertainty </a:t>
            </a:r>
            <a:r>
              <a:rPr lang="en-US" dirty="0">
                <a:hlinkClick r:id="rId2"/>
              </a:rPr>
              <a:t>paper</a:t>
            </a:r>
            <a:r>
              <a:rPr lang="en-US" dirty="0"/>
              <a:t> as potential methodology review topic?</a:t>
            </a:r>
          </a:p>
          <a:p>
            <a:pPr lvl="1"/>
            <a:r>
              <a:rPr lang="en-US" dirty="0"/>
              <a:t>Already written</a:t>
            </a:r>
          </a:p>
          <a:p>
            <a:pPr lvl="1"/>
            <a:r>
              <a:rPr lang="en-US" dirty="0"/>
              <a:t>Could inform WG tasks in TOR related to control rule and forecast</a:t>
            </a:r>
          </a:p>
          <a:p>
            <a:pPr lvl="1"/>
            <a:r>
              <a:rPr lang="en-US" dirty="0"/>
              <a:t>Could inform future application of risk tables given P*/sigma focused development re: groundfish and CPS</a:t>
            </a:r>
          </a:p>
          <a:p>
            <a:pPr lvl="1"/>
            <a:r>
              <a:rPr lang="en-US" dirty="0">
                <a:hlinkClick r:id="rId3"/>
              </a:rPr>
              <a:t>Free version </a:t>
            </a:r>
            <a:r>
              <a:rPr lang="en-US" dirty="0"/>
              <a:t>if paywalled</a:t>
            </a:r>
          </a:p>
        </p:txBody>
      </p:sp>
    </p:spTree>
    <p:extLst>
      <p:ext uri="{BB962C8B-B14F-4D97-AF65-F5344CB8AC3E}">
        <p14:creationId xmlns:p14="http://schemas.microsoft.com/office/powerpoint/2010/main" val="241759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6034D22EC726499B454EB731AA145A" ma:contentTypeVersion="18" ma:contentTypeDescription="Create a new document." ma:contentTypeScope="" ma:versionID="9ccda1677bfcca54730c383cbac31a77">
  <xsd:schema xmlns:xsd="http://www.w3.org/2001/XMLSchema" xmlns:xs="http://www.w3.org/2001/XMLSchema" xmlns:p="http://schemas.microsoft.com/office/2006/metadata/properties" xmlns:ns2="ef165378-3349-4474-ad08-d9858807eb8e" xmlns:ns3="542b8446-c83e-4e97-9834-e3cd6df8a00e" targetNamespace="http://schemas.microsoft.com/office/2006/metadata/properties" ma:root="true" ma:fieldsID="0e5c4457bc0e0cee108789122f621d05" ns2:_="" ns3:_="">
    <xsd:import namespace="ef165378-3349-4474-ad08-d9858807eb8e"/>
    <xsd:import namespace="542b8446-c83e-4e97-9834-e3cd6df8a0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65378-3349-4474-ad08-d9858807eb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b48f79c-3828-4ee8-ab19-506afe97e5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b8446-c83e-4e97-9834-e3cd6df8a00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6c83911-d930-439f-b08d-11462bdda91b}" ma:internalName="TaxCatchAll" ma:showField="CatchAllData" ma:web="542b8446-c83e-4e97-9834-e3cd6df8a0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f165378-3349-4474-ad08-d9858807eb8e">
      <Terms xmlns="http://schemas.microsoft.com/office/infopath/2007/PartnerControls"/>
    </lcf76f155ced4ddcb4097134ff3c332f>
    <TaxCatchAll xmlns="542b8446-c83e-4e97-9834-e3cd6df8a00e" xsi:nil="true"/>
  </documentManagement>
</p:properties>
</file>

<file path=customXml/itemProps1.xml><?xml version="1.0" encoding="utf-8"?>
<ds:datastoreItem xmlns:ds="http://schemas.openxmlformats.org/officeDocument/2006/customXml" ds:itemID="{D4CA3C2E-A034-4D82-B127-5E52658A9FD8}"/>
</file>

<file path=customXml/itemProps2.xml><?xml version="1.0" encoding="utf-8"?>
<ds:datastoreItem xmlns:ds="http://schemas.openxmlformats.org/officeDocument/2006/customXml" ds:itemID="{389C8777-DB67-4B75-920E-EE9C056F5544}"/>
</file>

<file path=customXml/itemProps3.xml><?xml version="1.0" encoding="utf-8"?>
<ds:datastoreItem xmlns:ds="http://schemas.openxmlformats.org/officeDocument/2006/customXml" ds:itemID="{61848CD4-0E41-4CB6-ABE6-B68D8F3E9C8E}"/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939</Words>
  <Application>Microsoft Macintosh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SRFC WG Day 1 recap</vt:lpstr>
      <vt:lpstr>Escapement reference point/objective</vt:lpstr>
      <vt:lpstr>Probably cannot estimate MSY directly</vt:lpstr>
      <vt:lpstr>Units for escapement ref. points/objective</vt:lpstr>
      <vt:lpstr>In-river harvest</vt:lpstr>
      <vt:lpstr>Data/monitoring considerations</vt:lpstr>
      <vt:lpstr>FMSY proxy and SMSY/SMAX ratio</vt:lpstr>
      <vt:lpstr>Risk tables and open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 Satterthwaite</dc:creator>
  <cp:lastModifiedBy>Will Satterthwaite</cp:lastModifiedBy>
  <cp:revision>6</cp:revision>
  <dcterms:created xsi:type="dcterms:W3CDTF">2024-06-25T22:59:58Z</dcterms:created>
  <dcterms:modified xsi:type="dcterms:W3CDTF">2024-06-26T17:00:07Z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0x010100A36034D22EC726499B454EB731AA145A</vt:lpwstr>
  </property>
</Properties>
</file>