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1" r:id="rId11"/>
    <p:sldId id="266" r:id="rId12"/>
    <p:sldId id="267"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86"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DF95-5289-A984-03D0-A14311AB95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FA8D4E-06A4-FD4E-4BAC-8DEB642C75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8618C3-C45F-DC4E-1228-8FA1179F62DD}"/>
              </a:ext>
            </a:extLst>
          </p:cNvPr>
          <p:cNvSpPr>
            <a:spLocks noGrp="1"/>
          </p:cNvSpPr>
          <p:nvPr>
            <p:ph type="dt" sz="half" idx="10"/>
          </p:nvPr>
        </p:nvSpPr>
        <p:spPr/>
        <p:txBody>
          <a:bodyPr/>
          <a:lstStyle/>
          <a:p>
            <a:fld id="{288DB192-CC0C-410A-A049-A125218F2BF8}" type="datetimeFigureOut">
              <a:rPr lang="en-US" smtClean="0"/>
              <a:t>6/24/2024</a:t>
            </a:fld>
            <a:endParaRPr lang="en-US"/>
          </a:p>
        </p:txBody>
      </p:sp>
      <p:sp>
        <p:nvSpPr>
          <p:cNvPr id="5" name="Footer Placeholder 4">
            <a:extLst>
              <a:ext uri="{FF2B5EF4-FFF2-40B4-BE49-F238E27FC236}">
                <a16:creationId xmlns:a16="http://schemas.microsoft.com/office/drawing/2014/main" id="{D5B5B87F-D2C4-D3E8-4002-3B0B605F0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A4C85-2926-CEEC-E13D-97B8FD10097D}"/>
              </a:ext>
            </a:extLst>
          </p:cNvPr>
          <p:cNvSpPr>
            <a:spLocks noGrp="1"/>
          </p:cNvSpPr>
          <p:nvPr>
            <p:ph type="sldNum" sz="quarter" idx="12"/>
          </p:nvPr>
        </p:nvSpPr>
        <p:spPr/>
        <p:txBody>
          <a:bodyPr/>
          <a:lstStyle/>
          <a:p>
            <a:fld id="{C927EEAE-9220-4CE5-8D33-526E992B1D84}" type="slidenum">
              <a:rPr lang="en-US" smtClean="0"/>
              <a:t>‹#›</a:t>
            </a:fld>
            <a:endParaRPr lang="en-US"/>
          </a:p>
        </p:txBody>
      </p:sp>
    </p:spTree>
    <p:extLst>
      <p:ext uri="{BB962C8B-B14F-4D97-AF65-F5344CB8AC3E}">
        <p14:creationId xmlns:p14="http://schemas.microsoft.com/office/powerpoint/2010/main" val="398498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F3F3E-8CDD-4836-AD18-E229699AF2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4958A1-D78C-A00E-F9C9-37A7DE1D3F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83186-2025-2134-2C5B-9EB499E273F0}"/>
              </a:ext>
            </a:extLst>
          </p:cNvPr>
          <p:cNvSpPr>
            <a:spLocks noGrp="1"/>
          </p:cNvSpPr>
          <p:nvPr>
            <p:ph type="dt" sz="half" idx="10"/>
          </p:nvPr>
        </p:nvSpPr>
        <p:spPr/>
        <p:txBody>
          <a:bodyPr/>
          <a:lstStyle/>
          <a:p>
            <a:fld id="{288DB192-CC0C-410A-A049-A125218F2BF8}" type="datetimeFigureOut">
              <a:rPr lang="en-US" smtClean="0"/>
              <a:t>6/24/2024</a:t>
            </a:fld>
            <a:endParaRPr lang="en-US"/>
          </a:p>
        </p:txBody>
      </p:sp>
      <p:sp>
        <p:nvSpPr>
          <p:cNvPr id="5" name="Footer Placeholder 4">
            <a:extLst>
              <a:ext uri="{FF2B5EF4-FFF2-40B4-BE49-F238E27FC236}">
                <a16:creationId xmlns:a16="http://schemas.microsoft.com/office/drawing/2014/main" id="{E9E05BAE-83B4-9F65-F0D3-175DDED72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05C43-8FED-F7A0-4F5A-0BEBAC8A3090}"/>
              </a:ext>
            </a:extLst>
          </p:cNvPr>
          <p:cNvSpPr>
            <a:spLocks noGrp="1"/>
          </p:cNvSpPr>
          <p:nvPr>
            <p:ph type="sldNum" sz="quarter" idx="12"/>
          </p:nvPr>
        </p:nvSpPr>
        <p:spPr/>
        <p:txBody>
          <a:bodyPr/>
          <a:lstStyle/>
          <a:p>
            <a:fld id="{C927EEAE-9220-4CE5-8D33-526E992B1D84}" type="slidenum">
              <a:rPr lang="en-US" smtClean="0"/>
              <a:t>‹#›</a:t>
            </a:fld>
            <a:endParaRPr lang="en-US"/>
          </a:p>
        </p:txBody>
      </p:sp>
    </p:spTree>
    <p:extLst>
      <p:ext uri="{BB962C8B-B14F-4D97-AF65-F5344CB8AC3E}">
        <p14:creationId xmlns:p14="http://schemas.microsoft.com/office/powerpoint/2010/main" val="193914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34BF0E-C06D-D581-4FDB-E7DE318872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7C39C5-4AB4-FD27-B011-8570FC85C7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331E3B-516C-D8FF-8DB7-D894DBE496A0}"/>
              </a:ext>
            </a:extLst>
          </p:cNvPr>
          <p:cNvSpPr>
            <a:spLocks noGrp="1"/>
          </p:cNvSpPr>
          <p:nvPr>
            <p:ph type="dt" sz="half" idx="10"/>
          </p:nvPr>
        </p:nvSpPr>
        <p:spPr/>
        <p:txBody>
          <a:bodyPr/>
          <a:lstStyle/>
          <a:p>
            <a:fld id="{288DB192-CC0C-410A-A049-A125218F2BF8}" type="datetimeFigureOut">
              <a:rPr lang="en-US" smtClean="0"/>
              <a:t>6/24/2024</a:t>
            </a:fld>
            <a:endParaRPr lang="en-US"/>
          </a:p>
        </p:txBody>
      </p:sp>
      <p:sp>
        <p:nvSpPr>
          <p:cNvPr id="5" name="Footer Placeholder 4">
            <a:extLst>
              <a:ext uri="{FF2B5EF4-FFF2-40B4-BE49-F238E27FC236}">
                <a16:creationId xmlns:a16="http://schemas.microsoft.com/office/drawing/2014/main" id="{30925267-4793-4B65-1805-FBC438AE04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90D31-A9A1-5656-BA75-B47DEEF3D4A0}"/>
              </a:ext>
            </a:extLst>
          </p:cNvPr>
          <p:cNvSpPr>
            <a:spLocks noGrp="1"/>
          </p:cNvSpPr>
          <p:nvPr>
            <p:ph type="sldNum" sz="quarter" idx="12"/>
          </p:nvPr>
        </p:nvSpPr>
        <p:spPr/>
        <p:txBody>
          <a:bodyPr/>
          <a:lstStyle/>
          <a:p>
            <a:fld id="{C927EEAE-9220-4CE5-8D33-526E992B1D84}" type="slidenum">
              <a:rPr lang="en-US" smtClean="0"/>
              <a:t>‹#›</a:t>
            </a:fld>
            <a:endParaRPr lang="en-US"/>
          </a:p>
        </p:txBody>
      </p:sp>
    </p:spTree>
    <p:extLst>
      <p:ext uri="{BB962C8B-B14F-4D97-AF65-F5344CB8AC3E}">
        <p14:creationId xmlns:p14="http://schemas.microsoft.com/office/powerpoint/2010/main" val="73418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8D2A9-00A9-2212-7B71-3B9E98A76A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E80F82-4A9E-F576-BB40-157849185D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EE9FA-CC33-59BC-C46F-17958F911FF9}"/>
              </a:ext>
            </a:extLst>
          </p:cNvPr>
          <p:cNvSpPr>
            <a:spLocks noGrp="1"/>
          </p:cNvSpPr>
          <p:nvPr>
            <p:ph type="dt" sz="half" idx="10"/>
          </p:nvPr>
        </p:nvSpPr>
        <p:spPr/>
        <p:txBody>
          <a:bodyPr/>
          <a:lstStyle/>
          <a:p>
            <a:fld id="{288DB192-CC0C-410A-A049-A125218F2BF8}" type="datetimeFigureOut">
              <a:rPr lang="en-US" smtClean="0"/>
              <a:t>6/24/2024</a:t>
            </a:fld>
            <a:endParaRPr lang="en-US"/>
          </a:p>
        </p:txBody>
      </p:sp>
      <p:sp>
        <p:nvSpPr>
          <p:cNvPr id="5" name="Footer Placeholder 4">
            <a:extLst>
              <a:ext uri="{FF2B5EF4-FFF2-40B4-BE49-F238E27FC236}">
                <a16:creationId xmlns:a16="http://schemas.microsoft.com/office/drawing/2014/main" id="{1C728948-71A6-7984-6943-3FC618E12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82C27-83CF-129B-C9CE-E4F08F2CB806}"/>
              </a:ext>
            </a:extLst>
          </p:cNvPr>
          <p:cNvSpPr>
            <a:spLocks noGrp="1"/>
          </p:cNvSpPr>
          <p:nvPr>
            <p:ph type="sldNum" sz="quarter" idx="12"/>
          </p:nvPr>
        </p:nvSpPr>
        <p:spPr/>
        <p:txBody>
          <a:bodyPr/>
          <a:lstStyle/>
          <a:p>
            <a:fld id="{C927EEAE-9220-4CE5-8D33-526E992B1D84}" type="slidenum">
              <a:rPr lang="en-US" smtClean="0"/>
              <a:t>‹#›</a:t>
            </a:fld>
            <a:endParaRPr lang="en-US"/>
          </a:p>
        </p:txBody>
      </p:sp>
    </p:spTree>
    <p:extLst>
      <p:ext uri="{BB962C8B-B14F-4D97-AF65-F5344CB8AC3E}">
        <p14:creationId xmlns:p14="http://schemas.microsoft.com/office/powerpoint/2010/main" val="428652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7E003-E9B7-5E37-929F-2D253299B2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499071-A92C-3CC8-1BA8-53B275E952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6AB2D7-4EBB-7367-FE8B-8A7E9161D750}"/>
              </a:ext>
            </a:extLst>
          </p:cNvPr>
          <p:cNvSpPr>
            <a:spLocks noGrp="1"/>
          </p:cNvSpPr>
          <p:nvPr>
            <p:ph type="dt" sz="half" idx="10"/>
          </p:nvPr>
        </p:nvSpPr>
        <p:spPr/>
        <p:txBody>
          <a:bodyPr/>
          <a:lstStyle/>
          <a:p>
            <a:fld id="{288DB192-CC0C-410A-A049-A125218F2BF8}" type="datetimeFigureOut">
              <a:rPr lang="en-US" smtClean="0"/>
              <a:t>6/24/2024</a:t>
            </a:fld>
            <a:endParaRPr lang="en-US"/>
          </a:p>
        </p:txBody>
      </p:sp>
      <p:sp>
        <p:nvSpPr>
          <p:cNvPr id="5" name="Footer Placeholder 4">
            <a:extLst>
              <a:ext uri="{FF2B5EF4-FFF2-40B4-BE49-F238E27FC236}">
                <a16:creationId xmlns:a16="http://schemas.microsoft.com/office/drawing/2014/main" id="{36D0FD37-EC0D-102D-B569-9182EFD20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69FCD-15DA-604C-419A-E583668665B2}"/>
              </a:ext>
            </a:extLst>
          </p:cNvPr>
          <p:cNvSpPr>
            <a:spLocks noGrp="1"/>
          </p:cNvSpPr>
          <p:nvPr>
            <p:ph type="sldNum" sz="quarter" idx="12"/>
          </p:nvPr>
        </p:nvSpPr>
        <p:spPr/>
        <p:txBody>
          <a:bodyPr/>
          <a:lstStyle/>
          <a:p>
            <a:fld id="{C927EEAE-9220-4CE5-8D33-526E992B1D84}" type="slidenum">
              <a:rPr lang="en-US" smtClean="0"/>
              <a:t>‹#›</a:t>
            </a:fld>
            <a:endParaRPr lang="en-US"/>
          </a:p>
        </p:txBody>
      </p:sp>
    </p:spTree>
    <p:extLst>
      <p:ext uri="{BB962C8B-B14F-4D97-AF65-F5344CB8AC3E}">
        <p14:creationId xmlns:p14="http://schemas.microsoft.com/office/powerpoint/2010/main" val="1996518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6EFA5-57D1-D97F-0E14-8F757B492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B1FBB9-3D0D-EB67-9681-83AE47F113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6CDA06-EB79-5314-A036-6FD6F806C3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C47E95-5EB0-CD40-B400-FDF9B394B1DA}"/>
              </a:ext>
            </a:extLst>
          </p:cNvPr>
          <p:cNvSpPr>
            <a:spLocks noGrp="1"/>
          </p:cNvSpPr>
          <p:nvPr>
            <p:ph type="dt" sz="half" idx="10"/>
          </p:nvPr>
        </p:nvSpPr>
        <p:spPr/>
        <p:txBody>
          <a:bodyPr/>
          <a:lstStyle/>
          <a:p>
            <a:fld id="{288DB192-CC0C-410A-A049-A125218F2BF8}" type="datetimeFigureOut">
              <a:rPr lang="en-US" smtClean="0"/>
              <a:t>6/24/2024</a:t>
            </a:fld>
            <a:endParaRPr lang="en-US"/>
          </a:p>
        </p:txBody>
      </p:sp>
      <p:sp>
        <p:nvSpPr>
          <p:cNvPr id="6" name="Footer Placeholder 5">
            <a:extLst>
              <a:ext uri="{FF2B5EF4-FFF2-40B4-BE49-F238E27FC236}">
                <a16:creationId xmlns:a16="http://schemas.microsoft.com/office/drawing/2014/main" id="{05C80FBD-7B0E-F0E7-4A93-A2598EC20C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47B6A5-4B2F-73CD-6937-98C8E121090E}"/>
              </a:ext>
            </a:extLst>
          </p:cNvPr>
          <p:cNvSpPr>
            <a:spLocks noGrp="1"/>
          </p:cNvSpPr>
          <p:nvPr>
            <p:ph type="sldNum" sz="quarter" idx="12"/>
          </p:nvPr>
        </p:nvSpPr>
        <p:spPr/>
        <p:txBody>
          <a:bodyPr/>
          <a:lstStyle/>
          <a:p>
            <a:fld id="{C927EEAE-9220-4CE5-8D33-526E992B1D84}" type="slidenum">
              <a:rPr lang="en-US" smtClean="0"/>
              <a:t>‹#›</a:t>
            </a:fld>
            <a:endParaRPr lang="en-US"/>
          </a:p>
        </p:txBody>
      </p:sp>
    </p:spTree>
    <p:extLst>
      <p:ext uri="{BB962C8B-B14F-4D97-AF65-F5344CB8AC3E}">
        <p14:creationId xmlns:p14="http://schemas.microsoft.com/office/powerpoint/2010/main" val="3406155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7D5F7-51BB-BF0A-3A0C-910C5B8FD3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894416-739E-4E73-5161-AFDEFF2E8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355BBE-79D0-4F2A-E35C-0DD0316715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C5D03F-1986-7861-2EBF-450BD75999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16C68-192D-E1FF-17FA-5D24A9B7B5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F0BAB7-C10B-436D-B21C-C4B239471585}"/>
              </a:ext>
            </a:extLst>
          </p:cNvPr>
          <p:cNvSpPr>
            <a:spLocks noGrp="1"/>
          </p:cNvSpPr>
          <p:nvPr>
            <p:ph type="dt" sz="half" idx="10"/>
          </p:nvPr>
        </p:nvSpPr>
        <p:spPr/>
        <p:txBody>
          <a:bodyPr/>
          <a:lstStyle/>
          <a:p>
            <a:fld id="{288DB192-CC0C-410A-A049-A125218F2BF8}" type="datetimeFigureOut">
              <a:rPr lang="en-US" smtClean="0"/>
              <a:t>6/24/2024</a:t>
            </a:fld>
            <a:endParaRPr lang="en-US"/>
          </a:p>
        </p:txBody>
      </p:sp>
      <p:sp>
        <p:nvSpPr>
          <p:cNvPr id="8" name="Footer Placeholder 7">
            <a:extLst>
              <a:ext uri="{FF2B5EF4-FFF2-40B4-BE49-F238E27FC236}">
                <a16:creationId xmlns:a16="http://schemas.microsoft.com/office/drawing/2014/main" id="{AAF95AA2-1ED5-A88C-5FF9-9BF12EA91F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7BA9C6-E8F3-CE71-C799-9C09AE0D5F60}"/>
              </a:ext>
            </a:extLst>
          </p:cNvPr>
          <p:cNvSpPr>
            <a:spLocks noGrp="1"/>
          </p:cNvSpPr>
          <p:nvPr>
            <p:ph type="sldNum" sz="quarter" idx="12"/>
          </p:nvPr>
        </p:nvSpPr>
        <p:spPr/>
        <p:txBody>
          <a:bodyPr/>
          <a:lstStyle/>
          <a:p>
            <a:fld id="{C927EEAE-9220-4CE5-8D33-526E992B1D84}" type="slidenum">
              <a:rPr lang="en-US" smtClean="0"/>
              <a:t>‹#›</a:t>
            </a:fld>
            <a:endParaRPr lang="en-US"/>
          </a:p>
        </p:txBody>
      </p:sp>
    </p:spTree>
    <p:extLst>
      <p:ext uri="{BB962C8B-B14F-4D97-AF65-F5344CB8AC3E}">
        <p14:creationId xmlns:p14="http://schemas.microsoft.com/office/powerpoint/2010/main" val="401668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1683C-DF27-5161-B3F9-6C8725E02E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347699-0670-D878-1DDD-BCEE2B7B5258}"/>
              </a:ext>
            </a:extLst>
          </p:cNvPr>
          <p:cNvSpPr>
            <a:spLocks noGrp="1"/>
          </p:cNvSpPr>
          <p:nvPr>
            <p:ph type="dt" sz="half" idx="10"/>
          </p:nvPr>
        </p:nvSpPr>
        <p:spPr/>
        <p:txBody>
          <a:bodyPr/>
          <a:lstStyle/>
          <a:p>
            <a:fld id="{288DB192-CC0C-410A-A049-A125218F2BF8}" type="datetimeFigureOut">
              <a:rPr lang="en-US" smtClean="0"/>
              <a:t>6/24/2024</a:t>
            </a:fld>
            <a:endParaRPr lang="en-US"/>
          </a:p>
        </p:txBody>
      </p:sp>
      <p:sp>
        <p:nvSpPr>
          <p:cNvPr id="4" name="Footer Placeholder 3">
            <a:extLst>
              <a:ext uri="{FF2B5EF4-FFF2-40B4-BE49-F238E27FC236}">
                <a16:creationId xmlns:a16="http://schemas.microsoft.com/office/drawing/2014/main" id="{F33E8290-B8EC-BBBD-8522-B6F6EE6F80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005987-57FA-B5AE-CD5D-75E07B6781ED}"/>
              </a:ext>
            </a:extLst>
          </p:cNvPr>
          <p:cNvSpPr>
            <a:spLocks noGrp="1"/>
          </p:cNvSpPr>
          <p:nvPr>
            <p:ph type="sldNum" sz="quarter" idx="12"/>
          </p:nvPr>
        </p:nvSpPr>
        <p:spPr/>
        <p:txBody>
          <a:bodyPr/>
          <a:lstStyle/>
          <a:p>
            <a:fld id="{C927EEAE-9220-4CE5-8D33-526E992B1D84}" type="slidenum">
              <a:rPr lang="en-US" smtClean="0"/>
              <a:t>‹#›</a:t>
            </a:fld>
            <a:endParaRPr lang="en-US"/>
          </a:p>
        </p:txBody>
      </p:sp>
    </p:spTree>
    <p:extLst>
      <p:ext uri="{BB962C8B-B14F-4D97-AF65-F5344CB8AC3E}">
        <p14:creationId xmlns:p14="http://schemas.microsoft.com/office/powerpoint/2010/main" val="4014322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F82262-F193-AC45-EFE8-5D1598A0D3BD}"/>
              </a:ext>
            </a:extLst>
          </p:cNvPr>
          <p:cNvSpPr>
            <a:spLocks noGrp="1"/>
          </p:cNvSpPr>
          <p:nvPr>
            <p:ph type="dt" sz="half" idx="10"/>
          </p:nvPr>
        </p:nvSpPr>
        <p:spPr/>
        <p:txBody>
          <a:bodyPr/>
          <a:lstStyle/>
          <a:p>
            <a:fld id="{288DB192-CC0C-410A-A049-A125218F2BF8}" type="datetimeFigureOut">
              <a:rPr lang="en-US" smtClean="0"/>
              <a:t>6/24/2024</a:t>
            </a:fld>
            <a:endParaRPr lang="en-US"/>
          </a:p>
        </p:txBody>
      </p:sp>
      <p:sp>
        <p:nvSpPr>
          <p:cNvPr id="3" name="Footer Placeholder 2">
            <a:extLst>
              <a:ext uri="{FF2B5EF4-FFF2-40B4-BE49-F238E27FC236}">
                <a16:creationId xmlns:a16="http://schemas.microsoft.com/office/drawing/2014/main" id="{EA780A9D-68E4-CC1F-E46C-D06900FF71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532446-FF3A-5786-0424-C84BA9E3FE7F}"/>
              </a:ext>
            </a:extLst>
          </p:cNvPr>
          <p:cNvSpPr>
            <a:spLocks noGrp="1"/>
          </p:cNvSpPr>
          <p:nvPr>
            <p:ph type="sldNum" sz="quarter" idx="12"/>
          </p:nvPr>
        </p:nvSpPr>
        <p:spPr/>
        <p:txBody>
          <a:bodyPr/>
          <a:lstStyle/>
          <a:p>
            <a:fld id="{C927EEAE-9220-4CE5-8D33-526E992B1D84}" type="slidenum">
              <a:rPr lang="en-US" smtClean="0"/>
              <a:t>‹#›</a:t>
            </a:fld>
            <a:endParaRPr lang="en-US"/>
          </a:p>
        </p:txBody>
      </p:sp>
    </p:spTree>
    <p:extLst>
      <p:ext uri="{BB962C8B-B14F-4D97-AF65-F5344CB8AC3E}">
        <p14:creationId xmlns:p14="http://schemas.microsoft.com/office/powerpoint/2010/main" val="243952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AEFC9-73C5-4723-EF00-2D6FBE94B6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4A8690-5FD5-2F90-03BC-F3D919D333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7CE940-C4EA-6911-0C44-85C680736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6AD5A4-007F-222A-BFBE-A87714BD6CCF}"/>
              </a:ext>
            </a:extLst>
          </p:cNvPr>
          <p:cNvSpPr>
            <a:spLocks noGrp="1"/>
          </p:cNvSpPr>
          <p:nvPr>
            <p:ph type="dt" sz="half" idx="10"/>
          </p:nvPr>
        </p:nvSpPr>
        <p:spPr/>
        <p:txBody>
          <a:bodyPr/>
          <a:lstStyle/>
          <a:p>
            <a:fld id="{288DB192-CC0C-410A-A049-A125218F2BF8}" type="datetimeFigureOut">
              <a:rPr lang="en-US" smtClean="0"/>
              <a:t>6/24/2024</a:t>
            </a:fld>
            <a:endParaRPr lang="en-US"/>
          </a:p>
        </p:txBody>
      </p:sp>
      <p:sp>
        <p:nvSpPr>
          <p:cNvPr id="6" name="Footer Placeholder 5">
            <a:extLst>
              <a:ext uri="{FF2B5EF4-FFF2-40B4-BE49-F238E27FC236}">
                <a16:creationId xmlns:a16="http://schemas.microsoft.com/office/drawing/2014/main" id="{9DCB0735-A246-205F-AEE2-41809275B2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A304EB-6640-CA3B-0906-8BAABC6EC94E}"/>
              </a:ext>
            </a:extLst>
          </p:cNvPr>
          <p:cNvSpPr>
            <a:spLocks noGrp="1"/>
          </p:cNvSpPr>
          <p:nvPr>
            <p:ph type="sldNum" sz="quarter" idx="12"/>
          </p:nvPr>
        </p:nvSpPr>
        <p:spPr/>
        <p:txBody>
          <a:bodyPr/>
          <a:lstStyle/>
          <a:p>
            <a:fld id="{C927EEAE-9220-4CE5-8D33-526E992B1D84}" type="slidenum">
              <a:rPr lang="en-US" smtClean="0"/>
              <a:t>‹#›</a:t>
            </a:fld>
            <a:endParaRPr lang="en-US"/>
          </a:p>
        </p:txBody>
      </p:sp>
    </p:spTree>
    <p:extLst>
      <p:ext uri="{BB962C8B-B14F-4D97-AF65-F5344CB8AC3E}">
        <p14:creationId xmlns:p14="http://schemas.microsoft.com/office/powerpoint/2010/main" val="1732936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7C890-3719-E318-DA99-E5F69448C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DEF401-B62B-4CAD-5749-B82F9D8B63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B6A376-71E4-80D6-70CC-BF41F2FE7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5EEEB4-6CF5-4C59-44E0-0F7169BE1ABC}"/>
              </a:ext>
            </a:extLst>
          </p:cNvPr>
          <p:cNvSpPr>
            <a:spLocks noGrp="1"/>
          </p:cNvSpPr>
          <p:nvPr>
            <p:ph type="dt" sz="half" idx="10"/>
          </p:nvPr>
        </p:nvSpPr>
        <p:spPr/>
        <p:txBody>
          <a:bodyPr/>
          <a:lstStyle/>
          <a:p>
            <a:fld id="{288DB192-CC0C-410A-A049-A125218F2BF8}" type="datetimeFigureOut">
              <a:rPr lang="en-US" smtClean="0"/>
              <a:t>6/24/2024</a:t>
            </a:fld>
            <a:endParaRPr lang="en-US"/>
          </a:p>
        </p:txBody>
      </p:sp>
      <p:sp>
        <p:nvSpPr>
          <p:cNvPr id="6" name="Footer Placeholder 5">
            <a:extLst>
              <a:ext uri="{FF2B5EF4-FFF2-40B4-BE49-F238E27FC236}">
                <a16:creationId xmlns:a16="http://schemas.microsoft.com/office/drawing/2014/main" id="{C7904689-1FA8-4904-FD57-117EE011D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1587F-0F50-CCF0-2C91-F8EA7235E576}"/>
              </a:ext>
            </a:extLst>
          </p:cNvPr>
          <p:cNvSpPr>
            <a:spLocks noGrp="1"/>
          </p:cNvSpPr>
          <p:nvPr>
            <p:ph type="sldNum" sz="quarter" idx="12"/>
          </p:nvPr>
        </p:nvSpPr>
        <p:spPr/>
        <p:txBody>
          <a:bodyPr/>
          <a:lstStyle/>
          <a:p>
            <a:fld id="{C927EEAE-9220-4CE5-8D33-526E992B1D84}" type="slidenum">
              <a:rPr lang="en-US" smtClean="0"/>
              <a:t>‹#›</a:t>
            </a:fld>
            <a:endParaRPr lang="en-US"/>
          </a:p>
        </p:txBody>
      </p:sp>
    </p:spTree>
    <p:extLst>
      <p:ext uri="{BB962C8B-B14F-4D97-AF65-F5344CB8AC3E}">
        <p14:creationId xmlns:p14="http://schemas.microsoft.com/office/powerpoint/2010/main" val="195470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618158-4797-6E12-322A-CF41E50E56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E126CA-9977-278B-1C51-ABB0CB015A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585E3-4786-DB2E-2450-09413D45BA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DB192-CC0C-410A-A049-A125218F2BF8}" type="datetimeFigureOut">
              <a:rPr lang="en-US" smtClean="0"/>
              <a:t>6/24/2024</a:t>
            </a:fld>
            <a:endParaRPr lang="en-US"/>
          </a:p>
        </p:txBody>
      </p:sp>
      <p:sp>
        <p:nvSpPr>
          <p:cNvPr id="5" name="Footer Placeholder 4">
            <a:extLst>
              <a:ext uri="{FF2B5EF4-FFF2-40B4-BE49-F238E27FC236}">
                <a16:creationId xmlns:a16="http://schemas.microsoft.com/office/drawing/2014/main" id="{FA775905-D4AB-4E53-E90B-FDE53EE3F8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1EDFEA-BDB9-E01E-2A42-E0C2778A10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7EEAE-9220-4CE5-8D33-526E992B1D84}" type="slidenum">
              <a:rPr lang="en-US" smtClean="0"/>
              <a:t>‹#›</a:t>
            </a:fld>
            <a:endParaRPr lang="en-US"/>
          </a:p>
        </p:txBody>
      </p:sp>
    </p:spTree>
    <p:extLst>
      <p:ext uri="{BB962C8B-B14F-4D97-AF65-F5344CB8AC3E}">
        <p14:creationId xmlns:p14="http://schemas.microsoft.com/office/powerpoint/2010/main" val="1559723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council.org/documents/2023/08/f-1-a-ewg-report-1-with-edit.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council.org/documents/2024/02/agenda-item-h-1-a-cciea-team-report-1-2023-2024-california-current-ecosystem-status-report-electronic-only.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pcouncil.org/documents/2024/02/agenda-item-h-1-a-cciea-team-report-1-2023-2024-california-current-ecosystem-status-report-electronic-only.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council.org/documents/2024/02/agenda-item-h-1-a-cciea-team-report-1-2023-2024-california-current-ecosystem-status-report-electronic-only.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pcouncil.org/actions/ecosystem-and-climate-information-for-species-fisheries-and-fmp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pcouncil.org/actions/ecosystem-and-climate-information-for-species-fisheries-and-fmp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council.org/documents/2023/08/f-1-a-ewg-report-1-with-edit.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council.org/documents/2023/08/f-1-a-supplemental-ewg-report-2-risk-evaluation-tables-for-petrale-sole-and-sablefish.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council.org/documents/2023/08/f-1-a-supplemental-ewg-report-2-risk-evaluation-tables-for-petrale-sole-and-sablefish.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council.org/documents/2024/02/agenda-item-h-2-a-supplemental-ewg-report-1-initiative-4.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pcouncil.org/documents/2024/03/h-2-motion-in-writing-march-2024.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pcouncil.org/documents/2024/03/agenda-item-h-2-a-supplemental-hc-report-1-habitat-committee-report-on-fishery-ecosystem-plan-initiative-4-progress-review.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DF86-298D-DDEA-D9CF-8C5F3741FB53}"/>
              </a:ext>
            </a:extLst>
          </p:cNvPr>
          <p:cNvSpPr>
            <a:spLocks noGrp="1"/>
          </p:cNvSpPr>
          <p:nvPr>
            <p:ph type="ctrTitle"/>
          </p:nvPr>
        </p:nvSpPr>
        <p:spPr/>
        <p:txBody>
          <a:bodyPr/>
          <a:lstStyle/>
          <a:p>
            <a:r>
              <a:rPr lang="en-US" dirty="0"/>
              <a:t>Fisheries Ecosystem Plan</a:t>
            </a:r>
            <a:br>
              <a:rPr lang="en-US" dirty="0"/>
            </a:br>
            <a:r>
              <a:rPr lang="en-US" dirty="0"/>
              <a:t>Initiative 4</a:t>
            </a:r>
          </a:p>
        </p:txBody>
      </p:sp>
      <p:sp>
        <p:nvSpPr>
          <p:cNvPr id="3" name="Subtitle 2">
            <a:extLst>
              <a:ext uri="{FF2B5EF4-FFF2-40B4-BE49-F238E27FC236}">
                <a16:creationId xmlns:a16="http://schemas.microsoft.com/office/drawing/2014/main" id="{499AB16B-2F9A-A2B7-721F-E159CF9E8847}"/>
              </a:ext>
            </a:extLst>
          </p:cNvPr>
          <p:cNvSpPr>
            <a:spLocks noGrp="1"/>
          </p:cNvSpPr>
          <p:nvPr>
            <p:ph type="subTitle" idx="1"/>
          </p:nvPr>
        </p:nvSpPr>
        <p:spPr/>
        <p:txBody>
          <a:bodyPr/>
          <a:lstStyle/>
          <a:p>
            <a:r>
              <a:rPr lang="en-US" dirty="0"/>
              <a:t>Sacramento River Fall Chinook Ad-Hoc Workgroup Presentation</a:t>
            </a:r>
          </a:p>
          <a:p>
            <a:r>
              <a:rPr lang="en-US" dirty="0"/>
              <a:t>June 25, 2024</a:t>
            </a:r>
          </a:p>
        </p:txBody>
      </p:sp>
    </p:spTree>
    <p:extLst>
      <p:ext uri="{BB962C8B-B14F-4D97-AF65-F5344CB8AC3E}">
        <p14:creationId xmlns:p14="http://schemas.microsoft.com/office/powerpoint/2010/main" val="2457090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9DA8C3-C7AF-EB09-018A-9CE0C6CC59F7}"/>
              </a:ext>
            </a:extLst>
          </p:cNvPr>
          <p:cNvPicPr>
            <a:picLocks noGrp="1" noChangeAspect="1"/>
          </p:cNvPicPr>
          <p:nvPr>
            <p:ph idx="1"/>
          </p:nvPr>
        </p:nvPicPr>
        <p:blipFill>
          <a:blip r:embed="rId2"/>
          <a:stretch>
            <a:fillRect/>
          </a:stretch>
        </p:blipFill>
        <p:spPr>
          <a:xfrm>
            <a:off x="2334638" y="24966"/>
            <a:ext cx="7577847" cy="6857953"/>
          </a:xfrm>
          <a:prstGeom prst="rect">
            <a:avLst/>
          </a:prstGeom>
        </p:spPr>
      </p:pic>
      <p:sp>
        <p:nvSpPr>
          <p:cNvPr id="6" name="TextBox 5">
            <a:extLst>
              <a:ext uri="{FF2B5EF4-FFF2-40B4-BE49-F238E27FC236}">
                <a16:creationId xmlns:a16="http://schemas.microsoft.com/office/drawing/2014/main" id="{B66CC2E5-7064-BCB9-66FB-40832C17C26F}"/>
              </a:ext>
            </a:extLst>
          </p:cNvPr>
          <p:cNvSpPr txBox="1"/>
          <p:nvPr/>
        </p:nvSpPr>
        <p:spPr>
          <a:xfrm>
            <a:off x="2334638" y="6455076"/>
            <a:ext cx="7852791" cy="369332"/>
          </a:xfrm>
          <a:prstGeom prst="rect">
            <a:avLst/>
          </a:prstGeom>
          <a:solidFill>
            <a:schemeClr val="bg1"/>
          </a:solidFill>
        </p:spPr>
        <p:txBody>
          <a:bodyPr wrap="none" rtlCol="0">
            <a:spAutoFit/>
          </a:bodyPr>
          <a:lstStyle/>
          <a:p>
            <a:r>
              <a:rPr lang="en-US" dirty="0">
                <a:hlinkClick r:id="rId3"/>
              </a:rPr>
              <a:t>https://www.pcouncil.org/documents/2023/08/f-1-a-ewg-report-1-with-edit.pdf/</a:t>
            </a:r>
            <a:r>
              <a:rPr lang="en-US" dirty="0"/>
              <a:t> </a:t>
            </a:r>
          </a:p>
        </p:txBody>
      </p:sp>
    </p:spTree>
    <p:extLst>
      <p:ext uri="{BB962C8B-B14F-4D97-AF65-F5344CB8AC3E}">
        <p14:creationId xmlns:p14="http://schemas.microsoft.com/office/powerpoint/2010/main" val="2355830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FEE46-6334-8844-B257-DF0D4BE408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04ECA2-A843-9C5D-9743-D143E897DD45}"/>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CC790167-541F-BFB5-C240-9A1052CA553A}"/>
              </a:ext>
            </a:extLst>
          </p:cNvPr>
          <p:cNvSpPr txBox="1"/>
          <p:nvPr/>
        </p:nvSpPr>
        <p:spPr>
          <a:xfrm>
            <a:off x="838200" y="6211669"/>
            <a:ext cx="10724477" cy="646331"/>
          </a:xfrm>
          <a:prstGeom prst="rect">
            <a:avLst/>
          </a:prstGeom>
          <a:noFill/>
        </p:spPr>
        <p:txBody>
          <a:bodyPr wrap="square" rtlCol="0">
            <a:spAutoFit/>
          </a:bodyPr>
          <a:lstStyle/>
          <a:p>
            <a:r>
              <a:rPr lang="en-US" dirty="0">
                <a:hlinkClick r:id="rId2"/>
              </a:rPr>
              <a:t>https://www.pcouncil.org/documents/2024/02/agenda-item-h-1-a-cciea-team-report-1-2023-2024-california-current-ecosystem-status-report-electronic-only.pdf/</a:t>
            </a:r>
            <a:r>
              <a:rPr lang="en-US" dirty="0"/>
              <a:t> </a:t>
            </a:r>
          </a:p>
        </p:txBody>
      </p:sp>
      <p:pic>
        <p:nvPicPr>
          <p:cNvPr id="8" name="Picture 7">
            <a:extLst>
              <a:ext uri="{FF2B5EF4-FFF2-40B4-BE49-F238E27FC236}">
                <a16:creationId xmlns:a16="http://schemas.microsoft.com/office/drawing/2014/main" id="{AD4ADAF6-4A66-6B3F-34CB-D8CE6A9FAB1E}"/>
              </a:ext>
            </a:extLst>
          </p:cNvPr>
          <p:cNvPicPr>
            <a:picLocks noChangeAspect="1"/>
          </p:cNvPicPr>
          <p:nvPr/>
        </p:nvPicPr>
        <p:blipFill>
          <a:blip r:embed="rId3"/>
          <a:stretch>
            <a:fillRect/>
          </a:stretch>
        </p:blipFill>
        <p:spPr>
          <a:xfrm>
            <a:off x="2247439" y="87549"/>
            <a:ext cx="7628777" cy="6160779"/>
          </a:xfrm>
          <a:prstGeom prst="rect">
            <a:avLst/>
          </a:prstGeom>
        </p:spPr>
      </p:pic>
    </p:spTree>
    <p:extLst>
      <p:ext uri="{BB962C8B-B14F-4D97-AF65-F5344CB8AC3E}">
        <p14:creationId xmlns:p14="http://schemas.microsoft.com/office/powerpoint/2010/main" val="1343589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1E38-F4CA-5532-0263-49587BE6F1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E03710-2BE1-ACE1-AD7D-83B8F3595E23}"/>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AD2EA416-1145-B9B1-B097-95362EEE7093}"/>
              </a:ext>
            </a:extLst>
          </p:cNvPr>
          <p:cNvSpPr txBox="1"/>
          <p:nvPr/>
        </p:nvSpPr>
        <p:spPr>
          <a:xfrm>
            <a:off x="733760" y="6152282"/>
            <a:ext cx="10724477" cy="646331"/>
          </a:xfrm>
          <a:prstGeom prst="rect">
            <a:avLst/>
          </a:prstGeom>
          <a:noFill/>
        </p:spPr>
        <p:txBody>
          <a:bodyPr wrap="square" rtlCol="0">
            <a:spAutoFit/>
          </a:bodyPr>
          <a:lstStyle/>
          <a:p>
            <a:r>
              <a:rPr lang="en-US" dirty="0">
                <a:hlinkClick r:id="rId2"/>
              </a:rPr>
              <a:t>https://www.pcouncil.org/documents/2024/02/agenda-item-h-1-a-cciea-team-report-1-2023-2024-california-current-ecosystem-status-report-electronic-only.pdf/</a:t>
            </a:r>
            <a:r>
              <a:rPr lang="en-US" dirty="0"/>
              <a:t> </a:t>
            </a:r>
          </a:p>
        </p:txBody>
      </p:sp>
      <p:pic>
        <p:nvPicPr>
          <p:cNvPr id="8" name="Picture 7">
            <a:extLst>
              <a:ext uri="{FF2B5EF4-FFF2-40B4-BE49-F238E27FC236}">
                <a16:creationId xmlns:a16="http://schemas.microsoft.com/office/drawing/2014/main" id="{1CA43E3B-0769-3E5A-F037-05CFE24B2D90}"/>
              </a:ext>
            </a:extLst>
          </p:cNvPr>
          <p:cNvPicPr>
            <a:picLocks noChangeAspect="1"/>
          </p:cNvPicPr>
          <p:nvPr/>
        </p:nvPicPr>
        <p:blipFill>
          <a:blip r:embed="rId3"/>
          <a:stretch>
            <a:fillRect/>
          </a:stretch>
        </p:blipFill>
        <p:spPr>
          <a:xfrm>
            <a:off x="2277959" y="-35157"/>
            <a:ext cx="7636078" cy="6212120"/>
          </a:xfrm>
          <a:prstGeom prst="rect">
            <a:avLst/>
          </a:prstGeom>
        </p:spPr>
      </p:pic>
    </p:spTree>
    <p:extLst>
      <p:ext uri="{BB962C8B-B14F-4D97-AF65-F5344CB8AC3E}">
        <p14:creationId xmlns:p14="http://schemas.microsoft.com/office/powerpoint/2010/main" val="2950273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916C3-CD18-E5F9-AA99-841953283D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BCE77B-F523-0A2A-0D00-16FB42D85ED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E7FF8B9-FE1D-5C8A-4E74-A604D48FEFA5}"/>
              </a:ext>
            </a:extLst>
          </p:cNvPr>
          <p:cNvPicPr>
            <a:picLocks noChangeAspect="1"/>
          </p:cNvPicPr>
          <p:nvPr/>
        </p:nvPicPr>
        <p:blipFill>
          <a:blip r:embed="rId2"/>
          <a:stretch>
            <a:fillRect/>
          </a:stretch>
        </p:blipFill>
        <p:spPr>
          <a:xfrm>
            <a:off x="1455906" y="107949"/>
            <a:ext cx="9280188" cy="6369717"/>
          </a:xfrm>
          <a:prstGeom prst="rect">
            <a:avLst/>
          </a:prstGeom>
        </p:spPr>
      </p:pic>
      <p:sp>
        <p:nvSpPr>
          <p:cNvPr id="6" name="TextBox 5">
            <a:extLst>
              <a:ext uri="{FF2B5EF4-FFF2-40B4-BE49-F238E27FC236}">
                <a16:creationId xmlns:a16="http://schemas.microsoft.com/office/drawing/2014/main" id="{D2E77654-F38D-5BC4-9FA0-F6C35678C841}"/>
              </a:ext>
            </a:extLst>
          </p:cNvPr>
          <p:cNvSpPr txBox="1"/>
          <p:nvPr/>
        </p:nvSpPr>
        <p:spPr>
          <a:xfrm>
            <a:off x="733760" y="6171738"/>
            <a:ext cx="10724477" cy="646331"/>
          </a:xfrm>
          <a:prstGeom prst="rect">
            <a:avLst/>
          </a:prstGeom>
          <a:noFill/>
        </p:spPr>
        <p:txBody>
          <a:bodyPr wrap="square" rtlCol="0">
            <a:spAutoFit/>
          </a:bodyPr>
          <a:lstStyle/>
          <a:p>
            <a:r>
              <a:rPr lang="en-US" dirty="0">
                <a:hlinkClick r:id="rId3"/>
              </a:rPr>
              <a:t>https://www.pcouncil.org/documents/2024/02/agenda-item-h-1-a-cciea-team-report-1-2023-2024-california-current-ecosystem-status-report-electronic-only.pdf/</a:t>
            </a:r>
            <a:r>
              <a:rPr lang="en-US" dirty="0"/>
              <a:t> </a:t>
            </a:r>
          </a:p>
        </p:txBody>
      </p:sp>
    </p:spTree>
    <p:extLst>
      <p:ext uri="{BB962C8B-B14F-4D97-AF65-F5344CB8AC3E}">
        <p14:creationId xmlns:p14="http://schemas.microsoft.com/office/powerpoint/2010/main" val="3884795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D30D-55D4-6E63-1B32-6939007417AE}"/>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443E755D-3AA6-B4E0-B7D7-C17013995FB5}"/>
              </a:ext>
            </a:extLst>
          </p:cNvPr>
          <p:cNvSpPr>
            <a:spLocks noGrp="1"/>
          </p:cNvSpPr>
          <p:nvPr>
            <p:ph idx="1"/>
          </p:nvPr>
        </p:nvSpPr>
        <p:spPr/>
        <p:txBody>
          <a:bodyPr/>
          <a:lstStyle/>
          <a:p>
            <a:r>
              <a:rPr lang="en-US" dirty="0"/>
              <a:t>How could risk tables, stop light tables, or other approaches be used to improve use of ecosystem information in Sacramento and Klamath River fall Chinook?</a:t>
            </a:r>
          </a:p>
          <a:p>
            <a:pPr marL="0" indent="0">
              <a:buNone/>
            </a:pPr>
            <a:endParaRPr lang="en-US" dirty="0"/>
          </a:p>
          <a:p>
            <a:r>
              <a:rPr lang="en-US" dirty="0"/>
              <a:t>Next steps?</a:t>
            </a:r>
          </a:p>
          <a:p>
            <a:pPr lvl="1"/>
            <a:r>
              <a:rPr lang="en-US" dirty="0"/>
              <a:t>SSC-ES</a:t>
            </a:r>
          </a:p>
          <a:p>
            <a:pPr lvl="1"/>
            <a:r>
              <a:rPr lang="en-US" dirty="0"/>
              <a:t>Salmon Methodology</a:t>
            </a:r>
          </a:p>
          <a:p>
            <a:r>
              <a:rPr lang="en-US" dirty="0"/>
              <a:t>Timeline?</a:t>
            </a:r>
          </a:p>
          <a:p>
            <a:pPr lvl="1"/>
            <a:r>
              <a:rPr lang="en-US" dirty="0"/>
              <a:t>September Briefing Book</a:t>
            </a:r>
          </a:p>
          <a:p>
            <a:endParaRPr lang="en-US" dirty="0"/>
          </a:p>
        </p:txBody>
      </p:sp>
    </p:spTree>
    <p:extLst>
      <p:ext uri="{BB962C8B-B14F-4D97-AF65-F5344CB8AC3E}">
        <p14:creationId xmlns:p14="http://schemas.microsoft.com/office/powerpoint/2010/main" val="104535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048B4-C56A-2533-8D8C-6A292AEB6144}"/>
              </a:ext>
            </a:extLst>
          </p:cNvPr>
          <p:cNvSpPr>
            <a:spLocks noGrp="1"/>
          </p:cNvSpPr>
          <p:nvPr>
            <p:ph type="title"/>
          </p:nvPr>
        </p:nvSpPr>
        <p:spPr/>
        <p:txBody>
          <a:bodyPr/>
          <a:lstStyle/>
          <a:p>
            <a:r>
              <a:rPr lang="en-US" dirty="0"/>
              <a:t>Initiative 4</a:t>
            </a:r>
          </a:p>
        </p:txBody>
      </p:sp>
      <p:sp>
        <p:nvSpPr>
          <p:cNvPr id="3" name="Content Placeholder 2">
            <a:extLst>
              <a:ext uri="{FF2B5EF4-FFF2-40B4-BE49-F238E27FC236}">
                <a16:creationId xmlns:a16="http://schemas.microsoft.com/office/drawing/2014/main" id="{BBA69861-78FD-777A-67A9-C7BA2B1953A1}"/>
              </a:ext>
            </a:extLst>
          </p:cNvPr>
          <p:cNvSpPr>
            <a:spLocks noGrp="1"/>
          </p:cNvSpPr>
          <p:nvPr>
            <p:ph idx="1"/>
          </p:nvPr>
        </p:nvSpPr>
        <p:spPr/>
        <p:txBody>
          <a:bodyPr>
            <a:normAutofit fontScale="92500"/>
          </a:bodyPr>
          <a:lstStyle/>
          <a:p>
            <a:pPr marL="0" indent="0">
              <a:buNone/>
            </a:pPr>
            <a:r>
              <a:rPr lang="en-US" dirty="0"/>
              <a:t>Also known as the Ecosystem and Climate Information for Species, Fisheries, and FMPs</a:t>
            </a:r>
          </a:p>
          <a:p>
            <a:pPr marL="0" indent="0">
              <a:buNone/>
            </a:pPr>
            <a:r>
              <a:rPr lang="en-US" dirty="0"/>
              <a:t>Goals:</a:t>
            </a:r>
          </a:p>
          <a:p>
            <a:pPr marL="571500" indent="-571500">
              <a:buFont typeface="+mj-lt"/>
              <a:buAutoNum type="romanLcPeriod"/>
            </a:pPr>
            <a:r>
              <a:rPr lang="en-US" dirty="0"/>
              <a:t>review the incorporation of climate and ecosystem information into the Council’s harvest-setting and fisheries management processes, </a:t>
            </a:r>
          </a:p>
          <a:p>
            <a:pPr marL="571500" indent="-571500">
              <a:buFont typeface="+mj-lt"/>
              <a:buAutoNum type="romanLcPeriod"/>
            </a:pPr>
            <a:r>
              <a:rPr lang="en-US" dirty="0"/>
              <a:t>determine the need and appropriate timing for additional, FMP-specific ecosystem and climate information, and </a:t>
            </a:r>
          </a:p>
          <a:p>
            <a:pPr marL="571500" indent="-571500">
              <a:buFont typeface="+mj-lt"/>
              <a:buAutoNum type="romanLcPeriod"/>
            </a:pPr>
            <a:r>
              <a:rPr lang="en-US" dirty="0"/>
              <a:t>where there is a need for additional ecosystem and climate information, develop clear pathways for it to be used in the setting of scientific uncertainty, harvest policy, and specific management actions. </a:t>
            </a:r>
          </a:p>
        </p:txBody>
      </p:sp>
      <p:sp>
        <p:nvSpPr>
          <p:cNvPr id="4" name="TextBox 3">
            <a:extLst>
              <a:ext uri="{FF2B5EF4-FFF2-40B4-BE49-F238E27FC236}">
                <a16:creationId xmlns:a16="http://schemas.microsoft.com/office/drawing/2014/main" id="{77A6310D-02E6-31B6-3CA3-CF1069547E41}"/>
              </a:ext>
            </a:extLst>
          </p:cNvPr>
          <p:cNvSpPr txBox="1"/>
          <p:nvPr/>
        </p:nvSpPr>
        <p:spPr>
          <a:xfrm>
            <a:off x="1199082" y="6176963"/>
            <a:ext cx="9793835" cy="369332"/>
          </a:xfrm>
          <a:prstGeom prst="rect">
            <a:avLst/>
          </a:prstGeom>
          <a:noFill/>
        </p:spPr>
        <p:txBody>
          <a:bodyPr wrap="none" rtlCol="0">
            <a:spAutoFit/>
          </a:bodyPr>
          <a:lstStyle/>
          <a:p>
            <a:r>
              <a:rPr lang="en-US" dirty="0">
                <a:hlinkClick r:id="rId2"/>
              </a:rPr>
              <a:t>https://www.pcouncil.org/actions/ecosystem-and-climate-information-for-species-fisheries-and-fmps/</a:t>
            </a:r>
            <a:r>
              <a:rPr lang="en-US" dirty="0"/>
              <a:t> </a:t>
            </a:r>
          </a:p>
        </p:txBody>
      </p:sp>
    </p:spTree>
    <p:extLst>
      <p:ext uri="{BB962C8B-B14F-4D97-AF65-F5344CB8AC3E}">
        <p14:creationId xmlns:p14="http://schemas.microsoft.com/office/powerpoint/2010/main" val="3764814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29B8B-353F-2E69-2391-AEDC03D350B5}"/>
              </a:ext>
            </a:extLst>
          </p:cNvPr>
          <p:cNvSpPr>
            <a:spLocks noGrp="1"/>
          </p:cNvSpPr>
          <p:nvPr>
            <p:ph type="title"/>
          </p:nvPr>
        </p:nvSpPr>
        <p:spPr/>
        <p:txBody>
          <a:bodyPr/>
          <a:lstStyle/>
          <a:p>
            <a:r>
              <a:rPr lang="en-US" dirty="0"/>
              <a:t>Initiative 4 - Timeline</a:t>
            </a:r>
          </a:p>
        </p:txBody>
      </p:sp>
      <p:sp>
        <p:nvSpPr>
          <p:cNvPr id="3" name="Content Placeholder 2">
            <a:extLst>
              <a:ext uri="{FF2B5EF4-FFF2-40B4-BE49-F238E27FC236}">
                <a16:creationId xmlns:a16="http://schemas.microsoft.com/office/drawing/2014/main" id="{B05DED4D-A429-CCF4-B424-81AF31B43574}"/>
              </a:ext>
            </a:extLst>
          </p:cNvPr>
          <p:cNvSpPr>
            <a:spLocks noGrp="1"/>
          </p:cNvSpPr>
          <p:nvPr>
            <p:ph idx="1"/>
          </p:nvPr>
        </p:nvSpPr>
        <p:spPr/>
        <p:txBody>
          <a:bodyPr/>
          <a:lstStyle/>
          <a:p>
            <a:r>
              <a:rPr lang="en-US" dirty="0"/>
              <a:t>Discussions began in 2022</a:t>
            </a:r>
          </a:p>
          <a:p>
            <a:r>
              <a:rPr lang="en-US" dirty="0"/>
              <a:t>Detailed workplan in March 2023</a:t>
            </a:r>
          </a:p>
          <a:p>
            <a:r>
              <a:rPr lang="en-US" dirty="0"/>
              <a:t>Draft risk tables presented in Sept 2023</a:t>
            </a:r>
          </a:p>
          <a:p>
            <a:r>
              <a:rPr lang="en-US" dirty="0"/>
              <a:t>Reviewed by SSC in Nov 2023</a:t>
            </a:r>
          </a:p>
          <a:p>
            <a:r>
              <a:rPr lang="en-US" dirty="0"/>
              <a:t>EWG presented an update in March and received direction from the Council based on the HC report</a:t>
            </a:r>
          </a:p>
        </p:txBody>
      </p:sp>
      <p:sp>
        <p:nvSpPr>
          <p:cNvPr id="4" name="TextBox 3">
            <a:extLst>
              <a:ext uri="{FF2B5EF4-FFF2-40B4-BE49-F238E27FC236}">
                <a16:creationId xmlns:a16="http://schemas.microsoft.com/office/drawing/2014/main" id="{6A031E4C-43F6-68F6-2676-5228F6252387}"/>
              </a:ext>
            </a:extLst>
          </p:cNvPr>
          <p:cNvSpPr txBox="1"/>
          <p:nvPr/>
        </p:nvSpPr>
        <p:spPr>
          <a:xfrm>
            <a:off x="1199082" y="6176963"/>
            <a:ext cx="9793835" cy="369332"/>
          </a:xfrm>
          <a:prstGeom prst="rect">
            <a:avLst/>
          </a:prstGeom>
          <a:noFill/>
        </p:spPr>
        <p:txBody>
          <a:bodyPr wrap="none" rtlCol="0">
            <a:spAutoFit/>
          </a:bodyPr>
          <a:lstStyle/>
          <a:p>
            <a:r>
              <a:rPr lang="en-US" dirty="0">
                <a:hlinkClick r:id="rId2"/>
              </a:rPr>
              <a:t>https://www.pcouncil.org/actions/ecosystem-and-climate-information-for-species-fisheries-and-fmps/</a:t>
            </a:r>
            <a:r>
              <a:rPr lang="en-US" dirty="0"/>
              <a:t> </a:t>
            </a:r>
          </a:p>
        </p:txBody>
      </p:sp>
    </p:spTree>
    <p:extLst>
      <p:ext uri="{BB962C8B-B14F-4D97-AF65-F5344CB8AC3E}">
        <p14:creationId xmlns:p14="http://schemas.microsoft.com/office/powerpoint/2010/main" val="3434010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EC76E6-A875-F3DD-F04B-359B3DFADDE0}"/>
              </a:ext>
            </a:extLst>
          </p:cNvPr>
          <p:cNvPicPr>
            <a:picLocks noGrp="1" noChangeAspect="1"/>
          </p:cNvPicPr>
          <p:nvPr>
            <p:ph idx="1"/>
          </p:nvPr>
        </p:nvPicPr>
        <p:blipFill>
          <a:blip r:embed="rId2"/>
          <a:stretch>
            <a:fillRect/>
          </a:stretch>
        </p:blipFill>
        <p:spPr>
          <a:xfrm>
            <a:off x="1761566" y="182828"/>
            <a:ext cx="8578936" cy="6305518"/>
          </a:xfrm>
          <a:prstGeom prst="rect">
            <a:avLst/>
          </a:prstGeom>
        </p:spPr>
      </p:pic>
      <p:sp>
        <p:nvSpPr>
          <p:cNvPr id="8" name="TextBox 7">
            <a:extLst>
              <a:ext uri="{FF2B5EF4-FFF2-40B4-BE49-F238E27FC236}">
                <a16:creationId xmlns:a16="http://schemas.microsoft.com/office/drawing/2014/main" id="{C19DF429-168B-86A5-1893-ED5293A239DE}"/>
              </a:ext>
            </a:extLst>
          </p:cNvPr>
          <p:cNvSpPr txBox="1"/>
          <p:nvPr/>
        </p:nvSpPr>
        <p:spPr>
          <a:xfrm>
            <a:off x="2169604" y="6424450"/>
            <a:ext cx="7852791" cy="369332"/>
          </a:xfrm>
          <a:prstGeom prst="rect">
            <a:avLst/>
          </a:prstGeom>
          <a:noFill/>
        </p:spPr>
        <p:txBody>
          <a:bodyPr wrap="none" rtlCol="0">
            <a:spAutoFit/>
          </a:bodyPr>
          <a:lstStyle/>
          <a:p>
            <a:r>
              <a:rPr lang="en-US" dirty="0">
                <a:hlinkClick r:id="rId3"/>
              </a:rPr>
              <a:t>https://www.pcouncil.org/documents/2023/08/f-1-a-ewg-report-1-with-edit.pdf/</a:t>
            </a:r>
            <a:r>
              <a:rPr lang="en-US" dirty="0"/>
              <a:t> </a:t>
            </a:r>
          </a:p>
        </p:txBody>
      </p:sp>
    </p:spTree>
    <p:extLst>
      <p:ext uri="{BB962C8B-B14F-4D97-AF65-F5344CB8AC3E}">
        <p14:creationId xmlns:p14="http://schemas.microsoft.com/office/powerpoint/2010/main" val="2454073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FD0C9-5976-9784-F4AA-5DEE893387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25738B-2C14-5EBF-445E-A20C26BEBD0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E881D04-0718-20CB-6742-8BC88720B7F0}"/>
              </a:ext>
            </a:extLst>
          </p:cNvPr>
          <p:cNvPicPr>
            <a:picLocks noChangeAspect="1"/>
          </p:cNvPicPr>
          <p:nvPr/>
        </p:nvPicPr>
        <p:blipFill>
          <a:blip r:embed="rId2"/>
          <a:stretch>
            <a:fillRect/>
          </a:stretch>
        </p:blipFill>
        <p:spPr>
          <a:xfrm>
            <a:off x="1588863" y="212550"/>
            <a:ext cx="9014273" cy="6412931"/>
          </a:xfrm>
          <a:prstGeom prst="rect">
            <a:avLst/>
          </a:prstGeom>
        </p:spPr>
      </p:pic>
      <p:sp>
        <p:nvSpPr>
          <p:cNvPr id="6" name="TextBox 5">
            <a:extLst>
              <a:ext uri="{FF2B5EF4-FFF2-40B4-BE49-F238E27FC236}">
                <a16:creationId xmlns:a16="http://schemas.microsoft.com/office/drawing/2014/main" id="{AAB2B2EF-A360-2115-0405-A8364E5E3D60}"/>
              </a:ext>
            </a:extLst>
          </p:cNvPr>
          <p:cNvSpPr txBox="1"/>
          <p:nvPr/>
        </p:nvSpPr>
        <p:spPr>
          <a:xfrm>
            <a:off x="1125975" y="6155777"/>
            <a:ext cx="9940047" cy="646331"/>
          </a:xfrm>
          <a:prstGeom prst="rect">
            <a:avLst/>
          </a:prstGeom>
          <a:solidFill>
            <a:schemeClr val="bg1"/>
          </a:solidFill>
        </p:spPr>
        <p:txBody>
          <a:bodyPr wrap="square" rtlCol="0">
            <a:spAutoFit/>
          </a:bodyPr>
          <a:lstStyle/>
          <a:p>
            <a:r>
              <a:rPr lang="en-US" dirty="0">
                <a:hlinkClick r:id="rId3"/>
              </a:rPr>
              <a:t>https://www.pcouncil.org/documents/2023/08/f-1-a-supplemental-ewg-report-2-risk-evaluation-tables-for-petrale-sole-and-sablefish.pdf/</a:t>
            </a:r>
            <a:r>
              <a:rPr lang="en-US" dirty="0"/>
              <a:t> </a:t>
            </a:r>
          </a:p>
        </p:txBody>
      </p:sp>
    </p:spTree>
    <p:extLst>
      <p:ext uri="{BB962C8B-B14F-4D97-AF65-F5344CB8AC3E}">
        <p14:creationId xmlns:p14="http://schemas.microsoft.com/office/powerpoint/2010/main" val="1055815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BA393-47EB-3159-88DA-037CD06DF9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EB665A4-43F5-2DD7-875C-CB02E3839D8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D3305B5-D867-6BA8-0207-FC4A1D1D76DF}"/>
              </a:ext>
            </a:extLst>
          </p:cNvPr>
          <p:cNvPicPr>
            <a:picLocks noChangeAspect="1"/>
          </p:cNvPicPr>
          <p:nvPr/>
        </p:nvPicPr>
        <p:blipFill>
          <a:blip r:embed="rId2"/>
          <a:stretch>
            <a:fillRect/>
          </a:stretch>
        </p:blipFill>
        <p:spPr>
          <a:xfrm>
            <a:off x="1498740" y="212085"/>
            <a:ext cx="9015984" cy="4019509"/>
          </a:xfrm>
          <a:prstGeom prst="rect">
            <a:avLst/>
          </a:prstGeom>
        </p:spPr>
      </p:pic>
      <p:sp>
        <p:nvSpPr>
          <p:cNvPr id="6" name="TextBox 5">
            <a:extLst>
              <a:ext uri="{FF2B5EF4-FFF2-40B4-BE49-F238E27FC236}">
                <a16:creationId xmlns:a16="http://schemas.microsoft.com/office/drawing/2014/main" id="{E588A58B-BB86-424D-EB5B-DB1CE99B8DAE}"/>
              </a:ext>
            </a:extLst>
          </p:cNvPr>
          <p:cNvSpPr txBox="1"/>
          <p:nvPr/>
        </p:nvSpPr>
        <p:spPr>
          <a:xfrm>
            <a:off x="1125975" y="6155777"/>
            <a:ext cx="9940047" cy="646331"/>
          </a:xfrm>
          <a:prstGeom prst="rect">
            <a:avLst/>
          </a:prstGeom>
          <a:solidFill>
            <a:schemeClr val="bg1"/>
          </a:solidFill>
        </p:spPr>
        <p:txBody>
          <a:bodyPr wrap="square" rtlCol="0">
            <a:spAutoFit/>
          </a:bodyPr>
          <a:lstStyle/>
          <a:p>
            <a:r>
              <a:rPr lang="en-US" dirty="0">
                <a:hlinkClick r:id="rId3"/>
              </a:rPr>
              <a:t>https://www.pcouncil.org/documents/2023/08/f-1-a-supplemental-ewg-report-2-risk-evaluation-tables-for-petrale-sole-and-sablefish.pdf/</a:t>
            </a:r>
            <a:r>
              <a:rPr lang="en-US" dirty="0"/>
              <a:t> </a:t>
            </a:r>
          </a:p>
        </p:txBody>
      </p:sp>
    </p:spTree>
    <p:extLst>
      <p:ext uri="{BB962C8B-B14F-4D97-AF65-F5344CB8AC3E}">
        <p14:creationId xmlns:p14="http://schemas.microsoft.com/office/powerpoint/2010/main" val="363403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86CD5-A971-9ED2-208E-169B321E7C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B8EB3E-9648-9132-D911-91FDB358B65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2D0928E-E110-8777-A2E3-73258DF4E9A7}"/>
              </a:ext>
            </a:extLst>
          </p:cNvPr>
          <p:cNvPicPr>
            <a:picLocks noChangeAspect="1"/>
          </p:cNvPicPr>
          <p:nvPr/>
        </p:nvPicPr>
        <p:blipFill>
          <a:blip r:embed="rId2"/>
          <a:stretch>
            <a:fillRect/>
          </a:stretch>
        </p:blipFill>
        <p:spPr>
          <a:xfrm>
            <a:off x="2522136" y="88380"/>
            <a:ext cx="6983603" cy="6681240"/>
          </a:xfrm>
          <a:prstGeom prst="rect">
            <a:avLst/>
          </a:prstGeom>
        </p:spPr>
      </p:pic>
      <p:sp>
        <p:nvSpPr>
          <p:cNvPr id="6" name="TextBox 5">
            <a:extLst>
              <a:ext uri="{FF2B5EF4-FFF2-40B4-BE49-F238E27FC236}">
                <a16:creationId xmlns:a16="http://schemas.microsoft.com/office/drawing/2014/main" id="{215EE143-AF1A-B8FE-C249-11ADC1EB7B75}"/>
              </a:ext>
            </a:extLst>
          </p:cNvPr>
          <p:cNvSpPr txBox="1"/>
          <p:nvPr/>
        </p:nvSpPr>
        <p:spPr>
          <a:xfrm>
            <a:off x="687446" y="6400288"/>
            <a:ext cx="10652981" cy="369332"/>
          </a:xfrm>
          <a:prstGeom prst="rect">
            <a:avLst/>
          </a:prstGeom>
          <a:solidFill>
            <a:schemeClr val="bg1"/>
          </a:solidFill>
        </p:spPr>
        <p:txBody>
          <a:bodyPr wrap="none" rtlCol="0">
            <a:spAutoFit/>
          </a:bodyPr>
          <a:lstStyle/>
          <a:p>
            <a:r>
              <a:rPr lang="en-US" dirty="0">
                <a:hlinkClick r:id="rId3"/>
              </a:rPr>
              <a:t>https://www.pcouncil.org/documents/2024/02/agenda-item-h-2-a-supplemental-ewg-report-1-initiative-4.pdf/</a:t>
            </a:r>
            <a:r>
              <a:rPr lang="en-US" dirty="0"/>
              <a:t> </a:t>
            </a:r>
          </a:p>
        </p:txBody>
      </p:sp>
    </p:spTree>
    <p:extLst>
      <p:ext uri="{BB962C8B-B14F-4D97-AF65-F5344CB8AC3E}">
        <p14:creationId xmlns:p14="http://schemas.microsoft.com/office/powerpoint/2010/main" val="281347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46FBD-AAE9-2A22-CC9F-931A1AB21E6B}"/>
              </a:ext>
            </a:extLst>
          </p:cNvPr>
          <p:cNvSpPr>
            <a:spLocks noGrp="1"/>
          </p:cNvSpPr>
          <p:nvPr>
            <p:ph type="title"/>
          </p:nvPr>
        </p:nvSpPr>
        <p:spPr>
          <a:xfrm>
            <a:off x="838200" y="-169902"/>
            <a:ext cx="10515600" cy="1325563"/>
          </a:xfrm>
        </p:spPr>
        <p:txBody>
          <a:bodyPr/>
          <a:lstStyle/>
          <a:p>
            <a:r>
              <a:rPr lang="en-US" dirty="0"/>
              <a:t>March Council Direction</a:t>
            </a:r>
          </a:p>
        </p:txBody>
      </p:sp>
      <p:sp>
        <p:nvSpPr>
          <p:cNvPr id="3" name="Content Placeholder 2">
            <a:extLst>
              <a:ext uri="{FF2B5EF4-FFF2-40B4-BE49-F238E27FC236}">
                <a16:creationId xmlns:a16="http://schemas.microsoft.com/office/drawing/2014/main" id="{3AFBF332-DD6C-4CD9-A1A1-D2177E7C375C}"/>
              </a:ext>
            </a:extLst>
          </p:cNvPr>
          <p:cNvSpPr>
            <a:spLocks noGrp="1"/>
          </p:cNvSpPr>
          <p:nvPr>
            <p:ph idx="1"/>
          </p:nvPr>
        </p:nvSpPr>
        <p:spPr>
          <a:xfrm>
            <a:off x="838200" y="963039"/>
            <a:ext cx="10515600" cy="5223753"/>
          </a:xfrm>
        </p:spPr>
        <p:txBody>
          <a:bodyPr>
            <a:normAutofit fontScale="92500" lnSpcReduction="10000"/>
          </a:bodyPr>
          <a:lstStyle/>
          <a:p>
            <a:r>
              <a:rPr lang="en-US" dirty="0"/>
              <a:t>Task the EWG to work with NMFS ecosystem, groundfish, and other science center staff to further explore development of a methodological framework for risk tables and apply </a:t>
            </a:r>
            <a:r>
              <a:rPr lang="en-US" dirty="0" err="1"/>
              <a:t>ti</a:t>
            </a:r>
            <a:r>
              <a:rPr lang="en-US" dirty="0"/>
              <a:t> to groundfish, as described in Agenda Item H.2.a Supplemental EWG Report 2, item 1.</a:t>
            </a:r>
          </a:p>
          <a:p>
            <a:pPr lvl="1"/>
            <a:r>
              <a:rPr lang="en-US" dirty="0"/>
              <a:t>Include in this a retrospective analysis of how risk tables would have impacted decision making in past groundfish assessments if they had been used in the manner currently envisioned.</a:t>
            </a:r>
          </a:p>
          <a:p>
            <a:pPr lvl="1"/>
            <a:r>
              <a:rPr lang="en-US" dirty="0"/>
              <a:t>If sablefish and </a:t>
            </a:r>
            <a:r>
              <a:rPr lang="en-US" dirty="0" err="1"/>
              <a:t>Petrale</a:t>
            </a:r>
            <a:r>
              <a:rPr lang="en-US" dirty="0"/>
              <a:t> sole are approved for assessment in 2025 or the </a:t>
            </a:r>
            <a:r>
              <a:rPr lang="en-US" dirty="0" err="1"/>
              <a:t>risktables</a:t>
            </a:r>
            <a:r>
              <a:rPr lang="en-US" dirty="0"/>
              <a:t> are approved for use without a new assessment; update, finalize, and include their risk tables to be considered as a part of those stock assessments and the 2027-2028 harvest specifications process.</a:t>
            </a:r>
          </a:p>
          <a:p>
            <a:r>
              <a:rPr lang="en-US" b="1" dirty="0"/>
              <a:t>Task the EWG to work with NMFS and the appropriate advisory bodies to broaden the application of risk tables to the Salmon FMP as described in Agenda Item H.2.a Supplemental HC Report 1.</a:t>
            </a:r>
          </a:p>
          <a:p>
            <a:r>
              <a:rPr lang="en-US" dirty="0"/>
              <a:t>Delay Council development of risk table for data-limited species or groups or other FMP species until a later date.</a:t>
            </a:r>
          </a:p>
        </p:txBody>
      </p:sp>
      <p:sp>
        <p:nvSpPr>
          <p:cNvPr id="4" name="TextBox 3">
            <a:extLst>
              <a:ext uri="{FF2B5EF4-FFF2-40B4-BE49-F238E27FC236}">
                <a16:creationId xmlns:a16="http://schemas.microsoft.com/office/drawing/2014/main" id="{3320605F-B10D-33BD-0C6F-A3D428390AFB}"/>
              </a:ext>
            </a:extLst>
          </p:cNvPr>
          <p:cNvSpPr txBox="1"/>
          <p:nvPr/>
        </p:nvSpPr>
        <p:spPr>
          <a:xfrm>
            <a:off x="1888469" y="6313251"/>
            <a:ext cx="8415061" cy="369332"/>
          </a:xfrm>
          <a:prstGeom prst="rect">
            <a:avLst/>
          </a:prstGeom>
          <a:noFill/>
        </p:spPr>
        <p:txBody>
          <a:bodyPr wrap="none" rtlCol="0">
            <a:spAutoFit/>
          </a:bodyPr>
          <a:lstStyle/>
          <a:p>
            <a:r>
              <a:rPr lang="en-US" dirty="0">
                <a:hlinkClick r:id="rId2"/>
              </a:rPr>
              <a:t>https://www.pcouncil.org/documents/2024/03/h-2-motion-in-writing-march-2024.pdf/</a:t>
            </a:r>
            <a:r>
              <a:rPr lang="en-US" dirty="0"/>
              <a:t> </a:t>
            </a:r>
          </a:p>
        </p:txBody>
      </p:sp>
    </p:spTree>
    <p:extLst>
      <p:ext uri="{BB962C8B-B14F-4D97-AF65-F5344CB8AC3E}">
        <p14:creationId xmlns:p14="http://schemas.microsoft.com/office/powerpoint/2010/main" val="844545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73E78-C75D-4F55-7F3B-FE2043F34EF1}"/>
              </a:ext>
            </a:extLst>
          </p:cNvPr>
          <p:cNvSpPr>
            <a:spLocks noGrp="1"/>
          </p:cNvSpPr>
          <p:nvPr>
            <p:ph type="title"/>
          </p:nvPr>
        </p:nvSpPr>
        <p:spPr>
          <a:xfrm>
            <a:off x="838200" y="-140720"/>
            <a:ext cx="10515600" cy="1325563"/>
          </a:xfrm>
        </p:spPr>
        <p:txBody>
          <a:bodyPr/>
          <a:lstStyle/>
          <a:p>
            <a:r>
              <a:rPr lang="en-US" dirty="0"/>
              <a:t>March HC Report</a:t>
            </a:r>
          </a:p>
        </p:txBody>
      </p:sp>
      <p:sp>
        <p:nvSpPr>
          <p:cNvPr id="3" name="Content Placeholder 2">
            <a:extLst>
              <a:ext uri="{FF2B5EF4-FFF2-40B4-BE49-F238E27FC236}">
                <a16:creationId xmlns:a16="http://schemas.microsoft.com/office/drawing/2014/main" id="{81783332-7CD1-EB8C-F5BF-FBDD32328DD9}"/>
              </a:ext>
            </a:extLst>
          </p:cNvPr>
          <p:cNvSpPr>
            <a:spLocks noGrp="1"/>
          </p:cNvSpPr>
          <p:nvPr>
            <p:ph idx="1"/>
          </p:nvPr>
        </p:nvSpPr>
        <p:spPr>
          <a:xfrm>
            <a:off x="838200" y="1038935"/>
            <a:ext cx="10515600" cy="4802187"/>
          </a:xfrm>
        </p:spPr>
        <p:txBody>
          <a:bodyPr>
            <a:noAutofit/>
          </a:bodyPr>
          <a:lstStyle/>
          <a:p>
            <a:pPr marL="0" indent="0">
              <a:buNone/>
            </a:pPr>
            <a:r>
              <a:rPr lang="en-US" sz="2200" dirty="0"/>
              <a:t>As noted in our March 2023 comments, the HC continues to support </a:t>
            </a:r>
            <a:r>
              <a:rPr lang="en-US" sz="2200" b="1" dirty="0"/>
              <a:t>work to develop ecosystem on-ramps for Sacramento and Klamath River fall Chinook salmon</a:t>
            </a:r>
            <a:r>
              <a:rPr lang="en-US" sz="2200" dirty="0"/>
              <a:t>. Sacramento fall Chinook salmon are recommended because of their overall vulnerability to changing freshwater climate conditions. The HC and other advisory bodies have suggested Klamath River fall Chinook salmon because of substantial impending changes to freshwater habitat/ecosystem due to dam removal, combined with data streams that will include pre-, during, and post-dam-removal periods. Also, currently, there are necessary changes of monitoring of spawners in the system, which supports the need for an alternate approach.    </a:t>
            </a:r>
          </a:p>
          <a:p>
            <a:pPr marL="0" indent="0">
              <a:buNone/>
            </a:pPr>
            <a:r>
              <a:rPr lang="en-US" sz="2200" dirty="0"/>
              <a:t>Since </a:t>
            </a:r>
            <a:r>
              <a:rPr lang="en-US" sz="2200" b="1" dirty="0"/>
              <a:t>stop light tables </a:t>
            </a:r>
            <a:r>
              <a:rPr lang="en-US" sz="2200" dirty="0"/>
              <a:t>for both Klamath and Sacramento fall Chinook salmon have been developed, </a:t>
            </a:r>
            <a:r>
              <a:rPr lang="en-US" sz="2200" b="1" dirty="0"/>
              <a:t>these tables could be refined</a:t>
            </a:r>
            <a:r>
              <a:rPr lang="en-US" sz="2200" dirty="0"/>
              <a:t>, e.g. by weighting indicators or inclusion of additional indicators such as the habitat compression index, into numerical risk tables for integration into salmon management. </a:t>
            </a:r>
            <a:r>
              <a:rPr lang="en-US" sz="2200" b="1" dirty="0"/>
              <a:t>This work could be facilitated by the efforts of the existing working groups reviewing conservation objectives for Sacramento and Klamath River fall Chinook salmon runs.  Members of the HC could also work with the Integrated Ecosystem Assessment Team, the Scientific and Statistical Committee, or the Ecosystem Workgroup to determine how best to accomplish this.</a:t>
            </a:r>
          </a:p>
        </p:txBody>
      </p:sp>
      <p:sp>
        <p:nvSpPr>
          <p:cNvPr id="4" name="TextBox 3">
            <a:extLst>
              <a:ext uri="{FF2B5EF4-FFF2-40B4-BE49-F238E27FC236}">
                <a16:creationId xmlns:a16="http://schemas.microsoft.com/office/drawing/2014/main" id="{63F33E37-1226-6C44-A5A8-7CF6BA140881}"/>
              </a:ext>
            </a:extLst>
          </p:cNvPr>
          <p:cNvSpPr txBox="1"/>
          <p:nvPr/>
        </p:nvSpPr>
        <p:spPr>
          <a:xfrm>
            <a:off x="984114" y="6070060"/>
            <a:ext cx="10223771" cy="646331"/>
          </a:xfrm>
          <a:prstGeom prst="rect">
            <a:avLst/>
          </a:prstGeom>
          <a:noFill/>
        </p:spPr>
        <p:txBody>
          <a:bodyPr wrap="square" rtlCol="0">
            <a:spAutoFit/>
          </a:bodyPr>
          <a:lstStyle/>
          <a:p>
            <a:r>
              <a:rPr lang="en-US" dirty="0">
                <a:hlinkClick r:id="rId2"/>
              </a:rPr>
              <a:t>https://www.pcouncil.org/documents/2024/03/agenda-item-h-2-a-supplemental-hc-report-1-habitat-committee-report-on-fishery-ecosystem-plan-initiative-4-progress-review.pdf/</a:t>
            </a:r>
            <a:r>
              <a:rPr lang="en-US" dirty="0"/>
              <a:t> </a:t>
            </a:r>
          </a:p>
        </p:txBody>
      </p:sp>
    </p:spTree>
    <p:extLst>
      <p:ext uri="{BB962C8B-B14F-4D97-AF65-F5344CB8AC3E}">
        <p14:creationId xmlns:p14="http://schemas.microsoft.com/office/powerpoint/2010/main" val="1506257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6034D22EC726499B454EB731AA145A" ma:contentTypeVersion="18" ma:contentTypeDescription="Create a new document." ma:contentTypeScope="" ma:versionID="9ccda1677bfcca54730c383cbac31a77">
  <xsd:schema xmlns:xsd="http://www.w3.org/2001/XMLSchema" xmlns:xs="http://www.w3.org/2001/XMLSchema" xmlns:p="http://schemas.microsoft.com/office/2006/metadata/properties" xmlns:ns2="ef165378-3349-4474-ad08-d9858807eb8e" xmlns:ns3="542b8446-c83e-4e97-9834-e3cd6df8a00e" targetNamespace="http://schemas.microsoft.com/office/2006/metadata/properties" ma:root="true" ma:fieldsID="0e5c4457bc0e0cee108789122f621d05" ns2:_="" ns3:_="">
    <xsd:import namespace="ef165378-3349-4474-ad08-d9858807eb8e"/>
    <xsd:import namespace="542b8446-c83e-4e97-9834-e3cd6df8a0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165378-3349-4474-ad08-d9858807eb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b48f79c-3828-4ee8-ab19-506afe97e5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2b8446-c83e-4e97-9834-e3cd6df8a00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6c83911-d930-439f-b08d-11462bdda91b}" ma:internalName="TaxCatchAll" ma:showField="CatchAllData" ma:web="542b8446-c83e-4e97-9834-e3cd6df8a00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f165378-3349-4474-ad08-d9858807eb8e">
      <Terms xmlns="http://schemas.microsoft.com/office/infopath/2007/PartnerControls"/>
    </lcf76f155ced4ddcb4097134ff3c332f>
    <TaxCatchAll xmlns="542b8446-c83e-4e97-9834-e3cd6df8a00e" xsi:nil="true"/>
  </documentManagement>
</p:properties>
</file>

<file path=customXml/itemProps1.xml><?xml version="1.0" encoding="utf-8"?>
<ds:datastoreItem xmlns:ds="http://schemas.openxmlformats.org/officeDocument/2006/customXml" ds:itemID="{02074DE2-806F-44C7-97C7-1B3D6962E671}"/>
</file>

<file path=customXml/itemProps2.xml><?xml version="1.0" encoding="utf-8"?>
<ds:datastoreItem xmlns:ds="http://schemas.openxmlformats.org/officeDocument/2006/customXml" ds:itemID="{42B37B03-85B6-4FED-99D1-69EF26829CA3}"/>
</file>

<file path=customXml/itemProps3.xml><?xml version="1.0" encoding="utf-8"?>
<ds:datastoreItem xmlns:ds="http://schemas.openxmlformats.org/officeDocument/2006/customXml" ds:itemID="{D05606CF-23A2-4213-9A15-478210B0329F}"/>
</file>

<file path=docProps/app.xml><?xml version="1.0" encoding="utf-8"?>
<Properties xmlns="http://schemas.openxmlformats.org/officeDocument/2006/extended-properties" xmlns:vt="http://schemas.openxmlformats.org/officeDocument/2006/docPropsVTypes">
  <TotalTime>146</TotalTime>
  <Words>786</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Fisheries Ecosystem Plan Initiative 4</vt:lpstr>
      <vt:lpstr>Initiative 4</vt:lpstr>
      <vt:lpstr>Initiative 4 - Timeline</vt:lpstr>
      <vt:lpstr>PowerPoint Presentation</vt:lpstr>
      <vt:lpstr>PowerPoint Presentation</vt:lpstr>
      <vt:lpstr>PowerPoint Presentation</vt:lpstr>
      <vt:lpstr>PowerPoint Presentation</vt:lpstr>
      <vt:lpstr>March Council Direction</vt:lpstr>
      <vt:lpstr>March HC Report</vt:lpstr>
      <vt:lpstr>PowerPoint Presentation</vt:lpstr>
      <vt:lpstr>PowerPoint Presentation</vt:lpstr>
      <vt:lpstr>PowerPoint Presentation</vt:lpstr>
      <vt:lpstr>PowerPoint Presentation</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Fisheries Ecosystem Plan Initiative 4</dc:title>
  <dc:creator>Tommy Moore</dc:creator>
  <cp:lastModifiedBy>Tommy Moore</cp:lastModifiedBy>
  <cp:revision>4</cp:revision>
  <dcterms:created xsi:type="dcterms:W3CDTF">2024-06-24T20:46:06Z</dcterms:created>
  <dcterms:modified xsi:type="dcterms:W3CDTF">2024-06-24T23:12:13Z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0x010100A36034D22EC726499B454EB731AA145A</vt:lpwstr>
  </property>
</Properties>
</file>