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2"/>
    <p:restoredTop sz="84254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E35A-A85E-A348-8557-710DA6337284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D44B-B33C-6341-BA3D-8FACEA06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D44B-B33C-6341-BA3D-8FACEA06E1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4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Siuslaw right on the edge in terms of majority of brood years being pre/post late 1970s. At least it is geographically closer to Sacramento than Columbia stocks that started one brood year earlier.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D44B-B33C-6341-BA3D-8FACEA06E1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cannot exactly reproduce the ODFW (2014) numbers, this may reflect a different handling of covariates (e.g. it may not be expected to have both equal to the mean simultaneously), and/or rounding, and/or not using </a:t>
            </a:r>
            <a:r>
              <a:rPr lang="en-US" dirty="0" err="1"/>
              <a:t>Scheurell’s</a:t>
            </a:r>
            <a:r>
              <a:rPr lang="en-US" dirty="0"/>
              <a:t> exact solution, and/or they may have been presenting Bayesian posterior estimates for the reference points. They reported </a:t>
            </a:r>
            <a:r>
              <a:rPr lang="en-US" dirty="0" err="1"/>
              <a:t>Smsy</a:t>
            </a:r>
            <a:r>
              <a:rPr lang="en-US" dirty="0"/>
              <a:t> of 34,992 and </a:t>
            </a:r>
            <a:r>
              <a:rPr lang="en-US" dirty="0" err="1"/>
              <a:t>Fmsy</a:t>
            </a:r>
            <a:r>
              <a:rPr lang="en-US" dirty="0"/>
              <a:t> of 0.54. </a:t>
            </a:r>
            <a:r>
              <a:rPr lang="en-US" dirty="0" err="1"/>
              <a:t>Smsy</a:t>
            </a:r>
            <a:r>
              <a:rPr lang="en-US" dirty="0"/>
              <a:t>/Smax based on their </a:t>
            </a:r>
            <a:r>
              <a:rPr lang="en-US" dirty="0" err="1"/>
              <a:t>Smsy</a:t>
            </a:r>
            <a:r>
              <a:rPr lang="en-US" dirty="0"/>
              <a:t> would be 0.55.</a:t>
            </a:r>
          </a:p>
          <a:p>
            <a:endParaRPr lang="en-US" dirty="0"/>
          </a:p>
          <a:p>
            <a:r>
              <a:rPr lang="en-US" dirty="0"/>
              <a:t>For KRFC, I also have small divergence in </a:t>
            </a:r>
            <a:r>
              <a:rPr lang="en-US" dirty="0" err="1"/>
              <a:t>Smsy</a:t>
            </a:r>
            <a:r>
              <a:rPr lang="en-US" dirty="0"/>
              <a:t> (they did not report </a:t>
            </a:r>
            <a:r>
              <a:rPr lang="en-US" dirty="0" err="1"/>
              <a:t>Fmsy</a:t>
            </a:r>
            <a:r>
              <a:rPr lang="en-US" dirty="0"/>
              <a:t>). Could be rounding issue or exact solution issue, Rich says he used an iterative method.</a:t>
            </a:r>
          </a:p>
          <a:p>
            <a:endParaRPr lang="en-US" dirty="0"/>
          </a:p>
          <a:p>
            <a:r>
              <a:rPr lang="en-US" dirty="0"/>
              <a:t>For Deschutes, Rishi calculated </a:t>
            </a:r>
            <a:r>
              <a:rPr lang="en-US" dirty="0" err="1"/>
              <a:t>Smsy</a:t>
            </a:r>
            <a:r>
              <a:rPr lang="en-US" dirty="0"/>
              <a:t> of 4,532 which is technically not identical to what I got but close enough it does not surprise me at all, could be rounding, could be use of an “optimizer” rather than the exact solution.</a:t>
            </a:r>
          </a:p>
          <a:p>
            <a:endParaRPr lang="en-US" dirty="0"/>
          </a:p>
          <a:p>
            <a:r>
              <a:rPr lang="en-US" dirty="0"/>
              <a:t>That said, recalculating based on their reported alpha and beta is probably most consistent with how proxy was developed in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D44B-B33C-6341-BA3D-8FACEA06E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D44B-B33C-6341-BA3D-8FACEA06E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B6C3-6A2F-F91F-6324-18260E5BF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8396D-274E-EFEE-98B8-39E9F7485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3AF8-9BA8-07A4-2000-5722EC11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F4F1-9B63-7224-B6E4-6A55E228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AF55B-9C75-86E5-D3F0-BE387AEA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03D4-FB4B-F29F-9E90-9AAF3C3B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2C15E-B64F-AADB-11B1-C90CAC395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C361B-4F66-DB71-CB95-13099227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8869-9F82-D8A4-6BCF-182C74E1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4E9E3-F0DA-D4C7-BA9C-785EB1D5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C7CE31-16F4-468F-0B1B-531A705CC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75AD0-2685-CD31-91A7-F4A285E93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B836-2A77-C19D-5E42-5F87477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2A9FF-8007-2BC6-673C-F432AFEF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F041D-BA32-2AD7-838A-9281CBE3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4745-5C21-138B-212C-F0D36F7E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4C00B-22DE-1B3E-50D1-C1BE992F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80551-6EA6-C520-B0EE-E8B6E113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6E5FD-4B91-604E-8F64-63D69C9B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D0317-E79C-33F4-26A8-604EF77A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8A04-D0D8-4351-7A61-5F29296B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E90F-0235-5986-159F-901FE5050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AFB61-4C39-5697-5B3B-26F7CA29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659C-0565-FDAB-28C5-F25AF5A4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854A7-E7A1-D732-6CED-4F82739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1A91-F5CE-E6FE-8F63-E5BF2E29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2D3A-77EA-A47C-409E-1736CCC72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2C059-69CB-4F5F-6067-82CC715E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161F8-A4C5-434F-7903-5E292A96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05233-0831-124D-40AE-15C86C55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CD05-010E-CC74-BC3D-581FC835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D440-F545-98AE-9A44-03634033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7A325-09A8-9740-2E84-D53D72992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DF7E7-FA5A-B6D9-9417-9A3340C48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EAB00-62AA-AA21-D44E-09BBDE081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1B178-DF2B-EF9C-3E4B-5BCCA9242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6AC28-BB97-0F35-C8E8-2B6358DD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391E5-0439-C44E-10E6-7BC6AE75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4680F-47B5-52F6-DEB6-ECCE33E7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87CE-F9B7-D006-C32C-F87704D9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F319F-F16A-85DF-F574-9EABB778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65FE3-9A47-3D28-7277-857743CD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9B4F5-6D10-8056-9B98-C059512A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35051-A126-E1E8-35F2-8E709CDF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BBC42-EA7A-0807-F8A7-01103278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12D61-724E-3B00-9389-950612B3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1511-9986-55FF-B909-42132DD8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98740-EE2F-675D-343F-07B2984A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49F72-6D5F-6857-AD30-F9C8A458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0C48D-2B1D-EA9B-3317-0F3F5551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34B09-C2EE-190D-1EF3-2103F865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79834-261F-E18C-7751-55F93E1A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7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6F99-2032-50F7-A131-338AB9D4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7E3BB-FF87-B846-6981-15912353A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3419C-DB65-632B-B7A7-CD9620C0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24965-6C5C-BEDD-6BE5-FB5BDA7F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95A9-35E7-25A5-EED4-4260CCD8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710F2-4ED2-4FB5-0704-9D6D653B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15D5C-0E10-94F4-4710-47A33FDF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AD41-3606-61F2-7543-136091E2F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486D-54C6-5042-15B9-783E5E862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A88B-AB3D-414E-B3EA-4975633E7EE9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A2D7-D73A-6854-E53D-1D6936901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E39EF-2A45-E619-CE4E-B840D370C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A6E7A-47AF-404A-BCB0-ECC4A0C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ll.Satterthwaite@noa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ouncil.org/documents/2024/02/agenda-item-c-4-a-supplemental-krwg-report-2-report-to-the-pacific-fishery-management-council-on-klamath-river-fall-chinook-interim-management-measures-for-ocean-salmon-fisheries-in-2024-and-potentia.pdf/" TargetMode="External"/><Relationship Id="rId3" Type="http://schemas.openxmlformats.org/officeDocument/2006/relationships/hyperlink" Target="https://www.pcouncil.org/documents/2011/12/salmon-fmp-amendment-16-environmental-assessment-and-regulatory-impact-review.pdf/" TargetMode="External"/><Relationship Id="rId7" Type="http://schemas.openxmlformats.org/officeDocument/2006/relationships/hyperlink" Target="https://www.pcouncil.org/documents/2014/11/f-salmon-management-november-2014.pdf/#page=1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ouncil.org/documents/2014/11/f-salmon-management-november-2014.pdf/#page=170" TargetMode="External"/><Relationship Id="rId5" Type="http://schemas.openxmlformats.org/officeDocument/2006/relationships/hyperlink" Target="https://www.pcouncil.org/documents/2014/11/f-salmon-management-november-2014.pdf/#page=123" TargetMode="External"/><Relationship Id="rId4" Type="http://schemas.openxmlformats.org/officeDocument/2006/relationships/hyperlink" Target="https://www.pcouncil.org/documents/2011/12/salmon-fmp-amendment-16-environmental-assessment-and-regulatory-impact-review.pdf/#page=203/" TargetMode="Externa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ouncil.org/documents/2014/11/f-salmon-management-november-2014.pdf/#page=1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sc.org/download/35/chinook-technical-committee/2172/tcchinook99-3.pdf" TargetMode="External"/><Relationship Id="rId4" Type="http://schemas.openxmlformats.org/officeDocument/2006/relationships/hyperlink" Target="https://www.pcouncil.org/documents/2024/02/agenda-item-c-4-a-supplemental-krwg-report-2-report-to-the-pacific-fishery-management-council-on-klamath-river-fall-chinook-interim-management-measures-for-ocean-salmon-fisheries-in-2024-and-potentia.pdf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3E54-C315-6506-9BC9-2F796F1FB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050" y="190500"/>
            <a:ext cx="10121900" cy="3602038"/>
          </a:xfrm>
        </p:spPr>
        <p:txBody>
          <a:bodyPr>
            <a:normAutofit/>
          </a:bodyPr>
          <a:lstStyle/>
          <a:p>
            <a:r>
              <a:rPr lang="en-US" dirty="0"/>
              <a:t>SRFC conservation objective and reference points – next steps</a:t>
            </a:r>
            <a:br>
              <a:rPr lang="en-US" dirty="0"/>
            </a:br>
            <a:r>
              <a:rPr lang="en-US" dirty="0"/>
              <a:t>Part 2: Exploitation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D107A-FF31-513D-4841-079C27AC4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 Satterthwaite</a:t>
            </a:r>
          </a:p>
          <a:p>
            <a:r>
              <a:rPr lang="en-US" dirty="0">
                <a:hlinkClick r:id="rId2"/>
              </a:rPr>
              <a:t>Will.Satterthwaite@noaa.gov</a:t>
            </a:r>
            <a:endParaRPr lang="en-US" dirty="0"/>
          </a:p>
          <a:p>
            <a:r>
              <a:rPr lang="en-US" dirty="0"/>
              <a:t>SRFC WG meeting June 25, 2024</a:t>
            </a:r>
          </a:p>
        </p:txBody>
      </p:sp>
    </p:spTree>
    <p:extLst>
      <p:ext uri="{BB962C8B-B14F-4D97-AF65-F5344CB8AC3E}">
        <p14:creationId xmlns:p14="http://schemas.microsoft.com/office/powerpoint/2010/main" val="116751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A5EC-B197-42D3-70B5-8879A973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MSY</a:t>
            </a:r>
            <a:r>
              <a:rPr lang="en-US" dirty="0"/>
              <a:t> – current bar for BSIA: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A3F7A0-0FCB-5452-655A-95ED704B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7" y="136524"/>
            <a:ext cx="11779623" cy="672147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PFMC/NMFS 2011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Appendix 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recent work</a:t>
            </a:r>
          </a:p>
          <a:p>
            <a:pPr lvl="1"/>
            <a:r>
              <a:rPr lang="en-US" dirty="0"/>
              <a:t>ODFW (</a:t>
            </a:r>
            <a:r>
              <a:rPr lang="en-US" dirty="0">
                <a:hlinkClick r:id="rId5"/>
              </a:rPr>
              <a:t>2014</a:t>
            </a:r>
            <a:r>
              <a:rPr lang="en-US" dirty="0"/>
              <a:t>) estimated F</a:t>
            </a:r>
            <a:r>
              <a:rPr lang="en-US" baseline="-25000" dirty="0"/>
              <a:t>MSY</a:t>
            </a:r>
            <a:r>
              <a:rPr lang="en-US" dirty="0"/>
              <a:t>=0.54 for Rogue River Fall Chinook, endorsed by </a:t>
            </a:r>
            <a:r>
              <a:rPr lang="en-US" dirty="0">
                <a:hlinkClick r:id="rId6"/>
              </a:rPr>
              <a:t>STT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SSC</a:t>
            </a:r>
            <a:endParaRPr lang="en-US" dirty="0"/>
          </a:p>
          <a:p>
            <a:pPr lvl="1"/>
            <a:r>
              <a:rPr lang="en-US" dirty="0"/>
              <a:t>KRFC WG (</a:t>
            </a:r>
            <a:r>
              <a:rPr lang="en-US" dirty="0">
                <a:hlinkClick r:id="rId8"/>
              </a:rPr>
              <a:t>2024</a:t>
            </a:r>
            <a:r>
              <a:rPr lang="en-US" dirty="0"/>
              <a:t>) fit updated spawner-recruit analysis for Klamath River Fall Chinook</a:t>
            </a:r>
          </a:p>
          <a:p>
            <a:pPr lvl="2"/>
            <a:r>
              <a:rPr lang="en-US" dirty="0"/>
              <a:t>alpha=4.7 implies F</a:t>
            </a:r>
            <a:r>
              <a:rPr lang="en-US" baseline="-25000" dirty="0"/>
              <a:t>MSY</a:t>
            </a:r>
            <a:r>
              <a:rPr lang="en-US" dirty="0"/>
              <a:t>=0.61</a:t>
            </a:r>
          </a:p>
          <a:p>
            <a:pPr lvl="1"/>
            <a:r>
              <a:rPr lang="en-US" dirty="0"/>
              <a:t>Other examples might turn up in literature review</a:t>
            </a:r>
          </a:p>
          <a:p>
            <a:pPr lvl="1"/>
            <a:r>
              <a:rPr lang="en-US" dirty="0"/>
              <a:t>Updated set of representative S-R relationships could inform S</a:t>
            </a:r>
            <a:r>
              <a:rPr lang="en-US" baseline="-25000" dirty="0"/>
              <a:t>MSY</a:t>
            </a:r>
            <a:r>
              <a:rPr lang="en-US" dirty="0"/>
              <a:t>/S</a:t>
            </a:r>
            <a:r>
              <a:rPr lang="en-US" baseline="-25000" dirty="0"/>
              <a:t>MAX</a:t>
            </a:r>
            <a:r>
              <a:rPr lang="en-US" dirty="0"/>
              <a:t> ratio calculation suggested by STT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4E823-0634-5853-8B17-87AD25CA95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3" y="899818"/>
            <a:ext cx="8629517" cy="42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A3F7A0-0FCB-5452-655A-95ED704B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8" y="5057534"/>
            <a:ext cx="11779623" cy="16724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For brood years prior to late 1970s, lack of CWT data means harvest assumptions lack empirical support, and these pre-date a “regime shift”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Siuslaw</a:t>
            </a:r>
            <a:r>
              <a:rPr lang="en-US" dirty="0">
                <a:solidFill>
                  <a:srgbClr val="FF0000"/>
                </a:solidFill>
              </a:rPr>
              <a:t>, Columbia River Bright, North Lewis River on the edge of majority of data pre/post</a:t>
            </a:r>
          </a:p>
          <a:p>
            <a:r>
              <a:rPr lang="en-US" dirty="0">
                <a:solidFill>
                  <a:srgbClr val="00B050"/>
                </a:solidFill>
              </a:rPr>
              <a:t>More recent analysis available for Klamath River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4E823-0634-5853-8B17-87AD25CA9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7" y="-1"/>
            <a:ext cx="10112399" cy="4988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B3252D-019B-426E-BCDB-E196C530E4A7}"/>
              </a:ext>
            </a:extLst>
          </p:cNvPr>
          <p:cNvSpPr/>
          <p:nvPr/>
        </p:nvSpPr>
        <p:spPr>
          <a:xfrm>
            <a:off x="409295" y="1812658"/>
            <a:ext cx="9978287" cy="44286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3546F-0598-AAC1-40C3-1B683767DBD6}"/>
              </a:ext>
            </a:extLst>
          </p:cNvPr>
          <p:cNvSpPr/>
          <p:nvPr/>
        </p:nvSpPr>
        <p:spPr>
          <a:xfrm>
            <a:off x="409296" y="3297936"/>
            <a:ext cx="9978287" cy="249936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23313A-53A5-9CA0-2D33-45E2E7C726B6}"/>
              </a:ext>
            </a:extLst>
          </p:cNvPr>
          <p:cNvSpPr/>
          <p:nvPr/>
        </p:nvSpPr>
        <p:spPr>
          <a:xfrm>
            <a:off x="409294" y="672706"/>
            <a:ext cx="9978287" cy="92444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B66382-AC8C-7ED3-CD36-42B3BFF39924}"/>
              </a:ext>
            </a:extLst>
          </p:cNvPr>
          <p:cNvSpPr/>
          <p:nvPr/>
        </p:nvSpPr>
        <p:spPr>
          <a:xfrm>
            <a:off x="366623" y="2366492"/>
            <a:ext cx="9978287" cy="24993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9D934-C5EA-8C79-1EB9-01EBAA6391A0}"/>
              </a:ext>
            </a:extLst>
          </p:cNvPr>
          <p:cNvSpPr/>
          <p:nvPr/>
        </p:nvSpPr>
        <p:spPr>
          <a:xfrm>
            <a:off x="366622" y="2937028"/>
            <a:ext cx="9978287" cy="36151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552EA7-7D81-341D-7DAE-167F24BA8A61}"/>
              </a:ext>
            </a:extLst>
          </p:cNvPr>
          <p:cNvSpPr/>
          <p:nvPr/>
        </p:nvSpPr>
        <p:spPr>
          <a:xfrm>
            <a:off x="366621" y="3542187"/>
            <a:ext cx="9978287" cy="93227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2CA5D-322B-2073-9DC7-2639031AAC13}"/>
              </a:ext>
            </a:extLst>
          </p:cNvPr>
          <p:cNvSpPr/>
          <p:nvPr/>
        </p:nvSpPr>
        <p:spPr>
          <a:xfrm>
            <a:off x="360524" y="2783418"/>
            <a:ext cx="9978287" cy="17092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4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984ED3-CB35-291F-FB51-584C37BAB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54421"/>
              </p:ext>
            </p:extLst>
          </p:nvPr>
        </p:nvGraphicFramePr>
        <p:xfrm>
          <a:off x="94984" y="117185"/>
          <a:ext cx="12097017" cy="6147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969">
                  <a:extLst>
                    <a:ext uri="{9D8B030D-6E8A-4147-A177-3AD203B41FA5}">
                      <a16:colId xmlns:a16="http://schemas.microsoft.com/office/drawing/2014/main" val="2453148098"/>
                    </a:ext>
                  </a:extLst>
                </a:gridCol>
                <a:gridCol w="731911">
                  <a:extLst>
                    <a:ext uri="{9D8B030D-6E8A-4147-A177-3AD203B41FA5}">
                      <a16:colId xmlns:a16="http://schemas.microsoft.com/office/drawing/2014/main" val="3607409412"/>
                    </a:ext>
                  </a:extLst>
                </a:gridCol>
                <a:gridCol w="913366">
                  <a:extLst>
                    <a:ext uri="{9D8B030D-6E8A-4147-A177-3AD203B41FA5}">
                      <a16:colId xmlns:a16="http://schemas.microsoft.com/office/drawing/2014/main" val="3607014151"/>
                    </a:ext>
                  </a:extLst>
                </a:gridCol>
                <a:gridCol w="707859">
                  <a:extLst>
                    <a:ext uri="{9D8B030D-6E8A-4147-A177-3AD203B41FA5}">
                      <a16:colId xmlns:a16="http://schemas.microsoft.com/office/drawing/2014/main" val="279104715"/>
                    </a:ext>
                  </a:extLst>
                </a:gridCol>
                <a:gridCol w="860632">
                  <a:extLst>
                    <a:ext uri="{9D8B030D-6E8A-4147-A177-3AD203B41FA5}">
                      <a16:colId xmlns:a16="http://schemas.microsoft.com/office/drawing/2014/main" val="3018428267"/>
                    </a:ext>
                  </a:extLst>
                </a:gridCol>
                <a:gridCol w="589336">
                  <a:extLst>
                    <a:ext uri="{9D8B030D-6E8A-4147-A177-3AD203B41FA5}">
                      <a16:colId xmlns:a16="http://schemas.microsoft.com/office/drawing/2014/main" val="3407405716"/>
                    </a:ext>
                  </a:extLst>
                </a:gridCol>
                <a:gridCol w="713651">
                  <a:extLst>
                    <a:ext uri="{9D8B030D-6E8A-4147-A177-3AD203B41FA5}">
                      <a16:colId xmlns:a16="http://schemas.microsoft.com/office/drawing/2014/main" val="264562540"/>
                    </a:ext>
                  </a:extLst>
                </a:gridCol>
                <a:gridCol w="565447">
                  <a:extLst>
                    <a:ext uri="{9D8B030D-6E8A-4147-A177-3AD203B41FA5}">
                      <a16:colId xmlns:a16="http://schemas.microsoft.com/office/drawing/2014/main" val="4186122292"/>
                    </a:ext>
                  </a:extLst>
                </a:gridCol>
                <a:gridCol w="676078">
                  <a:extLst>
                    <a:ext uri="{9D8B030D-6E8A-4147-A177-3AD203B41FA5}">
                      <a16:colId xmlns:a16="http://schemas.microsoft.com/office/drawing/2014/main" val="3407098023"/>
                    </a:ext>
                  </a:extLst>
                </a:gridCol>
                <a:gridCol w="614617">
                  <a:extLst>
                    <a:ext uri="{9D8B030D-6E8A-4147-A177-3AD203B41FA5}">
                      <a16:colId xmlns:a16="http://schemas.microsoft.com/office/drawing/2014/main" val="703294694"/>
                    </a:ext>
                  </a:extLst>
                </a:gridCol>
                <a:gridCol w="651494">
                  <a:extLst>
                    <a:ext uri="{9D8B030D-6E8A-4147-A177-3AD203B41FA5}">
                      <a16:colId xmlns:a16="http://schemas.microsoft.com/office/drawing/2014/main" val="2235302616"/>
                    </a:ext>
                  </a:extLst>
                </a:gridCol>
                <a:gridCol w="799002">
                  <a:extLst>
                    <a:ext uri="{9D8B030D-6E8A-4147-A177-3AD203B41FA5}">
                      <a16:colId xmlns:a16="http://schemas.microsoft.com/office/drawing/2014/main" val="2824118935"/>
                    </a:ext>
                  </a:extLst>
                </a:gridCol>
                <a:gridCol w="1007971">
                  <a:extLst>
                    <a:ext uri="{9D8B030D-6E8A-4147-A177-3AD203B41FA5}">
                      <a16:colId xmlns:a16="http://schemas.microsoft.com/office/drawing/2014/main" val="1749889424"/>
                    </a:ext>
                  </a:extLst>
                </a:gridCol>
                <a:gridCol w="941131">
                  <a:extLst>
                    <a:ext uri="{9D8B030D-6E8A-4147-A177-3AD203B41FA5}">
                      <a16:colId xmlns:a16="http://schemas.microsoft.com/office/drawing/2014/main" val="1314804806"/>
                    </a:ext>
                  </a:extLst>
                </a:gridCol>
                <a:gridCol w="987553">
                  <a:extLst>
                    <a:ext uri="{9D8B030D-6E8A-4147-A177-3AD203B41FA5}">
                      <a16:colId xmlns:a16="http://schemas.microsoft.com/office/drawing/2014/main" val="3976874077"/>
                    </a:ext>
                  </a:extLst>
                </a:gridCol>
              </a:tblGrid>
              <a:tr h="519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Stock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Brood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Citation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alpha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r>
                        <a:rPr lang="en-US" sz="1800" u="none" strike="noStrike" baseline="-25000" dirty="0">
                          <a:effectLst/>
                        </a:rPr>
                        <a:t>MSY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r>
                        <a:rPr lang="en-US" sz="1800" u="none" strike="noStrike" baseline="-25000" dirty="0">
                          <a:effectLst/>
                        </a:rPr>
                        <a:t>MAX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</a:t>
                      </a:r>
                      <a:r>
                        <a:rPr lang="en-US" sz="1800" u="none" strike="noStrike" baseline="-25000" dirty="0">
                          <a:effectLst/>
                        </a:rPr>
                        <a:t>MSY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</a:t>
                      </a:r>
                      <a:r>
                        <a:rPr lang="en-US" sz="1800" u="none" strike="noStrike" baseline="-25000" dirty="0">
                          <a:effectLst/>
                        </a:rPr>
                        <a:t>MAX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r>
                        <a:rPr lang="en-US" sz="1800" u="none" strike="noStrike" baseline="-25000" dirty="0">
                          <a:effectLst/>
                        </a:rPr>
                        <a:t>MSY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r>
                        <a:rPr lang="en-US" sz="1800" u="none" strike="noStrike" baseline="-25000" dirty="0">
                          <a:effectLst/>
                        </a:rPr>
                        <a:t>MAX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</a:t>
                      </a:r>
                      <a:r>
                        <a:rPr lang="en-US" sz="1800" u="none" strike="noStrike" baseline="-25000" dirty="0">
                          <a:effectLst/>
                        </a:rPr>
                        <a:t>MSY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r>
                        <a:rPr lang="en-US" sz="1800" u="none" strike="noStrike" baseline="-25000" dirty="0">
                          <a:effectLst/>
                        </a:rPr>
                        <a:t>MSY</a:t>
                      </a:r>
                      <a:r>
                        <a:rPr lang="en-US" sz="1800" u="none" strike="noStrike" dirty="0">
                          <a:effectLst/>
                        </a:rPr>
                        <a:t>/S</a:t>
                      </a:r>
                      <a:r>
                        <a:rPr lang="en-US" sz="1800" u="none" strike="noStrike" baseline="-25000" dirty="0">
                          <a:effectLst/>
                        </a:rPr>
                        <a:t>MAX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</a:t>
                      </a:r>
                      <a:r>
                        <a:rPr lang="en-US" sz="1800" u="none" strike="noStrike" baseline="-25000" dirty="0">
                          <a:effectLst/>
                        </a:rPr>
                        <a:t>MSY</a:t>
                      </a:r>
                      <a:r>
                        <a:rPr lang="en-US" sz="1800" u="none" strike="noStrike" dirty="0">
                          <a:effectLst/>
                        </a:rPr>
                        <a:t>/R</a:t>
                      </a:r>
                      <a:r>
                        <a:rPr lang="en-US" sz="1800" u="none" strike="noStrike" baseline="-25000" dirty="0">
                          <a:effectLst/>
                        </a:rPr>
                        <a:t>MAX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Y</a:t>
                      </a:r>
                      <a:r>
                        <a:rPr lang="en-US" sz="1800" u="none" strike="noStrike" baseline="-25000" dirty="0">
                          <a:effectLst/>
                        </a:rPr>
                        <a:t>MAX</a:t>
                      </a:r>
                      <a:r>
                        <a:rPr lang="en-US" sz="1800" u="none" strike="noStrike" dirty="0">
                          <a:effectLst/>
                        </a:rPr>
                        <a:t>/Y</a:t>
                      </a:r>
                      <a:r>
                        <a:rPr lang="en-US" sz="1800" u="none" strike="noStrike" baseline="-25000" dirty="0">
                          <a:effectLst/>
                        </a:rPr>
                        <a:t>MSY</a:t>
                      </a:r>
                    </a:p>
                  </a:txBody>
                  <a:tcPr marL="8007" marR="8007" marT="8007" marB="0" anchor="b"/>
                </a:tc>
                <a:extLst>
                  <a:ext uri="{0D108BD9-81ED-4DB2-BD59-A6C34878D82A}">
                    <a16:rowId xmlns:a16="http://schemas.microsoft.com/office/drawing/2014/main" val="3200767280"/>
                  </a:ext>
                </a:extLst>
              </a:tr>
              <a:tr h="137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Rogue River Fall Chinook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1980-2004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  <a:hlinkClick r:id="rId3"/>
                        </a:rPr>
                        <a:t>ODFW 2014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</a:rPr>
                        <a:t>3.93* </a:t>
                      </a:r>
                    </a:p>
                    <a:p>
                      <a:pPr algn="l" fontAlgn="b"/>
                      <a:r>
                        <a:rPr lang="en-US" sz="1600" i="1" u="none" strike="noStrike" dirty="0">
                          <a:effectLst/>
                        </a:rPr>
                        <a:t>at mean flow and survival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0.0000156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</a:rPr>
                        <a:t>35,655</a:t>
                      </a:r>
                    </a:p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34,992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64,103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80,343 or</a:t>
                      </a:r>
                    </a:p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92,677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44,688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28,575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</a:rPr>
                        <a:t>0.56</a:t>
                      </a:r>
                    </a:p>
                    <a:p>
                      <a:pPr algn="ctr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  <a:p>
                      <a:pPr algn="ctr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</a:rPr>
                        <a:t>0.87</a:t>
                      </a:r>
                    </a:p>
                    <a:p>
                      <a:pPr algn="ctr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  <a:p>
                      <a:pPr algn="ctr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86915244"/>
                  </a:ext>
                </a:extLst>
              </a:tr>
              <a:tr h="902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Klamath River Fall Chinook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2001-2017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  <a:hlinkClick r:id="rId4"/>
                        </a:rPr>
                        <a:t>KRFC WG 2024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0.0000274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22,221</a:t>
                      </a:r>
                    </a:p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25,300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36,496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56,812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63,103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34,591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26,607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0.61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0.61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0.90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4963872"/>
                  </a:ext>
                </a:extLst>
              </a:tr>
              <a:tr h="902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Columbia Upriver Summer Chinook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1979-1995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  <a:hlinkClick r:id="rId5"/>
                        </a:rPr>
                        <a:t>CTC 1999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8.5987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0.000062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12,146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16,129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49,183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51,021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37,038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34,892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0.75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0.75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0.96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035855"/>
                  </a:ext>
                </a:extLst>
              </a:tr>
              <a:tr h="48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Siletz River Fall Chinook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1973-1991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  <a:hlinkClick r:id="rId5"/>
                        </a:rPr>
                        <a:t>CTC 1999</a:t>
                      </a:r>
                      <a:endParaRPr lang="en-US" sz="14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12.10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0.000273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2,980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3,663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15,984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16,305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13,004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12,642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0.81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0.81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0.98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78415317"/>
                  </a:ext>
                </a:extLst>
              </a:tr>
              <a:tr h="48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Siuslaw River Fall Chinook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1965-1991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CTC 1999</a:t>
                      </a:r>
                      <a:endParaRPr lang="en-US" sz="1400" b="0" i="0" u="sng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4.840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0.000044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14,024</a:t>
                      </a:r>
                      <a:endParaRPr lang="en-US" sz="16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22,727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36,621</a:t>
                      </a:r>
                      <a:endParaRPr 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40,467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22,597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17,739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0.62</a:t>
                      </a:r>
                      <a:endParaRPr lang="en-US" sz="2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0.62</a:t>
                      </a:r>
                      <a:endParaRPr lang="en-US" sz="2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0.90</a:t>
                      </a:r>
                      <a:endParaRPr lang="en-US" sz="2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19849175"/>
                  </a:ext>
                </a:extLst>
              </a:tr>
              <a:tr h="1342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Deschutes River Fall Chinook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1977-1998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Sharma et al. 2010 (pers comm.)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4.85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0.0001357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4,553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7,372</a:t>
                      </a: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11,908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13,153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7,354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5,781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0.91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7" marR="8007" marT="800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3402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58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BAAC8-2BBC-7719-FB19-E51152A1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29415"/>
              </p:ext>
            </p:extLst>
          </p:nvPr>
        </p:nvGraphicFramePr>
        <p:xfrm>
          <a:off x="183294" y="1036320"/>
          <a:ext cx="11533219" cy="4473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644">
                  <a:extLst>
                    <a:ext uri="{9D8B030D-6E8A-4147-A177-3AD203B41FA5}">
                      <a16:colId xmlns:a16="http://schemas.microsoft.com/office/drawing/2014/main" val="2711650217"/>
                    </a:ext>
                  </a:extLst>
                </a:gridCol>
                <a:gridCol w="2306644">
                  <a:extLst>
                    <a:ext uri="{9D8B030D-6E8A-4147-A177-3AD203B41FA5}">
                      <a16:colId xmlns:a16="http://schemas.microsoft.com/office/drawing/2014/main" val="3728785993"/>
                    </a:ext>
                  </a:extLst>
                </a:gridCol>
                <a:gridCol w="2311354">
                  <a:extLst>
                    <a:ext uri="{9D8B030D-6E8A-4147-A177-3AD203B41FA5}">
                      <a16:colId xmlns:a16="http://schemas.microsoft.com/office/drawing/2014/main" val="3073606879"/>
                    </a:ext>
                  </a:extLst>
                </a:gridCol>
                <a:gridCol w="2340864">
                  <a:extLst>
                    <a:ext uri="{9D8B030D-6E8A-4147-A177-3AD203B41FA5}">
                      <a16:colId xmlns:a16="http://schemas.microsoft.com/office/drawing/2014/main" val="81524068"/>
                    </a:ext>
                  </a:extLst>
                </a:gridCol>
                <a:gridCol w="2267713">
                  <a:extLst>
                    <a:ext uri="{9D8B030D-6E8A-4147-A177-3AD203B41FA5}">
                      <a16:colId xmlns:a16="http://schemas.microsoft.com/office/drawing/2014/main" val="4181564538"/>
                    </a:ext>
                  </a:extLst>
                </a:gridCol>
              </a:tblGrid>
              <a:tr h="1336339">
                <a:tc>
                  <a:txBody>
                    <a:bodyPr/>
                    <a:lstStyle/>
                    <a:p>
                      <a:pPr algn="l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4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S</a:t>
                      </a:r>
                      <a:r>
                        <a:rPr lang="en-US" sz="4400" u="none" strike="noStrike" baseline="-25000" dirty="0">
                          <a:effectLst/>
                        </a:rPr>
                        <a:t>MSY</a:t>
                      </a:r>
                      <a:r>
                        <a:rPr lang="en-US" sz="4400" u="none" strike="noStrike" dirty="0">
                          <a:effectLst/>
                        </a:rPr>
                        <a:t>/S</a:t>
                      </a:r>
                      <a:r>
                        <a:rPr lang="en-US" sz="4400" u="none" strike="noStrike" baseline="-25000" dirty="0">
                          <a:effectLst/>
                        </a:rPr>
                        <a:t>MAX</a:t>
                      </a:r>
                      <a:endParaRPr lang="en-US" sz="4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R</a:t>
                      </a:r>
                      <a:r>
                        <a:rPr lang="en-US" sz="4400" u="none" strike="noStrike" baseline="-25000" dirty="0">
                          <a:effectLst/>
                        </a:rPr>
                        <a:t>MSY</a:t>
                      </a:r>
                      <a:r>
                        <a:rPr lang="en-US" sz="4400" u="none" strike="noStrike" dirty="0">
                          <a:effectLst/>
                        </a:rPr>
                        <a:t>/R</a:t>
                      </a:r>
                      <a:r>
                        <a:rPr lang="en-US" sz="4400" u="none" strike="noStrike" baseline="-25000" dirty="0">
                          <a:effectLst/>
                        </a:rPr>
                        <a:t>MAX</a:t>
                      </a:r>
                      <a:endParaRPr lang="en-US" sz="4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u="none" strike="noStrike" dirty="0">
                          <a:effectLst/>
                        </a:rPr>
                        <a:t>Y</a:t>
                      </a:r>
                      <a:r>
                        <a:rPr lang="en-US" sz="4400" u="none" strike="noStrike" baseline="-25000" dirty="0">
                          <a:effectLst/>
                        </a:rPr>
                        <a:t>MAX</a:t>
                      </a:r>
                      <a:r>
                        <a:rPr lang="en-US" sz="4400" u="none" strike="noStrike" dirty="0">
                          <a:effectLst/>
                        </a:rPr>
                        <a:t>/Y</a:t>
                      </a:r>
                      <a:r>
                        <a:rPr lang="en-US" sz="4400" u="none" strike="noStrike" baseline="-25000" dirty="0">
                          <a:effectLst/>
                        </a:rPr>
                        <a:t>MSY</a:t>
                      </a:r>
                      <a:endParaRPr lang="en-US" sz="4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6522623"/>
                  </a:ext>
                </a:extLst>
              </a:tr>
              <a:tr h="1568718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>
                          <a:effectLst/>
                        </a:rPr>
                        <a:t>Mean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u="none" strike="noStrike" dirty="0">
                          <a:effectLst/>
                        </a:rPr>
                        <a:t>0.66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u="none" strike="noStrike" dirty="0">
                          <a:effectLst/>
                        </a:rPr>
                        <a:t>0.66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u="none" strike="noStrike" dirty="0">
                          <a:effectLst/>
                        </a:rPr>
                        <a:t>0.92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5657628"/>
                  </a:ext>
                </a:extLst>
              </a:tr>
              <a:tr h="1568718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>
                          <a:effectLst/>
                        </a:rPr>
                        <a:t>Median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u="none" strike="noStrike">
                          <a:effectLst/>
                        </a:rPr>
                        <a:t>0.62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u="none" strike="noStrike">
                          <a:effectLst/>
                        </a:rPr>
                        <a:t>0.62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u="none" strike="noStrike">
                          <a:effectLst/>
                        </a:rPr>
                        <a:t>0.91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930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979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034D22EC726499B454EB731AA145A" ma:contentTypeVersion="18" ma:contentTypeDescription="Create a new document." ma:contentTypeScope="" ma:versionID="9ccda1677bfcca54730c383cbac31a77">
  <xsd:schema xmlns:xsd="http://www.w3.org/2001/XMLSchema" xmlns:xs="http://www.w3.org/2001/XMLSchema" xmlns:p="http://schemas.microsoft.com/office/2006/metadata/properties" xmlns:ns2="ef165378-3349-4474-ad08-d9858807eb8e" xmlns:ns3="542b8446-c83e-4e97-9834-e3cd6df8a00e" targetNamespace="http://schemas.microsoft.com/office/2006/metadata/properties" ma:root="true" ma:fieldsID="0e5c4457bc0e0cee108789122f621d05" ns2:_="" ns3:_="">
    <xsd:import namespace="ef165378-3349-4474-ad08-d9858807eb8e"/>
    <xsd:import namespace="542b8446-c83e-4e97-9834-e3cd6df8a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65378-3349-4474-ad08-d9858807e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b48f79c-3828-4ee8-ab19-506afe97e5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8446-c83e-4e97-9834-e3cd6df8a00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6c83911-d930-439f-b08d-11462bdda91b}" ma:internalName="TaxCatchAll" ma:showField="CatchAllData" ma:web="542b8446-c83e-4e97-9834-e3cd6df8a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165378-3349-4474-ad08-d9858807eb8e">
      <Terms xmlns="http://schemas.microsoft.com/office/infopath/2007/PartnerControls"/>
    </lcf76f155ced4ddcb4097134ff3c332f>
    <TaxCatchAll xmlns="542b8446-c83e-4e97-9834-e3cd6df8a00e" xsi:nil="true"/>
  </documentManagement>
</p:properties>
</file>

<file path=customXml/itemProps1.xml><?xml version="1.0" encoding="utf-8"?>
<ds:datastoreItem xmlns:ds="http://schemas.openxmlformats.org/officeDocument/2006/customXml" ds:itemID="{499C6CFD-1639-4E20-AEC2-F555EB222FC3}"/>
</file>

<file path=customXml/itemProps2.xml><?xml version="1.0" encoding="utf-8"?>
<ds:datastoreItem xmlns:ds="http://schemas.openxmlformats.org/officeDocument/2006/customXml" ds:itemID="{872934D2-5B3B-462B-8204-D0FD773D38C2}"/>
</file>

<file path=customXml/itemProps3.xml><?xml version="1.0" encoding="utf-8"?>
<ds:datastoreItem xmlns:ds="http://schemas.openxmlformats.org/officeDocument/2006/customXml" ds:itemID="{183F3368-D2B2-4A9F-AEAD-76901A008276}"/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587</Words>
  <Application>Microsoft Macintosh PowerPoint</Application>
  <PresentationFormat>Widescreen</PresentationFormat>
  <Paragraphs>178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SRFC conservation objective and reference points – next steps Part 2: Exploitation </vt:lpstr>
      <vt:lpstr>FMSY – current bar for BSIA: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Satterthwaite</dc:creator>
  <cp:lastModifiedBy>Will Satterthwaite</cp:lastModifiedBy>
  <cp:revision>28</cp:revision>
  <dcterms:created xsi:type="dcterms:W3CDTF">2024-06-14T17:05:50Z</dcterms:created>
  <dcterms:modified xsi:type="dcterms:W3CDTF">2024-06-24T17:56:28Z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0x010100A36034D22EC726499B454EB731AA145A</vt:lpwstr>
  </property>
</Properties>
</file>