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9" r:id="rId4"/>
    <p:sldId id="340" r:id="rId5"/>
    <p:sldId id="341" r:id="rId6"/>
    <p:sldId id="339" r:id="rId7"/>
    <p:sldId id="362" r:id="rId8"/>
    <p:sldId id="363" r:id="rId9"/>
    <p:sldId id="364" r:id="rId10"/>
    <p:sldId id="365" r:id="rId11"/>
    <p:sldId id="343" r:id="rId12"/>
    <p:sldId id="342" r:id="rId13"/>
    <p:sldId id="353" r:id="rId14"/>
    <p:sldId id="352" r:id="rId15"/>
    <p:sldId id="345" r:id="rId16"/>
    <p:sldId id="344" r:id="rId17"/>
    <p:sldId id="346" r:id="rId18"/>
    <p:sldId id="347" r:id="rId19"/>
    <p:sldId id="349" r:id="rId20"/>
    <p:sldId id="350" r:id="rId21"/>
    <p:sldId id="368" r:id="rId22"/>
    <p:sldId id="351" r:id="rId23"/>
    <p:sldId id="354" r:id="rId24"/>
    <p:sldId id="355" r:id="rId25"/>
    <p:sldId id="358" r:id="rId26"/>
    <p:sldId id="359" r:id="rId27"/>
    <p:sldId id="334" r:id="rId28"/>
    <p:sldId id="356" r:id="rId29"/>
    <p:sldId id="331" r:id="rId30"/>
    <p:sldId id="360" r:id="rId31"/>
    <p:sldId id="373" r:id="rId32"/>
    <p:sldId id="361" r:id="rId33"/>
    <p:sldId id="366" r:id="rId34"/>
    <p:sldId id="3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8"/>
    <p:restoredTop sz="84254"/>
  </p:normalViewPr>
  <p:slideViewPr>
    <p:cSldViewPr snapToGrid="0">
      <p:cViewPr varScale="1">
        <p:scale>
          <a:sx n="105" d="100"/>
          <a:sy n="105" d="100"/>
        </p:scale>
        <p:origin x="840" y="192"/>
      </p:cViewPr>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CE35A-A85E-A348-8557-710DA6337284}"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BD44B-B33C-6341-BA3D-8FACEA06E1DE}" type="slidenum">
              <a:rPr lang="en-US" smtClean="0"/>
              <a:t>‹#›</a:t>
            </a:fld>
            <a:endParaRPr lang="en-US"/>
          </a:p>
        </p:txBody>
      </p:sp>
    </p:spTree>
    <p:extLst>
      <p:ext uri="{BB962C8B-B14F-4D97-AF65-F5344CB8AC3E}">
        <p14:creationId xmlns:p14="http://schemas.microsoft.com/office/powerpoint/2010/main" val="270498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options I present today are the theoretical ideal I would pursue if we had more and better data and infinite time and resources.</a:t>
            </a:r>
          </a:p>
          <a:p>
            <a:endParaRPr lang="en-US" dirty="0"/>
          </a:p>
          <a:p>
            <a:r>
              <a:rPr lang="en-US" dirty="0"/>
              <a:t>Given that, I think it is important to remember where the bar is currently set in terms of BSIA for SRFC management measures.</a:t>
            </a:r>
          </a:p>
        </p:txBody>
      </p:sp>
      <p:sp>
        <p:nvSpPr>
          <p:cNvPr id="4" name="Slide Number Placeholder 3"/>
          <p:cNvSpPr>
            <a:spLocks noGrp="1"/>
          </p:cNvSpPr>
          <p:nvPr>
            <p:ph type="sldNum" sz="quarter" idx="5"/>
          </p:nvPr>
        </p:nvSpPr>
        <p:spPr/>
        <p:txBody>
          <a:bodyPr/>
          <a:lstStyle/>
          <a:p>
            <a:fld id="{643BD44B-B33C-6341-BA3D-8FACEA06E1DE}" type="slidenum">
              <a:rPr lang="en-US" smtClean="0"/>
              <a:t>2</a:t>
            </a:fld>
            <a:endParaRPr lang="en-US"/>
          </a:p>
        </p:txBody>
      </p:sp>
    </p:spTree>
    <p:extLst>
      <p:ext uri="{BB962C8B-B14F-4D97-AF65-F5344CB8AC3E}">
        <p14:creationId xmlns:p14="http://schemas.microsoft.com/office/powerpoint/2010/main" val="65216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analysis in Satterthwaite 2023 was 2002-2021 to match years with natural production data. Very knife-edge response within those years, no ability to calculate confidence intervals.  Longer </a:t>
            </a:r>
            <a:r>
              <a:rPr lang="en-US" dirty="0" err="1"/>
              <a:t>timesries</a:t>
            </a:r>
            <a:r>
              <a:rPr lang="en-US" dirty="0"/>
              <a:t> allowed confidence interval calculation and found a shallower relationship, but hatchery goals may have been different and release practices / stray rates surely were, so not clear how representative. Adding more recent data could </a:t>
            </a:r>
            <a:r>
              <a:rPr lang="en-US"/>
              <a:t>be helpful.</a:t>
            </a:r>
          </a:p>
        </p:txBody>
      </p:sp>
      <p:sp>
        <p:nvSpPr>
          <p:cNvPr id="4" name="Slide Number Placeholder 3"/>
          <p:cNvSpPr>
            <a:spLocks noGrp="1"/>
          </p:cNvSpPr>
          <p:nvPr>
            <p:ph type="sldNum" sz="quarter" idx="5"/>
          </p:nvPr>
        </p:nvSpPr>
        <p:spPr/>
        <p:txBody>
          <a:bodyPr/>
          <a:lstStyle/>
          <a:p>
            <a:fld id="{643BD44B-B33C-6341-BA3D-8FACEA06E1DE}" type="slidenum">
              <a:rPr lang="en-US" smtClean="0"/>
              <a:t>21</a:t>
            </a:fld>
            <a:endParaRPr lang="en-US"/>
          </a:p>
        </p:txBody>
      </p:sp>
    </p:spTree>
    <p:extLst>
      <p:ext uri="{BB962C8B-B14F-4D97-AF65-F5344CB8AC3E}">
        <p14:creationId xmlns:p14="http://schemas.microsoft.com/office/powerpoint/2010/main" val="295187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a lot like the previous contour plot, but reflects that we cannot be highly confident in meeting the hatchery goals with only 122K spawners so the 122 contour doesn’t extend as far to the </a:t>
            </a:r>
            <a:r>
              <a:rPr lang="en-US" dirty="0" err="1"/>
              <a:t>rifght</a:t>
            </a:r>
            <a:r>
              <a:rPr lang="en-US" dirty="0"/>
              <a:t>, and the 60K contour is gone because 60K spawners is almost certainly not sufficient to meet hatchery goals</a:t>
            </a:r>
          </a:p>
        </p:txBody>
      </p:sp>
      <p:sp>
        <p:nvSpPr>
          <p:cNvPr id="4" name="Slide Number Placeholder 3"/>
          <p:cNvSpPr>
            <a:spLocks noGrp="1"/>
          </p:cNvSpPr>
          <p:nvPr>
            <p:ph type="sldNum" sz="quarter" idx="5"/>
          </p:nvPr>
        </p:nvSpPr>
        <p:spPr/>
        <p:txBody>
          <a:bodyPr/>
          <a:lstStyle/>
          <a:p>
            <a:fld id="{643BD44B-B33C-6341-BA3D-8FACEA06E1DE}" type="slidenum">
              <a:rPr lang="en-US" smtClean="0"/>
              <a:t>22</a:t>
            </a:fld>
            <a:endParaRPr lang="en-US"/>
          </a:p>
        </p:txBody>
      </p:sp>
    </p:spTree>
    <p:extLst>
      <p:ext uri="{BB962C8B-B14F-4D97-AF65-F5344CB8AC3E}">
        <p14:creationId xmlns:p14="http://schemas.microsoft.com/office/powerpoint/2010/main" val="72953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754CF-9B21-2640-B470-40F729889C3F}" type="slidenum">
              <a:rPr lang="en-US" smtClean="0"/>
              <a:t>25</a:t>
            </a:fld>
            <a:endParaRPr lang="en-US"/>
          </a:p>
        </p:txBody>
      </p:sp>
    </p:spTree>
    <p:extLst>
      <p:ext uri="{BB962C8B-B14F-4D97-AF65-F5344CB8AC3E}">
        <p14:creationId xmlns:p14="http://schemas.microsoft.com/office/powerpoint/2010/main" val="76879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same data are re-</a:t>
            </a:r>
            <a:r>
              <a:rPr lang="en-US" dirty="0" err="1"/>
              <a:t>piotted</a:t>
            </a:r>
            <a:r>
              <a:rPr lang="en-US" dirty="0"/>
              <a:t>, but labeled by parent year and with the darkness of the shading of each point showing the flow during outmigration (darker – more flow)</a:t>
            </a:r>
          </a:p>
        </p:txBody>
      </p:sp>
      <p:sp>
        <p:nvSpPr>
          <p:cNvPr id="4" name="Slide Number Placeholder 3"/>
          <p:cNvSpPr>
            <a:spLocks noGrp="1"/>
          </p:cNvSpPr>
          <p:nvPr>
            <p:ph type="sldNum" sz="quarter" idx="5"/>
          </p:nvPr>
        </p:nvSpPr>
        <p:spPr/>
        <p:txBody>
          <a:bodyPr/>
          <a:lstStyle/>
          <a:p>
            <a:fld id="{643BD44B-B33C-6341-BA3D-8FACEA06E1DE}" type="slidenum">
              <a:rPr lang="en-US" smtClean="0"/>
              <a:t>26</a:t>
            </a:fld>
            <a:endParaRPr lang="en-US"/>
          </a:p>
        </p:txBody>
      </p:sp>
    </p:spTree>
    <p:extLst>
      <p:ext uri="{BB962C8B-B14F-4D97-AF65-F5344CB8AC3E}">
        <p14:creationId xmlns:p14="http://schemas.microsoft.com/office/powerpoint/2010/main" val="108830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754CF-9B21-2640-B470-40F729889C3F}" type="slidenum">
              <a:rPr lang="en-US" smtClean="0"/>
              <a:t>27</a:t>
            </a:fld>
            <a:endParaRPr lang="en-US"/>
          </a:p>
        </p:txBody>
      </p:sp>
    </p:spTree>
    <p:extLst>
      <p:ext uri="{BB962C8B-B14F-4D97-AF65-F5344CB8AC3E}">
        <p14:creationId xmlns:p14="http://schemas.microsoft.com/office/powerpoint/2010/main" val="10613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calculate R^2 yet, and would be hard to compare to models without environmental covariates, but visually the fit is pretty good</a:t>
            </a:r>
          </a:p>
          <a:p>
            <a:endParaRPr lang="en-US" dirty="0"/>
          </a:p>
          <a:p>
            <a:r>
              <a:rPr lang="en-US" dirty="0"/>
              <a:t>In my SFEWS paper, I did all the necessary calculations to convert to a total escapement goal as described for the Upper Sacramento relationship</a:t>
            </a:r>
          </a:p>
          <a:p>
            <a:endParaRPr lang="en-US" dirty="0"/>
          </a:p>
        </p:txBody>
      </p:sp>
      <p:sp>
        <p:nvSpPr>
          <p:cNvPr id="4" name="Slide Number Placeholder 3"/>
          <p:cNvSpPr>
            <a:spLocks noGrp="1"/>
          </p:cNvSpPr>
          <p:nvPr>
            <p:ph type="sldNum" sz="quarter" idx="5"/>
          </p:nvPr>
        </p:nvSpPr>
        <p:spPr/>
        <p:txBody>
          <a:bodyPr/>
          <a:lstStyle/>
          <a:p>
            <a:fld id="{01C754CF-9B21-2640-B470-40F729889C3F}" type="slidenum">
              <a:rPr lang="en-US" smtClean="0"/>
              <a:t>29</a:t>
            </a:fld>
            <a:endParaRPr lang="en-US"/>
          </a:p>
        </p:txBody>
      </p:sp>
    </p:spTree>
    <p:extLst>
      <p:ext uri="{BB962C8B-B14F-4D97-AF65-F5344CB8AC3E}">
        <p14:creationId xmlns:p14="http://schemas.microsoft.com/office/powerpoint/2010/main" val="191628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to get at this during the afternoon</a:t>
            </a:r>
          </a:p>
        </p:txBody>
      </p:sp>
      <p:sp>
        <p:nvSpPr>
          <p:cNvPr id="4" name="Slide Number Placeholder 3"/>
          <p:cNvSpPr>
            <a:spLocks noGrp="1"/>
          </p:cNvSpPr>
          <p:nvPr>
            <p:ph type="sldNum" sz="quarter" idx="5"/>
          </p:nvPr>
        </p:nvSpPr>
        <p:spPr/>
        <p:txBody>
          <a:bodyPr/>
          <a:lstStyle/>
          <a:p>
            <a:fld id="{643BD44B-B33C-6341-BA3D-8FACEA06E1DE}" type="slidenum">
              <a:rPr lang="en-US" smtClean="0"/>
              <a:t>30</a:t>
            </a:fld>
            <a:endParaRPr lang="en-US"/>
          </a:p>
        </p:txBody>
      </p:sp>
    </p:spTree>
    <p:extLst>
      <p:ext uri="{BB962C8B-B14F-4D97-AF65-F5344CB8AC3E}">
        <p14:creationId xmlns:p14="http://schemas.microsoft.com/office/powerpoint/2010/main" val="242424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Easier to implement for conservation objective than for </a:t>
            </a:r>
            <a:r>
              <a:rPr lang="en-US" dirty="0" err="1"/>
              <a:t>Smsy</a:t>
            </a:r>
            <a:r>
              <a:rPr lang="en-US" dirty="0"/>
              <a:t>?</a:t>
            </a:r>
          </a:p>
        </p:txBody>
      </p:sp>
      <p:sp>
        <p:nvSpPr>
          <p:cNvPr id="4" name="Slide Number Placeholder 3"/>
          <p:cNvSpPr>
            <a:spLocks noGrp="1"/>
          </p:cNvSpPr>
          <p:nvPr>
            <p:ph type="sldNum" sz="quarter" idx="5"/>
          </p:nvPr>
        </p:nvSpPr>
        <p:spPr/>
        <p:txBody>
          <a:bodyPr/>
          <a:lstStyle/>
          <a:p>
            <a:fld id="{643BD44B-B33C-6341-BA3D-8FACEA06E1DE}" type="slidenum">
              <a:rPr lang="en-US" smtClean="0"/>
              <a:t>31</a:t>
            </a:fld>
            <a:endParaRPr lang="en-US"/>
          </a:p>
        </p:txBody>
      </p:sp>
    </p:spTree>
    <p:extLst>
      <p:ext uri="{BB962C8B-B14F-4D97-AF65-F5344CB8AC3E}">
        <p14:creationId xmlns:p14="http://schemas.microsoft.com/office/powerpoint/2010/main" val="38405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seem counter-intuitive that the “best fit” fits worse than the mean, but the fitting of the Ricker takes place in log space, and there’s really not much reason to expect a clean functional relationship here</a:t>
            </a:r>
          </a:p>
          <a:p>
            <a:endParaRPr lang="en-US" dirty="0"/>
          </a:p>
          <a:p>
            <a:r>
              <a:rPr lang="en-US" dirty="0"/>
              <a:t>R^2 is probably not the best metric to use here, but Steve of STT and Marc of Council asked about metrics of fit and this is a familiar one</a:t>
            </a:r>
          </a:p>
          <a:p>
            <a:endParaRPr lang="en-US" dirty="0"/>
          </a:p>
          <a:p>
            <a:r>
              <a:rPr lang="en-US" dirty="0"/>
              <a:t>Might fit better restricted to more recent data or with some kind of covariate, but overall not very promising</a:t>
            </a:r>
          </a:p>
        </p:txBody>
      </p:sp>
      <p:sp>
        <p:nvSpPr>
          <p:cNvPr id="4" name="Slide Number Placeholder 3"/>
          <p:cNvSpPr>
            <a:spLocks noGrp="1"/>
          </p:cNvSpPr>
          <p:nvPr>
            <p:ph type="sldNum" sz="quarter" idx="5"/>
          </p:nvPr>
        </p:nvSpPr>
        <p:spPr/>
        <p:txBody>
          <a:bodyPr/>
          <a:lstStyle/>
          <a:p>
            <a:fld id="{01C754CF-9B21-2640-B470-40F729889C3F}" type="slidenum">
              <a:rPr lang="en-US" smtClean="0"/>
              <a:t>6</a:t>
            </a:fld>
            <a:endParaRPr lang="en-US"/>
          </a:p>
        </p:txBody>
      </p:sp>
    </p:spTree>
    <p:extLst>
      <p:ext uri="{BB962C8B-B14F-4D97-AF65-F5344CB8AC3E}">
        <p14:creationId xmlns:p14="http://schemas.microsoft.com/office/powerpoint/2010/main" val="70906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Restricting data range to 2001+ did not help fi, note loss of high recruitments at intermediate escapements, fairly high recruitments at high escapements remain but overall unexpected U-shape</a:t>
            </a:r>
          </a:p>
        </p:txBody>
      </p:sp>
      <p:sp>
        <p:nvSpPr>
          <p:cNvPr id="4" name="Slide Number Placeholder 3"/>
          <p:cNvSpPr>
            <a:spLocks noGrp="1"/>
          </p:cNvSpPr>
          <p:nvPr>
            <p:ph type="sldNum" sz="quarter" idx="5"/>
          </p:nvPr>
        </p:nvSpPr>
        <p:spPr/>
        <p:txBody>
          <a:bodyPr/>
          <a:lstStyle/>
          <a:p>
            <a:fld id="{01C754CF-9B21-2640-B470-40F729889C3F}" type="slidenum">
              <a:rPr lang="en-US" smtClean="0"/>
              <a:t>8</a:t>
            </a:fld>
            <a:endParaRPr lang="en-US"/>
          </a:p>
        </p:txBody>
      </p:sp>
    </p:spTree>
    <p:extLst>
      <p:ext uri="{BB962C8B-B14F-4D97-AF65-F5344CB8AC3E}">
        <p14:creationId xmlns:p14="http://schemas.microsoft.com/office/powerpoint/2010/main" val="339356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Restricting things to BY 2005 onward still has fairly poor fit, leads to loss of high escapement and high recruitment data, also has some strong environmental confounding I’ll discuss later.</a:t>
            </a:r>
          </a:p>
          <a:p>
            <a:r>
              <a:rPr lang="en-US" dirty="0"/>
              <a:t>Kind of impressive and kind of worrying how much 4 brood years can change fit</a:t>
            </a:r>
          </a:p>
        </p:txBody>
      </p:sp>
      <p:sp>
        <p:nvSpPr>
          <p:cNvPr id="4" name="Slide Number Placeholder 3"/>
          <p:cNvSpPr>
            <a:spLocks noGrp="1"/>
          </p:cNvSpPr>
          <p:nvPr>
            <p:ph type="sldNum" sz="quarter" idx="5"/>
          </p:nvPr>
        </p:nvSpPr>
        <p:spPr/>
        <p:txBody>
          <a:bodyPr/>
          <a:lstStyle/>
          <a:p>
            <a:fld id="{01C754CF-9B21-2640-B470-40F729889C3F}" type="slidenum">
              <a:rPr lang="en-US" smtClean="0"/>
              <a:t>10</a:t>
            </a:fld>
            <a:endParaRPr lang="en-US"/>
          </a:p>
        </p:txBody>
      </p:sp>
    </p:spTree>
    <p:extLst>
      <p:ext uri="{BB962C8B-B14F-4D97-AF65-F5344CB8AC3E}">
        <p14:creationId xmlns:p14="http://schemas.microsoft.com/office/powerpoint/2010/main" val="355358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good fit but suffers from lack of data at high escapement</a:t>
            </a:r>
          </a:p>
        </p:txBody>
      </p:sp>
      <p:sp>
        <p:nvSpPr>
          <p:cNvPr id="4" name="Slide Number Placeholder 3"/>
          <p:cNvSpPr>
            <a:spLocks noGrp="1"/>
          </p:cNvSpPr>
          <p:nvPr>
            <p:ph type="sldNum" sz="quarter" idx="5"/>
          </p:nvPr>
        </p:nvSpPr>
        <p:spPr/>
        <p:txBody>
          <a:bodyPr/>
          <a:lstStyle/>
          <a:p>
            <a:fld id="{01C754CF-9B21-2640-B470-40F729889C3F}" type="slidenum">
              <a:rPr lang="en-US" smtClean="0"/>
              <a:t>14</a:t>
            </a:fld>
            <a:endParaRPr lang="en-US"/>
          </a:p>
        </p:txBody>
      </p:sp>
    </p:spTree>
    <p:extLst>
      <p:ext uri="{BB962C8B-B14F-4D97-AF65-F5344CB8AC3E}">
        <p14:creationId xmlns:p14="http://schemas.microsoft.com/office/powerpoint/2010/main" val="8330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Subjectively, we might identify a point of diminishing returns.  Could be based on ratios/fractions of maximum like those put forward in </a:t>
            </a:r>
            <a:r>
              <a:rPr lang="en-US" dirty="0" err="1"/>
              <a:t>Hilborn’s</a:t>
            </a:r>
            <a:r>
              <a:rPr lang="en-US" dirty="0"/>
              <a:t> Pretty Good Yield paper.</a:t>
            </a:r>
          </a:p>
          <a:p>
            <a:r>
              <a:rPr lang="en-US" dirty="0"/>
              <a:t>And units still an issue compared to existing measures </a:t>
            </a:r>
            <a:r>
              <a:rPr lang="en-US"/>
              <a:t>and harvest model.</a:t>
            </a:r>
            <a:endParaRPr lang="en-US" dirty="0"/>
          </a:p>
        </p:txBody>
      </p:sp>
      <p:sp>
        <p:nvSpPr>
          <p:cNvPr id="4" name="Slide Number Placeholder 3"/>
          <p:cNvSpPr>
            <a:spLocks noGrp="1"/>
          </p:cNvSpPr>
          <p:nvPr>
            <p:ph type="sldNum" sz="quarter" idx="5"/>
          </p:nvPr>
        </p:nvSpPr>
        <p:spPr/>
        <p:txBody>
          <a:bodyPr/>
          <a:lstStyle/>
          <a:p>
            <a:fld id="{01C754CF-9B21-2640-B470-40F729889C3F}" type="slidenum">
              <a:rPr lang="en-US" smtClean="0"/>
              <a:t>16</a:t>
            </a:fld>
            <a:endParaRPr lang="en-US"/>
          </a:p>
        </p:txBody>
      </p:sp>
    </p:spTree>
    <p:extLst>
      <p:ext uri="{BB962C8B-B14F-4D97-AF65-F5344CB8AC3E}">
        <p14:creationId xmlns:p14="http://schemas.microsoft.com/office/powerpoint/2010/main" val="390313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BD44B-B33C-6341-BA3D-8FACEA06E1DE}" type="slidenum">
              <a:rPr lang="en-US" smtClean="0"/>
              <a:t>18</a:t>
            </a:fld>
            <a:endParaRPr lang="en-US"/>
          </a:p>
        </p:txBody>
      </p:sp>
    </p:spTree>
    <p:extLst>
      <p:ext uri="{BB962C8B-B14F-4D97-AF65-F5344CB8AC3E}">
        <p14:creationId xmlns:p14="http://schemas.microsoft.com/office/powerpoint/2010/main" val="224622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going on here</a:t>
            </a:r>
          </a:p>
          <a:p>
            <a:r>
              <a:rPr lang="en-US" dirty="0"/>
              <a:t>122K total spawners unlikely to achieve more than half of potential Upper Sac natural production</a:t>
            </a:r>
          </a:p>
          <a:p>
            <a:r>
              <a:rPr lang="en-US" dirty="0"/>
              <a:t>180K total spawners likely to achieve about 60% of potential Upper Sac natural production</a:t>
            </a:r>
          </a:p>
          <a:p>
            <a:r>
              <a:rPr lang="en-US" dirty="0"/>
              <a:t>Diminishing returns above 240-300K spawners</a:t>
            </a:r>
          </a:p>
          <a:p>
            <a:r>
              <a:rPr lang="en-US" dirty="0"/>
              <a:t>Very hard to get more that ~80% of potential Upper Sac natural production, may not be realistic goal</a:t>
            </a:r>
          </a:p>
          <a:p>
            <a:r>
              <a:rPr lang="en-US" dirty="0"/>
              <a:t>Note contours not as curvy as I </a:t>
            </a:r>
            <a:r>
              <a:rPr lang="en-US" dirty="0" err="1"/>
              <a:t>expecred</a:t>
            </a:r>
            <a:r>
              <a:rPr lang="en-US" dirty="0"/>
              <a:t>, reflects very few high escapement years and thus knife-edge logistic regressions</a:t>
            </a:r>
          </a:p>
        </p:txBody>
      </p:sp>
      <p:sp>
        <p:nvSpPr>
          <p:cNvPr id="4" name="Slide Number Placeholder 3"/>
          <p:cNvSpPr>
            <a:spLocks noGrp="1"/>
          </p:cNvSpPr>
          <p:nvPr>
            <p:ph type="sldNum" sz="quarter" idx="5"/>
          </p:nvPr>
        </p:nvSpPr>
        <p:spPr/>
        <p:txBody>
          <a:bodyPr/>
          <a:lstStyle/>
          <a:p>
            <a:fld id="{643BD44B-B33C-6341-BA3D-8FACEA06E1DE}" type="slidenum">
              <a:rPr lang="en-US" smtClean="0"/>
              <a:t>19</a:t>
            </a:fld>
            <a:endParaRPr lang="en-US"/>
          </a:p>
        </p:txBody>
      </p:sp>
    </p:spTree>
    <p:extLst>
      <p:ext uri="{BB962C8B-B14F-4D97-AF65-F5344CB8AC3E}">
        <p14:creationId xmlns:p14="http://schemas.microsoft.com/office/powerpoint/2010/main" val="234731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BD44B-B33C-6341-BA3D-8FACEA06E1DE}" type="slidenum">
              <a:rPr lang="en-US" smtClean="0"/>
              <a:t>20</a:t>
            </a:fld>
            <a:endParaRPr lang="en-US"/>
          </a:p>
        </p:txBody>
      </p:sp>
    </p:spTree>
    <p:extLst>
      <p:ext uri="{BB962C8B-B14F-4D97-AF65-F5344CB8AC3E}">
        <p14:creationId xmlns:p14="http://schemas.microsoft.com/office/powerpoint/2010/main" val="244309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B6C3-6A2F-F91F-6324-18260E5BF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8396D-274E-EFEE-98B8-39E9F7485E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93AF8-9BA8-07A4-2000-5722EC11D4E3}"/>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3A19F4F1-9B63-7224-B6E4-6A55E2281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AF55B-9C75-86E5-D3F0-BE387AEAB6CE}"/>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417849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03D4-FB4B-F29F-9E90-9AAF3C3B9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2C15E-B64F-AADB-11B1-C90CAC395F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C361B-4F66-DB71-CB95-13099227C3D4}"/>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73418869-9F82-D8A4-6BCF-182C74E16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4E9E3-F0DA-D4C7-BA9C-785EB1D52130}"/>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155432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C7CE31-16F4-468F-0B1B-531A705CC0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75AD0-2685-CD31-91A7-F4A285E935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FB836-2A77-C19D-5E42-5F87477AC7DE}"/>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F672A9FF-8007-2BC6-673C-F432AFEF4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F041D-BA32-2AD7-838A-9281CBE317FB}"/>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343017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4745-5C21-138B-212C-F0D36F7E4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4C00B-22DE-1B3E-50D1-C1BE992F5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80551-6EA6-C520-B0EE-E8B6E11338FF}"/>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CCA6E5FD-4B91-604E-8F64-63D69C9B5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D0317-E79C-33F4-26A8-604EF77A4263}"/>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39614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8A04-D0D8-4351-7A61-5F29296BA8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BEE90F-0235-5986-159F-901FE5050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AFB61-4C39-5697-5B3B-26F7CA291072}"/>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FC69659C-0565-FDAB-28C5-F25AF5A46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854A7-E7A1-D732-6CED-4F82739369DE}"/>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426053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1A91-F5CE-E6FE-8F63-E5BF2E29F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12D3A-77EA-A47C-409E-1736CCC72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E2C059-69CB-4F5F-6067-82CC715E1C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161F8-A4C5-434F-7903-5E292A96392F}"/>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6" name="Footer Placeholder 5">
            <a:extLst>
              <a:ext uri="{FF2B5EF4-FFF2-40B4-BE49-F238E27FC236}">
                <a16:creationId xmlns:a16="http://schemas.microsoft.com/office/drawing/2014/main" id="{0D105233-0831-124D-40AE-15C86C557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8CD05-010E-CC74-BC3D-581FC835035E}"/>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114869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D440-F545-98AE-9A44-0363403399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7A325-09A8-9740-2E84-D53D72992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DF7E7-FA5A-B6D9-9417-9A3340C48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EAB00-62AA-AA21-D44E-09BBDE081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31B178-DF2B-EF9C-3E4B-5BCCA9242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6AC28-BB97-0F35-C8E8-2B6358DD7CF4}"/>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8" name="Footer Placeholder 7">
            <a:extLst>
              <a:ext uri="{FF2B5EF4-FFF2-40B4-BE49-F238E27FC236}">
                <a16:creationId xmlns:a16="http://schemas.microsoft.com/office/drawing/2014/main" id="{C37391E5-0439-C44E-10E6-7BC6AE759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34680F-47B5-52F6-DEB6-ECCE33E7A0BF}"/>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400893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87CE-F9B7-D006-C32C-F87704D9C2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F319F-F16A-85DF-F574-9EABB7783514}"/>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4" name="Footer Placeholder 3">
            <a:extLst>
              <a:ext uri="{FF2B5EF4-FFF2-40B4-BE49-F238E27FC236}">
                <a16:creationId xmlns:a16="http://schemas.microsoft.com/office/drawing/2014/main" id="{21465FE3-9A47-3D28-7277-857743CDA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C9B4F5-6D10-8056-9B98-C059512AD317}"/>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232257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35051-A126-E1E8-35F2-8E709CDFF6C2}"/>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3" name="Footer Placeholder 2">
            <a:extLst>
              <a:ext uri="{FF2B5EF4-FFF2-40B4-BE49-F238E27FC236}">
                <a16:creationId xmlns:a16="http://schemas.microsoft.com/office/drawing/2014/main" id="{E6CBBC42-EA7A-0807-F8A7-0110327879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12D61-724E-3B00-9389-950612B3B318}"/>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283490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1511-9986-55FF-B909-42132DD8E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98740-EE2F-675D-343F-07B2984AD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649F72-6D5F-6857-AD30-F9C8A4584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0C48D-2B1D-EA9B-3317-0F3F5551C541}"/>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6" name="Footer Placeholder 5">
            <a:extLst>
              <a:ext uri="{FF2B5EF4-FFF2-40B4-BE49-F238E27FC236}">
                <a16:creationId xmlns:a16="http://schemas.microsoft.com/office/drawing/2014/main" id="{0EE34B09-C2EE-190D-1EF3-2103F8659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79834-261F-E18C-7751-55F93E1A3911}"/>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226217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F99-2032-50F7-A131-338AB9D40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27E3BB-FF87-B846-6981-15912353A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93419C-DB65-632B-B7A7-CD9620C0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24965-6C5C-BEDD-6BE5-FB5BDA7F35CA}"/>
              </a:ext>
            </a:extLst>
          </p:cNvPr>
          <p:cNvSpPr>
            <a:spLocks noGrp="1"/>
          </p:cNvSpPr>
          <p:nvPr>
            <p:ph type="dt" sz="half" idx="10"/>
          </p:nvPr>
        </p:nvSpPr>
        <p:spPr/>
        <p:txBody>
          <a:bodyPr/>
          <a:lstStyle/>
          <a:p>
            <a:fld id="{BB1CA88B-AB3D-414E-B3EA-4975633E7EE9}" type="datetimeFigureOut">
              <a:rPr lang="en-US" smtClean="0"/>
              <a:t>6/25/24</a:t>
            </a:fld>
            <a:endParaRPr lang="en-US"/>
          </a:p>
        </p:txBody>
      </p:sp>
      <p:sp>
        <p:nvSpPr>
          <p:cNvPr id="6" name="Footer Placeholder 5">
            <a:extLst>
              <a:ext uri="{FF2B5EF4-FFF2-40B4-BE49-F238E27FC236}">
                <a16:creationId xmlns:a16="http://schemas.microsoft.com/office/drawing/2014/main" id="{066295A9-35E7-25A5-EED4-4260CCD82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710F2-4ED2-4FB5-0704-9D6D653BFE50}"/>
              </a:ext>
            </a:extLst>
          </p:cNvPr>
          <p:cNvSpPr>
            <a:spLocks noGrp="1"/>
          </p:cNvSpPr>
          <p:nvPr>
            <p:ph type="sldNum" sz="quarter" idx="12"/>
          </p:nvPr>
        </p:nvSpPr>
        <p:spPr/>
        <p:txBody>
          <a:bodyPr/>
          <a:lstStyle/>
          <a:p>
            <a:fld id="{A05A6E7A-47AF-404A-BCB0-ECC4A0C8C45E}" type="slidenum">
              <a:rPr lang="en-US" smtClean="0"/>
              <a:t>‹#›</a:t>
            </a:fld>
            <a:endParaRPr lang="en-US"/>
          </a:p>
        </p:txBody>
      </p:sp>
    </p:spTree>
    <p:extLst>
      <p:ext uri="{BB962C8B-B14F-4D97-AF65-F5344CB8AC3E}">
        <p14:creationId xmlns:p14="http://schemas.microsoft.com/office/powerpoint/2010/main" val="39285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15D5C-0E10-94F4-4710-47A33FDF7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FAD41-3606-61F2-7543-136091E2F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C486D-54C6-5042-15B9-783E5E862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A88B-AB3D-414E-B3EA-4975633E7EE9}" type="datetimeFigureOut">
              <a:rPr lang="en-US" smtClean="0"/>
              <a:t>6/25/24</a:t>
            </a:fld>
            <a:endParaRPr lang="en-US"/>
          </a:p>
        </p:txBody>
      </p:sp>
      <p:sp>
        <p:nvSpPr>
          <p:cNvPr id="5" name="Footer Placeholder 4">
            <a:extLst>
              <a:ext uri="{FF2B5EF4-FFF2-40B4-BE49-F238E27FC236}">
                <a16:creationId xmlns:a16="http://schemas.microsoft.com/office/drawing/2014/main" id="{BF0DA2D7-D73A-6854-E53D-1D6936901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1E39EF-2A45-E619-CE4E-B840D370C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A6E7A-47AF-404A-BCB0-ECC4A0C8C45E}" type="slidenum">
              <a:rPr lang="en-US" smtClean="0"/>
              <a:t>‹#›</a:t>
            </a:fld>
            <a:endParaRPr lang="en-US"/>
          </a:p>
        </p:txBody>
      </p:sp>
    </p:spTree>
    <p:extLst>
      <p:ext uri="{BB962C8B-B14F-4D97-AF65-F5344CB8AC3E}">
        <p14:creationId xmlns:p14="http://schemas.microsoft.com/office/powerpoint/2010/main" val="367653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Satterthwaite@noa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pcouncil.org/documents/2019/07/sacramento-river-fall-chinook-salmon-rebuilding-plan-regulatory-identifier-number-0648-bi04-july-2019.pdf/" TargetMode="External"/><Relationship Id="rId4" Type="http://schemas.openxmlformats.org/officeDocument/2006/relationships/hyperlink" Target="https://doi.org/10.15447/sfews.2023v21iss3art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council.org/documents/2019/07/sacramento-river-fall-chinook-salmon-rebuilding-plan-regulatory-identifier-number-0648-bi04-july-2019.pdf/" TargetMode="External"/><Relationship Id="rId4" Type="http://schemas.openxmlformats.org/officeDocument/2006/relationships/hyperlink" Target="https://doi.org/10.15447/sfews.2023v21iss3art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5447/sfews.2023v21iss3art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5447/sfews.2023v21iss3art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hyperlink" Target="https://www.pcouncil.org/documents/2022/11/d-2-a-supplemental-ssc-report-1-4.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5447/sfews.2023v21iss3art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5447/sfews.2023v21iss3art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hyperlink" Target="https://www.pcouncil.org/documents/2024/02/review-of-2023-ocean-salmon-fisheries.pdf/#page=2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5447/sfews.2023v21iss3art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139/cjfas-2020-007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council.org/documents/2022/10/d-2-attachment-1-methodology-review-materials-electronic-only.pdf/#page=50" TargetMode="External"/><Relationship Id="rId2" Type="http://schemas.openxmlformats.org/officeDocument/2006/relationships/hyperlink" Target="https://doi.org/10.15447/sfews.2023v21iss3art3" TargetMode="External"/><Relationship Id="rId1" Type="http://schemas.openxmlformats.org/officeDocument/2006/relationships/slideLayout" Target="../slideLayouts/slideLayout2.xml"/><Relationship Id="rId4" Type="http://schemas.openxmlformats.org/officeDocument/2006/relationships/hyperlink" Target="https://www.pcouncil.org/documents/2007/03/final-environmental-assessment-for-salmon-fmp-amendment-16.pdf/#page=13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3E54-C315-6506-9BC9-2F796F1FB05E}"/>
              </a:ext>
            </a:extLst>
          </p:cNvPr>
          <p:cNvSpPr>
            <a:spLocks noGrp="1"/>
          </p:cNvSpPr>
          <p:nvPr>
            <p:ph type="ctrTitle"/>
          </p:nvPr>
        </p:nvSpPr>
        <p:spPr>
          <a:xfrm>
            <a:off x="1035050" y="190500"/>
            <a:ext cx="10121900" cy="3602038"/>
          </a:xfrm>
        </p:spPr>
        <p:txBody>
          <a:bodyPr>
            <a:normAutofit/>
          </a:bodyPr>
          <a:lstStyle/>
          <a:p>
            <a:r>
              <a:rPr lang="en-US" dirty="0"/>
              <a:t>SRFC conservation objective and reference points – next steps</a:t>
            </a:r>
            <a:br>
              <a:rPr lang="en-US" dirty="0"/>
            </a:br>
            <a:r>
              <a:rPr lang="en-US" dirty="0"/>
              <a:t>Part 1: Escapement</a:t>
            </a:r>
            <a:br>
              <a:rPr lang="en-US" dirty="0"/>
            </a:br>
            <a:endParaRPr lang="en-US" dirty="0"/>
          </a:p>
        </p:txBody>
      </p:sp>
      <p:sp>
        <p:nvSpPr>
          <p:cNvPr id="3" name="Subtitle 2">
            <a:extLst>
              <a:ext uri="{FF2B5EF4-FFF2-40B4-BE49-F238E27FC236}">
                <a16:creationId xmlns:a16="http://schemas.microsoft.com/office/drawing/2014/main" id="{7FCD107A-FF31-513D-4841-079C27AC4439}"/>
              </a:ext>
            </a:extLst>
          </p:cNvPr>
          <p:cNvSpPr>
            <a:spLocks noGrp="1"/>
          </p:cNvSpPr>
          <p:nvPr>
            <p:ph type="subTitle" idx="1"/>
          </p:nvPr>
        </p:nvSpPr>
        <p:spPr/>
        <p:txBody>
          <a:bodyPr/>
          <a:lstStyle/>
          <a:p>
            <a:r>
              <a:rPr lang="en-US" dirty="0"/>
              <a:t>Will Satterthwaite</a:t>
            </a:r>
          </a:p>
          <a:p>
            <a:r>
              <a:rPr lang="en-US" dirty="0">
                <a:hlinkClick r:id="rId2"/>
              </a:rPr>
              <a:t>Will.Satterthwaite@noaa.gov</a:t>
            </a:r>
            <a:endParaRPr lang="en-US" dirty="0"/>
          </a:p>
          <a:p>
            <a:r>
              <a:rPr lang="en-US" dirty="0"/>
              <a:t>SRFC WG meeting June 25, 2024</a:t>
            </a:r>
          </a:p>
        </p:txBody>
      </p:sp>
    </p:spTree>
    <p:extLst>
      <p:ext uri="{BB962C8B-B14F-4D97-AF65-F5344CB8AC3E}">
        <p14:creationId xmlns:p14="http://schemas.microsoft.com/office/powerpoint/2010/main" val="116751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D7B18F-DE42-FCA7-6D65-738A2CAAB079}"/>
              </a:ext>
            </a:extLst>
          </p:cNvPr>
          <p:cNvPicPr>
            <a:picLocks noChangeAspect="1"/>
          </p:cNvPicPr>
          <p:nvPr/>
        </p:nvPicPr>
        <p:blipFill>
          <a:blip r:embed="rId3"/>
          <a:stretch>
            <a:fillRect/>
          </a:stretch>
        </p:blipFill>
        <p:spPr>
          <a:xfrm>
            <a:off x="2857669" y="134908"/>
            <a:ext cx="5847217" cy="5847217"/>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10</a:t>
            </a:fld>
            <a:endParaRPr lang="en-US"/>
          </a:p>
        </p:txBody>
      </p:sp>
      <p:sp>
        <p:nvSpPr>
          <p:cNvPr id="9" name="TextBox 8">
            <a:extLst>
              <a:ext uri="{FF2B5EF4-FFF2-40B4-BE49-F238E27FC236}">
                <a16:creationId xmlns:a16="http://schemas.microsoft.com/office/drawing/2014/main" id="{AFB9EF70-80E0-BBD9-1A19-2501CFE87B65}"/>
              </a:ext>
            </a:extLst>
          </p:cNvPr>
          <p:cNvSpPr txBox="1"/>
          <p:nvPr/>
        </p:nvSpPr>
        <p:spPr>
          <a:xfrm>
            <a:off x="1816608" y="6005467"/>
            <a:ext cx="9960864" cy="461665"/>
          </a:xfrm>
          <a:prstGeom prst="rect">
            <a:avLst/>
          </a:prstGeom>
          <a:noFill/>
        </p:spPr>
        <p:txBody>
          <a:bodyPr wrap="square" rtlCol="0">
            <a:spAutoFit/>
          </a:bodyPr>
          <a:lstStyle/>
          <a:p>
            <a:r>
              <a:rPr lang="en-US" sz="2400" dirty="0"/>
              <a:t>R</a:t>
            </a:r>
            <a:r>
              <a:rPr lang="en-US" sz="2400" baseline="30000" dirty="0"/>
              <a:t>2</a:t>
            </a:r>
            <a:r>
              <a:rPr lang="en-US" sz="2400" dirty="0"/>
              <a:t>=0.12</a:t>
            </a:r>
          </a:p>
        </p:txBody>
      </p:sp>
    </p:spTree>
    <p:extLst>
      <p:ext uri="{BB962C8B-B14F-4D97-AF65-F5344CB8AC3E}">
        <p14:creationId xmlns:p14="http://schemas.microsoft.com/office/powerpoint/2010/main" val="157968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b="1"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348761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Natural-area escapement, production-based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597408" y="1598721"/>
            <a:ext cx="11594592" cy="2682823"/>
          </a:xfrm>
        </p:spPr>
        <p:txBody>
          <a:bodyPr/>
          <a:lstStyle/>
          <a:p>
            <a:r>
              <a:rPr lang="en-US" dirty="0"/>
              <a:t>Spawners: Female spawners above RBDD, regardless of origin</a:t>
            </a:r>
          </a:p>
          <a:p>
            <a:r>
              <a:rPr lang="en-US" dirty="0"/>
              <a:t>Recruits: Natural-origin fry equivalents passing RBDD next year</a:t>
            </a:r>
          </a:p>
          <a:p>
            <a:r>
              <a:rPr lang="en-US" dirty="0"/>
              <a:t>Covariates: None (for now?)</a:t>
            </a:r>
          </a:p>
          <a:p>
            <a:r>
              <a:rPr lang="en-US" dirty="0"/>
              <a:t>Brood years: 2002-2020, easy to update assuming continued USFWS reports</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dirty="0"/>
              <a:t>Spawners only source of recruits</a:t>
            </a:r>
          </a:p>
          <a:p>
            <a:r>
              <a:rPr lang="en-US" sz="2800" strike="sngStrike" dirty="0">
                <a:solidFill>
                  <a:schemeClr val="tx1">
                    <a:lumMod val="50000"/>
                    <a:lumOff val="50000"/>
                  </a:schemeClr>
                </a:solidFill>
              </a:rPr>
              <a:t>Recruits only source of harvest</a:t>
            </a:r>
          </a:p>
          <a:p>
            <a:r>
              <a:rPr lang="en-US" sz="2800" strike="sngStrike" dirty="0">
                <a:solidFill>
                  <a:schemeClr val="tx1">
                    <a:lumMod val="50000"/>
                    <a:lumOff val="50000"/>
                  </a:schemeClr>
                </a:solidFill>
              </a:rPr>
              <a:t>Unfished recruits only source of spawners</a:t>
            </a:r>
          </a:p>
        </p:txBody>
      </p:sp>
    </p:spTree>
    <p:extLst>
      <p:ext uri="{BB962C8B-B14F-4D97-AF65-F5344CB8AC3E}">
        <p14:creationId xmlns:p14="http://schemas.microsoft.com/office/powerpoint/2010/main" val="389375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b="1"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b="1"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271756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61257-F97B-DCFF-D2B7-893D41C7C9A7}"/>
              </a:ext>
            </a:extLst>
          </p:cNvPr>
          <p:cNvPicPr>
            <a:picLocks noChangeAspect="1"/>
          </p:cNvPicPr>
          <p:nvPr/>
        </p:nvPicPr>
        <p:blipFill>
          <a:blip r:embed="rId3"/>
          <a:stretch>
            <a:fillRect/>
          </a:stretch>
        </p:blipFill>
        <p:spPr>
          <a:xfrm>
            <a:off x="2855976" y="318946"/>
            <a:ext cx="5859218" cy="5859218"/>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14</a:t>
            </a:fld>
            <a:endParaRPr lang="en-US"/>
          </a:p>
        </p:txBody>
      </p:sp>
      <p:sp>
        <p:nvSpPr>
          <p:cNvPr id="12" name="TextBox 11">
            <a:extLst>
              <a:ext uri="{FF2B5EF4-FFF2-40B4-BE49-F238E27FC236}">
                <a16:creationId xmlns:a16="http://schemas.microsoft.com/office/drawing/2014/main" id="{3C10CD9E-3D2A-BF0B-BB6E-B69F4425CB2A}"/>
              </a:ext>
            </a:extLst>
          </p:cNvPr>
          <p:cNvSpPr txBox="1"/>
          <p:nvPr/>
        </p:nvSpPr>
        <p:spPr>
          <a:xfrm>
            <a:off x="97536" y="5983092"/>
            <a:ext cx="11996928" cy="954107"/>
          </a:xfrm>
          <a:prstGeom prst="rect">
            <a:avLst/>
          </a:prstGeom>
          <a:noFill/>
        </p:spPr>
        <p:txBody>
          <a:bodyPr wrap="square">
            <a:spAutoFit/>
          </a:bodyPr>
          <a:lstStyle/>
          <a:p>
            <a:r>
              <a:rPr lang="en-US" sz="2800" dirty="0"/>
              <a:t>• R</a:t>
            </a:r>
            <a:r>
              <a:rPr lang="en-US" sz="2800" baseline="30000" dirty="0"/>
              <a:t>2</a:t>
            </a:r>
            <a:r>
              <a:rPr lang="en-US" sz="2800" dirty="0"/>
              <a:t>=0.57, not bad for ecological data!</a:t>
            </a:r>
          </a:p>
          <a:p>
            <a:r>
              <a:rPr lang="en-US" sz="2800" dirty="0"/>
              <a:t>• Fit in Satterthwaite (</a:t>
            </a:r>
            <a:r>
              <a:rPr lang="en-US" sz="2800" dirty="0">
                <a:hlinkClick r:id="rId4"/>
              </a:rPr>
              <a:t>2023</a:t>
            </a:r>
            <a:r>
              <a:rPr lang="en-US" sz="2800" dirty="0"/>
              <a:t>), an update to the analysis in PFMC (</a:t>
            </a:r>
            <a:r>
              <a:rPr lang="en-US" sz="2800" dirty="0">
                <a:hlinkClick r:id="rId5"/>
              </a:rPr>
              <a:t>2019</a:t>
            </a:r>
            <a:r>
              <a:rPr lang="en-US" sz="2800" dirty="0"/>
              <a:t>)</a:t>
            </a:r>
          </a:p>
        </p:txBody>
      </p:sp>
    </p:spTree>
    <p:extLst>
      <p:ext uri="{BB962C8B-B14F-4D97-AF65-F5344CB8AC3E}">
        <p14:creationId xmlns:p14="http://schemas.microsoft.com/office/powerpoint/2010/main" val="363468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b="1"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b="1" dirty="0"/>
              <a:t>Optimize production</a:t>
            </a:r>
          </a:p>
          <a:p>
            <a:endParaRPr lang="en-US" dirty="0"/>
          </a:p>
          <a:p>
            <a:r>
              <a:rPr lang="en-US" dirty="0"/>
              <a:t>Unit conversions</a:t>
            </a:r>
          </a:p>
        </p:txBody>
      </p:sp>
    </p:spTree>
    <p:extLst>
      <p:ext uri="{BB962C8B-B14F-4D97-AF65-F5344CB8AC3E}">
        <p14:creationId xmlns:p14="http://schemas.microsoft.com/office/powerpoint/2010/main" val="328595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32A0D-C735-32E1-F34E-5A5C761DF5D4}"/>
              </a:ext>
            </a:extLst>
          </p:cNvPr>
          <p:cNvPicPr>
            <a:picLocks noChangeAspect="1"/>
          </p:cNvPicPr>
          <p:nvPr/>
        </p:nvPicPr>
        <p:blipFill>
          <a:blip r:embed="rId3"/>
          <a:stretch>
            <a:fillRect/>
          </a:stretch>
        </p:blipFill>
        <p:spPr>
          <a:xfrm>
            <a:off x="2855976" y="306754"/>
            <a:ext cx="5859218" cy="5859218"/>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16</a:t>
            </a:fld>
            <a:endParaRPr lang="en-US"/>
          </a:p>
        </p:txBody>
      </p:sp>
      <p:cxnSp>
        <p:nvCxnSpPr>
          <p:cNvPr id="7" name="Straight Arrow Connector 6">
            <a:extLst>
              <a:ext uri="{FF2B5EF4-FFF2-40B4-BE49-F238E27FC236}">
                <a16:creationId xmlns:a16="http://schemas.microsoft.com/office/drawing/2014/main" id="{29EE249F-CC51-DE0C-4507-CA3632E1B8F4}"/>
              </a:ext>
            </a:extLst>
          </p:cNvPr>
          <p:cNvCxnSpPr>
            <a:cxnSpLocks/>
          </p:cNvCxnSpPr>
          <p:nvPr/>
        </p:nvCxnSpPr>
        <p:spPr>
          <a:xfrm flipH="1" flipV="1">
            <a:off x="4742688" y="2304288"/>
            <a:ext cx="377952" cy="768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431807-1B89-16CA-ADEE-B9D6B6944646}"/>
              </a:ext>
            </a:extLst>
          </p:cNvPr>
          <p:cNvSpPr txBox="1"/>
          <p:nvPr/>
        </p:nvSpPr>
        <p:spPr>
          <a:xfrm>
            <a:off x="5120640" y="3043396"/>
            <a:ext cx="5189306" cy="369332"/>
          </a:xfrm>
          <a:prstGeom prst="rect">
            <a:avLst/>
          </a:prstGeom>
          <a:noFill/>
          <a:ln>
            <a:noFill/>
          </a:ln>
        </p:spPr>
        <p:txBody>
          <a:bodyPr wrap="none" rtlCol="0">
            <a:spAutoFit/>
          </a:bodyPr>
          <a:lstStyle/>
          <a:p>
            <a:r>
              <a:rPr lang="en-US" dirty="0">
                <a:solidFill>
                  <a:srgbClr val="FF0000"/>
                </a:solidFill>
              </a:rPr>
              <a:t>Subjectively, diminishing returns set in about here???</a:t>
            </a:r>
          </a:p>
        </p:txBody>
      </p:sp>
      <p:sp>
        <p:nvSpPr>
          <p:cNvPr id="12" name="TextBox 11">
            <a:extLst>
              <a:ext uri="{FF2B5EF4-FFF2-40B4-BE49-F238E27FC236}">
                <a16:creationId xmlns:a16="http://schemas.microsoft.com/office/drawing/2014/main" id="{3C10CD9E-3D2A-BF0B-BB6E-B69F4425CB2A}"/>
              </a:ext>
            </a:extLst>
          </p:cNvPr>
          <p:cNvSpPr txBox="1"/>
          <p:nvPr/>
        </p:nvSpPr>
        <p:spPr>
          <a:xfrm>
            <a:off x="97536" y="6231080"/>
            <a:ext cx="11996928" cy="523220"/>
          </a:xfrm>
          <a:prstGeom prst="rect">
            <a:avLst/>
          </a:prstGeom>
          <a:noFill/>
        </p:spPr>
        <p:txBody>
          <a:bodyPr wrap="square">
            <a:spAutoFit/>
          </a:bodyPr>
          <a:lstStyle/>
          <a:p>
            <a:r>
              <a:rPr lang="en-US" sz="2800" dirty="0"/>
              <a:t>• Fit in Satterthwaite (</a:t>
            </a:r>
            <a:r>
              <a:rPr lang="en-US" sz="2800" dirty="0">
                <a:hlinkClick r:id="rId4"/>
              </a:rPr>
              <a:t>2023</a:t>
            </a:r>
            <a:r>
              <a:rPr lang="en-US" sz="2800" dirty="0"/>
              <a:t>), an update to the analysis in PFMC (</a:t>
            </a:r>
            <a:r>
              <a:rPr lang="en-US" sz="2800" dirty="0">
                <a:hlinkClick r:id="rId5"/>
              </a:rPr>
              <a:t>2019</a:t>
            </a:r>
            <a:r>
              <a:rPr lang="en-US" sz="2800" dirty="0"/>
              <a:t>)</a:t>
            </a:r>
          </a:p>
        </p:txBody>
      </p:sp>
    </p:spTree>
    <p:extLst>
      <p:ext uri="{BB962C8B-B14F-4D97-AF65-F5344CB8AC3E}">
        <p14:creationId xmlns:p14="http://schemas.microsoft.com/office/powerpoint/2010/main" val="111570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b="1"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b="1" dirty="0"/>
              <a:t>Optimize production</a:t>
            </a:r>
          </a:p>
          <a:p>
            <a:endParaRPr lang="en-US" dirty="0"/>
          </a:p>
          <a:p>
            <a:r>
              <a:rPr lang="en-US" b="1" dirty="0"/>
              <a:t>Unit conversions</a:t>
            </a:r>
          </a:p>
        </p:txBody>
      </p:sp>
    </p:spTree>
    <p:extLst>
      <p:ext uri="{BB962C8B-B14F-4D97-AF65-F5344CB8AC3E}">
        <p14:creationId xmlns:p14="http://schemas.microsoft.com/office/powerpoint/2010/main" val="130329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3BBC-64D1-AE8A-37FF-86A75AC7E166}"/>
              </a:ext>
            </a:extLst>
          </p:cNvPr>
          <p:cNvSpPr>
            <a:spLocks noGrp="1"/>
          </p:cNvSpPr>
          <p:nvPr>
            <p:ph type="title"/>
          </p:nvPr>
        </p:nvSpPr>
        <p:spPr>
          <a:xfrm>
            <a:off x="838200" y="0"/>
            <a:ext cx="10515600" cy="1325563"/>
          </a:xfrm>
        </p:spPr>
        <p:txBody>
          <a:bodyPr/>
          <a:lstStyle/>
          <a:p>
            <a:r>
              <a:rPr lang="en-US" dirty="0"/>
              <a:t>Determine total escapement likely to yield desired fraction of natural production</a:t>
            </a:r>
          </a:p>
        </p:txBody>
      </p:sp>
      <p:sp>
        <p:nvSpPr>
          <p:cNvPr id="3" name="Content Placeholder 2">
            <a:extLst>
              <a:ext uri="{FF2B5EF4-FFF2-40B4-BE49-F238E27FC236}">
                <a16:creationId xmlns:a16="http://schemas.microsoft.com/office/drawing/2014/main" id="{A8665C4C-7546-2265-76F3-7D2C2CEF7FD1}"/>
              </a:ext>
            </a:extLst>
          </p:cNvPr>
          <p:cNvSpPr>
            <a:spLocks noGrp="1"/>
          </p:cNvSpPr>
          <p:nvPr>
            <p:ph idx="1"/>
          </p:nvPr>
        </p:nvSpPr>
        <p:spPr>
          <a:xfrm>
            <a:off x="143256" y="6437235"/>
            <a:ext cx="12048744" cy="612775"/>
          </a:xfrm>
        </p:spPr>
        <p:txBody>
          <a:bodyPr>
            <a:normAutofit/>
          </a:bodyPr>
          <a:lstStyle/>
          <a:p>
            <a:r>
              <a:rPr lang="en-US" dirty="0"/>
              <a:t>Satterthwaite (</a:t>
            </a:r>
            <a:r>
              <a:rPr lang="en-US" dirty="0">
                <a:hlinkClick r:id="rId3"/>
              </a:rPr>
              <a:t>2023</a:t>
            </a:r>
            <a:r>
              <a:rPr lang="en-US" dirty="0"/>
              <a:t>), Figure 2, neglecting hatcheries and model error</a:t>
            </a:r>
          </a:p>
        </p:txBody>
      </p:sp>
      <p:sp>
        <p:nvSpPr>
          <p:cNvPr id="4" name="TextBox 3">
            <a:extLst>
              <a:ext uri="{FF2B5EF4-FFF2-40B4-BE49-F238E27FC236}">
                <a16:creationId xmlns:a16="http://schemas.microsoft.com/office/drawing/2014/main" id="{ECFAB6F8-97D4-B142-D64B-B841BA9AF2E2}"/>
              </a:ext>
            </a:extLst>
          </p:cNvPr>
          <p:cNvSpPr txBox="1"/>
          <p:nvPr/>
        </p:nvSpPr>
        <p:spPr>
          <a:xfrm>
            <a:off x="278972" y="1470596"/>
            <a:ext cx="4340772" cy="2031325"/>
          </a:xfrm>
          <a:prstGeom prst="rect">
            <a:avLst/>
          </a:prstGeom>
          <a:noFill/>
        </p:spPr>
        <p:txBody>
          <a:bodyPr wrap="square" rtlCol="0">
            <a:spAutoFit/>
          </a:bodyPr>
          <a:lstStyle/>
          <a:p>
            <a:r>
              <a:rPr lang="en-US" u="sng" dirty="0"/>
              <a:t>Fishery managers specify:</a:t>
            </a:r>
          </a:p>
          <a:p>
            <a:r>
              <a:rPr lang="en-US" dirty="0">
                <a:solidFill>
                  <a:srgbClr val="0070C0"/>
                </a:solidFill>
              </a:rPr>
              <a:t>• Y: fraction of maximum natural production</a:t>
            </a:r>
          </a:p>
          <a:p>
            <a:r>
              <a:rPr lang="en-US" dirty="0">
                <a:solidFill>
                  <a:srgbClr val="7030A0"/>
                </a:solidFill>
              </a:rPr>
              <a:t>• X: biological risk tolerance</a:t>
            </a:r>
          </a:p>
          <a:p>
            <a:r>
              <a:rPr lang="en-US" dirty="0">
                <a:solidFill>
                  <a:srgbClr val="7030A0"/>
                </a:solidFill>
              </a:rPr>
              <a:t>	(expressed as success probability)</a:t>
            </a:r>
          </a:p>
          <a:p>
            <a:r>
              <a:rPr lang="en-US" strike="sngStrike" dirty="0">
                <a:solidFill>
                  <a:schemeClr val="accent2">
                    <a:lumMod val="75000"/>
                  </a:schemeClr>
                </a:solidFill>
              </a:rPr>
              <a:t>• Z: forecast/implementation risk tolerance</a:t>
            </a:r>
          </a:p>
          <a:p>
            <a:r>
              <a:rPr lang="en-US" dirty="0">
                <a:solidFill>
                  <a:schemeClr val="accent2">
                    <a:lumMod val="75000"/>
                  </a:schemeClr>
                </a:solidFill>
              </a:rPr>
              <a:t>	</a:t>
            </a:r>
            <a:r>
              <a:rPr lang="en-US" strike="sngStrike" dirty="0">
                <a:solidFill>
                  <a:schemeClr val="accent2">
                    <a:lumMod val="75000"/>
                  </a:schemeClr>
                </a:solidFill>
              </a:rPr>
              <a:t>(expressed as success probability)</a:t>
            </a:r>
          </a:p>
          <a:p>
            <a:endParaRPr lang="en-US" dirty="0">
              <a:solidFill>
                <a:srgbClr val="7030A0"/>
              </a:solidFill>
            </a:endParaRPr>
          </a:p>
        </p:txBody>
      </p:sp>
      <p:sp>
        <p:nvSpPr>
          <p:cNvPr id="5" name="TextBox 4">
            <a:extLst>
              <a:ext uri="{FF2B5EF4-FFF2-40B4-BE49-F238E27FC236}">
                <a16:creationId xmlns:a16="http://schemas.microsoft.com/office/drawing/2014/main" id="{F3E49641-7875-329A-C306-840A2EC92788}"/>
              </a:ext>
            </a:extLst>
          </p:cNvPr>
          <p:cNvSpPr txBox="1"/>
          <p:nvPr/>
        </p:nvSpPr>
        <p:spPr>
          <a:xfrm>
            <a:off x="334724" y="3530635"/>
            <a:ext cx="4130565" cy="2308324"/>
          </a:xfrm>
          <a:prstGeom prst="rect">
            <a:avLst/>
          </a:prstGeom>
          <a:noFill/>
        </p:spPr>
        <p:txBody>
          <a:bodyPr wrap="square" rtlCol="0">
            <a:spAutoFit/>
          </a:bodyPr>
          <a:lstStyle/>
          <a:p>
            <a:r>
              <a:rPr lang="en-US" u="sng" dirty="0"/>
              <a:t>Analysts quantify:</a:t>
            </a:r>
          </a:p>
          <a:p>
            <a:r>
              <a:rPr lang="en-US" dirty="0"/>
              <a:t>• Spawner-Recruit relationship</a:t>
            </a:r>
          </a:p>
          <a:p>
            <a:r>
              <a:rPr lang="en-US" dirty="0"/>
              <a:t>• Relationship between total SRFC adult spawners and escapement measured at other scales</a:t>
            </a:r>
          </a:p>
          <a:p>
            <a:r>
              <a:rPr lang="en-US" strike="sngStrike" dirty="0"/>
              <a:t>• Outcome error</a:t>
            </a:r>
          </a:p>
          <a:p>
            <a:r>
              <a:rPr lang="en-US" dirty="0"/>
              <a:t>	</a:t>
            </a:r>
            <a:r>
              <a:rPr lang="en-US" strike="sngStrike" dirty="0"/>
              <a:t>(forecast and implementation)</a:t>
            </a:r>
          </a:p>
          <a:p>
            <a:endParaRPr lang="en-US" dirty="0"/>
          </a:p>
        </p:txBody>
      </p:sp>
      <p:cxnSp>
        <p:nvCxnSpPr>
          <p:cNvPr id="6" name="Straight Arrow Connector 5">
            <a:extLst>
              <a:ext uri="{FF2B5EF4-FFF2-40B4-BE49-F238E27FC236}">
                <a16:creationId xmlns:a16="http://schemas.microsoft.com/office/drawing/2014/main" id="{6EDA4536-E5B9-EEA1-0D98-FB44FE2379E6}"/>
              </a:ext>
            </a:extLst>
          </p:cNvPr>
          <p:cNvCxnSpPr>
            <a:cxnSpLocks/>
          </p:cNvCxnSpPr>
          <p:nvPr/>
        </p:nvCxnSpPr>
        <p:spPr>
          <a:xfrm>
            <a:off x="6952382" y="3189923"/>
            <a:ext cx="39834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0B36A0-E47A-3B6B-B6C5-30E0F9C96FB8}"/>
              </a:ext>
            </a:extLst>
          </p:cNvPr>
          <p:cNvCxnSpPr>
            <a:cxnSpLocks/>
          </p:cNvCxnSpPr>
          <p:nvPr/>
        </p:nvCxnSpPr>
        <p:spPr>
          <a:xfrm flipV="1">
            <a:off x="6952382" y="1451112"/>
            <a:ext cx="0" cy="1738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1F60DA9-096D-6917-03BF-E2962C880C1D}"/>
              </a:ext>
            </a:extLst>
          </p:cNvPr>
          <p:cNvSpPr txBox="1"/>
          <p:nvPr/>
        </p:nvSpPr>
        <p:spPr>
          <a:xfrm>
            <a:off x="7502050" y="3530635"/>
            <a:ext cx="2605778" cy="369332"/>
          </a:xfrm>
          <a:prstGeom prst="rect">
            <a:avLst/>
          </a:prstGeom>
          <a:noFill/>
        </p:spPr>
        <p:txBody>
          <a:bodyPr wrap="none" rtlCol="0">
            <a:spAutoFit/>
          </a:bodyPr>
          <a:lstStyle/>
          <a:p>
            <a:r>
              <a:rPr lang="en-US" dirty="0"/>
              <a:t>Natural-area spawners (S)</a:t>
            </a:r>
          </a:p>
        </p:txBody>
      </p:sp>
      <p:sp>
        <p:nvSpPr>
          <p:cNvPr id="9" name="TextBox 8">
            <a:extLst>
              <a:ext uri="{FF2B5EF4-FFF2-40B4-BE49-F238E27FC236}">
                <a16:creationId xmlns:a16="http://schemas.microsoft.com/office/drawing/2014/main" id="{977981FC-1A6C-2529-5BEE-307A5962E8D0}"/>
              </a:ext>
            </a:extLst>
          </p:cNvPr>
          <p:cNvSpPr txBox="1"/>
          <p:nvPr/>
        </p:nvSpPr>
        <p:spPr>
          <a:xfrm>
            <a:off x="5176124" y="2044475"/>
            <a:ext cx="1279004" cy="923330"/>
          </a:xfrm>
          <a:prstGeom prst="rect">
            <a:avLst/>
          </a:prstGeom>
          <a:noFill/>
        </p:spPr>
        <p:txBody>
          <a:bodyPr wrap="none" rtlCol="0">
            <a:spAutoFit/>
          </a:bodyPr>
          <a:lstStyle/>
          <a:p>
            <a:r>
              <a:rPr lang="en-US" dirty="0"/>
              <a:t>Natural</a:t>
            </a:r>
          </a:p>
          <a:p>
            <a:r>
              <a:rPr lang="en-US" dirty="0"/>
              <a:t>Production:</a:t>
            </a:r>
          </a:p>
          <a:p>
            <a:r>
              <a:rPr lang="en-US" dirty="0"/>
              <a:t>Recruits (R)</a:t>
            </a:r>
          </a:p>
        </p:txBody>
      </p:sp>
      <p:sp>
        <p:nvSpPr>
          <p:cNvPr id="10" name="TextBox 9">
            <a:extLst>
              <a:ext uri="{FF2B5EF4-FFF2-40B4-BE49-F238E27FC236}">
                <a16:creationId xmlns:a16="http://schemas.microsoft.com/office/drawing/2014/main" id="{5091AE25-2EE9-41FB-59FC-FF2D3627AA1D}"/>
              </a:ext>
            </a:extLst>
          </p:cNvPr>
          <p:cNvSpPr txBox="1"/>
          <p:nvPr/>
        </p:nvSpPr>
        <p:spPr>
          <a:xfrm>
            <a:off x="8625117" y="6183428"/>
            <a:ext cx="1773499" cy="369332"/>
          </a:xfrm>
          <a:prstGeom prst="rect">
            <a:avLst/>
          </a:prstGeom>
          <a:noFill/>
        </p:spPr>
        <p:txBody>
          <a:bodyPr wrap="none" rtlCol="0">
            <a:spAutoFit/>
          </a:bodyPr>
          <a:lstStyle/>
          <a:p>
            <a:r>
              <a:rPr lang="en-US" dirty="0"/>
              <a:t>Total SRFC adults</a:t>
            </a:r>
          </a:p>
        </p:txBody>
      </p:sp>
      <p:cxnSp>
        <p:nvCxnSpPr>
          <p:cNvPr id="11" name="Straight Arrow Connector 10">
            <a:extLst>
              <a:ext uri="{FF2B5EF4-FFF2-40B4-BE49-F238E27FC236}">
                <a16:creationId xmlns:a16="http://schemas.microsoft.com/office/drawing/2014/main" id="{8D3D01C7-ED3C-BDD9-841A-4B3B2CB6B419}"/>
              </a:ext>
            </a:extLst>
          </p:cNvPr>
          <p:cNvCxnSpPr>
            <a:cxnSpLocks/>
          </p:cNvCxnSpPr>
          <p:nvPr/>
        </p:nvCxnSpPr>
        <p:spPr>
          <a:xfrm flipV="1">
            <a:off x="7901072" y="4115485"/>
            <a:ext cx="0" cy="1738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9D41B2E9-833C-35B6-32DE-25CCDA66FC0A}"/>
              </a:ext>
            </a:extLst>
          </p:cNvPr>
          <p:cNvSpPr/>
          <p:nvPr/>
        </p:nvSpPr>
        <p:spPr>
          <a:xfrm>
            <a:off x="6994423" y="1881038"/>
            <a:ext cx="3762695" cy="1250204"/>
          </a:xfrm>
          <a:custGeom>
            <a:avLst/>
            <a:gdLst>
              <a:gd name="connsiteX0" fmla="*/ 0 w 3226676"/>
              <a:gd name="connsiteY0" fmla="*/ 1250204 h 1250204"/>
              <a:gd name="connsiteX1" fmla="*/ 252249 w 3226676"/>
              <a:gd name="connsiteY1" fmla="*/ 724687 h 1250204"/>
              <a:gd name="connsiteX2" fmla="*/ 830318 w 3226676"/>
              <a:gd name="connsiteY2" fmla="*/ 73045 h 1250204"/>
              <a:gd name="connsiteX3" fmla="*/ 1860331 w 3226676"/>
              <a:gd name="connsiteY3" fmla="*/ 146618 h 1250204"/>
              <a:gd name="connsiteX4" fmla="*/ 3226676 w 3226676"/>
              <a:gd name="connsiteY4" fmla="*/ 1239694 h 125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676" h="1250204">
                <a:moveTo>
                  <a:pt x="0" y="1250204"/>
                </a:moveTo>
                <a:cubicBezTo>
                  <a:pt x="56931" y="1085542"/>
                  <a:pt x="113863" y="920880"/>
                  <a:pt x="252249" y="724687"/>
                </a:cubicBezTo>
                <a:cubicBezTo>
                  <a:pt x="390635" y="528494"/>
                  <a:pt x="562305" y="169390"/>
                  <a:pt x="830318" y="73045"/>
                </a:cubicBezTo>
                <a:cubicBezTo>
                  <a:pt x="1098331" y="-23300"/>
                  <a:pt x="1460938" y="-47823"/>
                  <a:pt x="1860331" y="146618"/>
                </a:cubicBezTo>
                <a:cubicBezTo>
                  <a:pt x="2259724" y="341059"/>
                  <a:pt x="2743200" y="790376"/>
                  <a:pt x="3226676" y="1239694"/>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DC30D0-2C2B-E61A-2446-7526B990B473}"/>
              </a:ext>
            </a:extLst>
          </p:cNvPr>
          <p:cNvSpPr txBox="1"/>
          <p:nvPr/>
        </p:nvSpPr>
        <p:spPr>
          <a:xfrm>
            <a:off x="5916390" y="4366609"/>
            <a:ext cx="1632755" cy="1200329"/>
          </a:xfrm>
          <a:prstGeom prst="rect">
            <a:avLst/>
          </a:prstGeom>
          <a:noFill/>
        </p:spPr>
        <p:txBody>
          <a:bodyPr wrap="none" rtlCol="0">
            <a:spAutoFit/>
          </a:bodyPr>
          <a:lstStyle/>
          <a:p>
            <a:r>
              <a:rPr lang="en-US" dirty="0"/>
              <a:t>Probability that</a:t>
            </a:r>
          </a:p>
          <a:p>
            <a:pPr algn="ctr"/>
            <a:r>
              <a:rPr lang="en-US" dirty="0"/>
              <a:t> S ≥ S</a:t>
            </a:r>
            <a:r>
              <a:rPr lang="en-US" baseline="-25000" dirty="0"/>
              <a:t>Y</a:t>
            </a:r>
            <a:r>
              <a:rPr lang="en-US" dirty="0"/>
              <a:t> </a:t>
            </a:r>
          </a:p>
          <a:p>
            <a:pPr algn="ctr"/>
            <a:r>
              <a:rPr lang="en-US" strike="sngStrike" dirty="0"/>
              <a:t>and</a:t>
            </a:r>
          </a:p>
          <a:p>
            <a:pPr algn="ctr"/>
            <a:r>
              <a:rPr lang="en-US" strike="sngStrike" dirty="0" err="1"/>
              <a:t>H</a:t>
            </a:r>
            <a:r>
              <a:rPr lang="en-US" strike="sngStrike" baseline="-25000" dirty="0" err="1"/>
              <a:t>goals</a:t>
            </a:r>
            <a:r>
              <a:rPr lang="en-US" strike="sngStrike" baseline="-25000" dirty="0"/>
              <a:t> </a:t>
            </a:r>
            <a:r>
              <a:rPr lang="en-US" strike="sngStrike" dirty="0"/>
              <a:t>met</a:t>
            </a:r>
          </a:p>
        </p:txBody>
      </p:sp>
      <p:cxnSp>
        <p:nvCxnSpPr>
          <p:cNvPr id="14" name="Straight Arrow Connector 13">
            <a:extLst>
              <a:ext uri="{FF2B5EF4-FFF2-40B4-BE49-F238E27FC236}">
                <a16:creationId xmlns:a16="http://schemas.microsoft.com/office/drawing/2014/main" id="{8E444E88-3214-1706-1660-E83DFF94FF65}"/>
              </a:ext>
            </a:extLst>
          </p:cNvPr>
          <p:cNvCxnSpPr>
            <a:cxnSpLocks/>
          </p:cNvCxnSpPr>
          <p:nvPr/>
        </p:nvCxnSpPr>
        <p:spPr>
          <a:xfrm>
            <a:off x="7901072" y="5854296"/>
            <a:ext cx="39834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D7FACB-8321-7A99-8B9F-8983E6D4D5BF}"/>
              </a:ext>
            </a:extLst>
          </p:cNvPr>
          <p:cNvCxnSpPr/>
          <p:nvPr/>
        </p:nvCxnSpPr>
        <p:spPr>
          <a:xfrm>
            <a:off x="8434342" y="1881038"/>
            <a:ext cx="0" cy="1308885"/>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C9713B4-C356-FC8C-C8BB-95D6163ADE2B}"/>
              </a:ext>
            </a:extLst>
          </p:cNvPr>
          <p:cNvSpPr txBox="1"/>
          <p:nvPr/>
        </p:nvSpPr>
        <p:spPr>
          <a:xfrm>
            <a:off x="8325484" y="3241331"/>
            <a:ext cx="591829" cy="369332"/>
          </a:xfrm>
          <a:prstGeom prst="rect">
            <a:avLst/>
          </a:prstGeom>
          <a:noFill/>
        </p:spPr>
        <p:txBody>
          <a:bodyPr wrap="none" rtlCol="0">
            <a:spAutoFit/>
          </a:bodyPr>
          <a:lstStyle/>
          <a:p>
            <a:r>
              <a:rPr lang="en-US" dirty="0"/>
              <a:t>S</a:t>
            </a:r>
            <a:r>
              <a:rPr lang="en-US" baseline="-25000" dirty="0"/>
              <a:t>MAX</a:t>
            </a:r>
            <a:endParaRPr lang="en-US" dirty="0"/>
          </a:p>
        </p:txBody>
      </p:sp>
      <p:cxnSp>
        <p:nvCxnSpPr>
          <p:cNvPr id="17" name="Straight Arrow Connector 16">
            <a:extLst>
              <a:ext uri="{FF2B5EF4-FFF2-40B4-BE49-F238E27FC236}">
                <a16:creationId xmlns:a16="http://schemas.microsoft.com/office/drawing/2014/main" id="{9E874466-6CCD-6486-9EF7-3C68690775A5}"/>
              </a:ext>
            </a:extLst>
          </p:cNvPr>
          <p:cNvCxnSpPr>
            <a:cxnSpLocks/>
          </p:cNvCxnSpPr>
          <p:nvPr/>
        </p:nvCxnSpPr>
        <p:spPr>
          <a:xfrm flipH="1">
            <a:off x="6952382" y="1864397"/>
            <a:ext cx="1481960" cy="58681"/>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78FE8A-00AE-2781-2DC1-C07A0124D9B2}"/>
              </a:ext>
            </a:extLst>
          </p:cNvPr>
          <p:cNvSpPr txBox="1"/>
          <p:nvPr/>
        </p:nvSpPr>
        <p:spPr>
          <a:xfrm>
            <a:off x="6081895" y="1740012"/>
            <a:ext cx="611065" cy="369332"/>
          </a:xfrm>
          <a:prstGeom prst="rect">
            <a:avLst/>
          </a:prstGeom>
          <a:noFill/>
        </p:spPr>
        <p:txBody>
          <a:bodyPr wrap="none" rtlCol="0">
            <a:spAutoFit/>
          </a:bodyPr>
          <a:lstStyle/>
          <a:p>
            <a:r>
              <a:rPr lang="en-US" dirty="0"/>
              <a:t>R</a:t>
            </a:r>
            <a:r>
              <a:rPr lang="en-US" baseline="-25000" dirty="0"/>
              <a:t>MAX</a:t>
            </a:r>
            <a:endParaRPr lang="en-US" dirty="0"/>
          </a:p>
        </p:txBody>
      </p:sp>
      <p:sp>
        <p:nvSpPr>
          <p:cNvPr id="19" name="TextBox 18">
            <a:extLst>
              <a:ext uri="{FF2B5EF4-FFF2-40B4-BE49-F238E27FC236}">
                <a16:creationId xmlns:a16="http://schemas.microsoft.com/office/drawing/2014/main" id="{E8724852-8BB7-1D66-D2E2-136C29B7448B}"/>
              </a:ext>
            </a:extLst>
          </p:cNvPr>
          <p:cNvSpPr txBox="1"/>
          <p:nvPr/>
        </p:nvSpPr>
        <p:spPr>
          <a:xfrm>
            <a:off x="6083049" y="2028919"/>
            <a:ext cx="928459" cy="369332"/>
          </a:xfrm>
          <a:prstGeom prst="rect">
            <a:avLst/>
          </a:prstGeom>
          <a:noFill/>
        </p:spPr>
        <p:txBody>
          <a:bodyPr wrap="none" rtlCol="0">
            <a:spAutoFit/>
          </a:bodyPr>
          <a:lstStyle/>
          <a:p>
            <a:r>
              <a:rPr lang="en-US" dirty="0">
                <a:solidFill>
                  <a:srgbClr val="0070C0"/>
                </a:solidFill>
              </a:rPr>
              <a:t>Y x R</a:t>
            </a:r>
            <a:r>
              <a:rPr lang="en-US" baseline="-25000" dirty="0">
                <a:solidFill>
                  <a:srgbClr val="0070C0"/>
                </a:solidFill>
              </a:rPr>
              <a:t>MAX</a:t>
            </a:r>
            <a:endParaRPr lang="en-US" dirty="0">
              <a:solidFill>
                <a:srgbClr val="0070C0"/>
              </a:solidFill>
            </a:endParaRPr>
          </a:p>
        </p:txBody>
      </p:sp>
      <p:cxnSp>
        <p:nvCxnSpPr>
          <p:cNvPr id="20" name="Straight Arrow Connector 19">
            <a:extLst>
              <a:ext uri="{FF2B5EF4-FFF2-40B4-BE49-F238E27FC236}">
                <a16:creationId xmlns:a16="http://schemas.microsoft.com/office/drawing/2014/main" id="{6C4F2151-CBD3-6D2E-61DC-078E11844158}"/>
              </a:ext>
            </a:extLst>
          </p:cNvPr>
          <p:cNvCxnSpPr>
            <a:cxnSpLocks/>
          </p:cNvCxnSpPr>
          <p:nvPr/>
        </p:nvCxnSpPr>
        <p:spPr>
          <a:xfrm flipH="1">
            <a:off x="6994423" y="2145211"/>
            <a:ext cx="688429" cy="0"/>
          </a:xfrm>
          <a:prstGeom prst="straightConnector1">
            <a:avLst/>
          </a:prstGeom>
          <a:ln w="38100">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A248DB-2F17-9572-EF8B-818E3DA52AD1}"/>
              </a:ext>
            </a:extLst>
          </p:cNvPr>
          <p:cNvCxnSpPr>
            <a:cxnSpLocks/>
          </p:cNvCxnSpPr>
          <p:nvPr/>
        </p:nvCxnSpPr>
        <p:spPr>
          <a:xfrm flipV="1">
            <a:off x="7682852" y="2122450"/>
            <a:ext cx="0" cy="1067473"/>
          </a:xfrm>
          <a:prstGeom prst="straightConnector1">
            <a:avLst/>
          </a:prstGeom>
          <a:ln w="38100">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656F33-3EC0-DCFF-5F3C-CBACDB51E448}"/>
              </a:ext>
            </a:extLst>
          </p:cNvPr>
          <p:cNvSpPr txBox="1"/>
          <p:nvPr/>
        </p:nvSpPr>
        <p:spPr>
          <a:xfrm>
            <a:off x="7490422" y="3194075"/>
            <a:ext cx="363561" cy="369332"/>
          </a:xfrm>
          <a:prstGeom prst="rect">
            <a:avLst/>
          </a:prstGeom>
          <a:noFill/>
        </p:spPr>
        <p:txBody>
          <a:bodyPr wrap="none" rtlCol="0">
            <a:spAutoFit/>
          </a:bodyPr>
          <a:lstStyle/>
          <a:p>
            <a:r>
              <a:rPr lang="en-US" dirty="0">
                <a:solidFill>
                  <a:srgbClr val="0070C0"/>
                </a:solidFill>
              </a:rPr>
              <a:t>S</a:t>
            </a:r>
            <a:r>
              <a:rPr lang="en-US" baseline="-25000" dirty="0">
                <a:solidFill>
                  <a:srgbClr val="0070C0"/>
                </a:solidFill>
              </a:rPr>
              <a:t>Y</a:t>
            </a:r>
            <a:endParaRPr lang="en-US" dirty="0">
              <a:solidFill>
                <a:srgbClr val="0070C0"/>
              </a:solidFill>
            </a:endParaRPr>
          </a:p>
        </p:txBody>
      </p:sp>
      <p:sp>
        <p:nvSpPr>
          <p:cNvPr id="23" name="Freeform 22">
            <a:extLst>
              <a:ext uri="{FF2B5EF4-FFF2-40B4-BE49-F238E27FC236}">
                <a16:creationId xmlns:a16="http://schemas.microsoft.com/office/drawing/2014/main" id="{90D90315-38C7-DADD-2184-619806A946CF}"/>
              </a:ext>
            </a:extLst>
          </p:cNvPr>
          <p:cNvSpPr/>
          <p:nvPr/>
        </p:nvSpPr>
        <p:spPr>
          <a:xfrm>
            <a:off x="7943114" y="4348420"/>
            <a:ext cx="3531476" cy="1483981"/>
          </a:xfrm>
          <a:custGeom>
            <a:avLst/>
            <a:gdLst>
              <a:gd name="connsiteX0" fmla="*/ 0 w 3531476"/>
              <a:gd name="connsiteY0" fmla="*/ 1483981 h 1483981"/>
              <a:gd name="connsiteX1" fmla="*/ 819807 w 3531476"/>
              <a:gd name="connsiteY1" fmla="*/ 1347346 h 1483981"/>
              <a:gd name="connsiteX2" fmla="*/ 1345324 w 3531476"/>
              <a:gd name="connsiteY2" fmla="*/ 905912 h 1483981"/>
              <a:gd name="connsiteX3" fmla="*/ 1492469 w 3531476"/>
              <a:gd name="connsiteY3" fmla="*/ 590601 h 1483981"/>
              <a:gd name="connsiteX4" fmla="*/ 1818290 w 3531476"/>
              <a:gd name="connsiteY4" fmla="*/ 233250 h 1483981"/>
              <a:gd name="connsiteX5" fmla="*/ 2617076 w 3531476"/>
              <a:gd name="connsiteY5" fmla="*/ 33553 h 1483981"/>
              <a:gd name="connsiteX6" fmla="*/ 3531476 w 3531476"/>
              <a:gd name="connsiteY6" fmla="*/ 2022 h 148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476" h="1483981">
                <a:moveTo>
                  <a:pt x="0" y="1483981"/>
                </a:moveTo>
                <a:cubicBezTo>
                  <a:pt x="297793" y="1463836"/>
                  <a:pt x="595586" y="1443691"/>
                  <a:pt x="819807" y="1347346"/>
                </a:cubicBezTo>
                <a:cubicBezTo>
                  <a:pt x="1044028" y="1251001"/>
                  <a:pt x="1233214" y="1032036"/>
                  <a:pt x="1345324" y="905912"/>
                </a:cubicBezTo>
                <a:cubicBezTo>
                  <a:pt x="1457434" y="779788"/>
                  <a:pt x="1413641" y="702711"/>
                  <a:pt x="1492469" y="590601"/>
                </a:cubicBezTo>
                <a:cubicBezTo>
                  <a:pt x="1571297" y="478491"/>
                  <a:pt x="1630856" y="326091"/>
                  <a:pt x="1818290" y="233250"/>
                </a:cubicBezTo>
                <a:cubicBezTo>
                  <a:pt x="2005724" y="140409"/>
                  <a:pt x="2331545" y="72091"/>
                  <a:pt x="2617076" y="33553"/>
                </a:cubicBezTo>
                <a:cubicBezTo>
                  <a:pt x="2902607" y="-4985"/>
                  <a:pt x="3217041" y="-1482"/>
                  <a:pt x="3531476" y="202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FB9F875-C98C-EE38-FB0C-5CF372985903}"/>
              </a:ext>
            </a:extLst>
          </p:cNvPr>
          <p:cNvSpPr txBox="1"/>
          <p:nvPr/>
        </p:nvSpPr>
        <p:spPr>
          <a:xfrm>
            <a:off x="7421631" y="4126300"/>
            <a:ext cx="476412" cy="369332"/>
          </a:xfrm>
          <a:prstGeom prst="rect">
            <a:avLst/>
          </a:prstGeom>
          <a:noFill/>
        </p:spPr>
        <p:txBody>
          <a:bodyPr wrap="none" rtlCol="0">
            <a:spAutoFit/>
          </a:bodyPr>
          <a:lstStyle/>
          <a:p>
            <a:r>
              <a:rPr lang="en-US" dirty="0"/>
              <a:t>1.0</a:t>
            </a:r>
          </a:p>
        </p:txBody>
      </p:sp>
      <p:sp>
        <p:nvSpPr>
          <p:cNvPr id="25" name="TextBox 24">
            <a:extLst>
              <a:ext uri="{FF2B5EF4-FFF2-40B4-BE49-F238E27FC236}">
                <a16:creationId xmlns:a16="http://schemas.microsoft.com/office/drawing/2014/main" id="{11099976-C3FF-5F2B-95F2-4615F9F86A63}"/>
              </a:ext>
            </a:extLst>
          </p:cNvPr>
          <p:cNvSpPr txBox="1"/>
          <p:nvPr/>
        </p:nvSpPr>
        <p:spPr>
          <a:xfrm>
            <a:off x="7554139" y="4576348"/>
            <a:ext cx="304892" cy="369332"/>
          </a:xfrm>
          <a:prstGeom prst="rect">
            <a:avLst/>
          </a:prstGeom>
          <a:noFill/>
        </p:spPr>
        <p:txBody>
          <a:bodyPr wrap="none" rtlCol="0">
            <a:spAutoFit/>
          </a:bodyPr>
          <a:lstStyle/>
          <a:p>
            <a:r>
              <a:rPr lang="en-US" dirty="0">
                <a:solidFill>
                  <a:srgbClr val="7030A0"/>
                </a:solidFill>
              </a:rPr>
              <a:t>X</a:t>
            </a:r>
          </a:p>
        </p:txBody>
      </p:sp>
      <p:cxnSp>
        <p:nvCxnSpPr>
          <p:cNvPr id="26" name="Straight Arrow Connector 25">
            <a:extLst>
              <a:ext uri="{FF2B5EF4-FFF2-40B4-BE49-F238E27FC236}">
                <a16:creationId xmlns:a16="http://schemas.microsoft.com/office/drawing/2014/main" id="{D3C1B6DF-DE62-D490-DE17-C568C65FE115}"/>
              </a:ext>
            </a:extLst>
          </p:cNvPr>
          <p:cNvCxnSpPr>
            <a:cxnSpLocks/>
          </p:cNvCxnSpPr>
          <p:nvPr/>
        </p:nvCxnSpPr>
        <p:spPr>
          <a:xfrm flipH="1">
            <a:off x="7932463" y="4761014"/>
            <a:ext cx="1544651" cy="0"/>
          </a:xfrm>
          <a:prstGeom prst="straightConnector1">
            <a:avLst/>
          </a:prstGeom>
          <a:ln w="381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2ACFCB-9D4B-58E0-A6F1-CE50113EEE11}"/>
              </a:ext>
            </a:extLst>
          </p:cNvPr>
          <p:cNvCxnSpPr>
            <a:cxnSpLocks/>
          </p:cNvCxnSpPr>
          <p:nvPr/>
        </p:nvCxnSpPr>
        <p:spPr>
          <a:xfrm flipV="1">
            <a:off x="9511867" y="4828743"/>
            <a:ext cx="0" cy="1025553"/>
          </a:xfrm>
          <a:prstGeom prst="straightConnector1">
            <a:avLst/>
          </a:prstGeom>
          <a:ln w="381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9508D2-A0DB-591B-A561-0250D279C7C9}"/>
              </a:ext>
            </a:extLst>
          </p:cNvPr>
          <p:cNvSpPr txBox="1"/>
          <p:nvPr/>
        </p:nvSpPr>
        <p:spPr>
          <a:xfrm>
            <a:off x="9385674" y="5866527"/>
            <a:ext cx="1810880" cy="369332"/>
          </a:xfrm>
          <a:prstGeom prst="rect">
            <a:avLst/>
          </a:prstGeom>
          <a:noFill/>
        </p:spPr>
        <p:txBody>
          <a:bodyPr wrap="none" rtlCol="0">
            <a:spAutoFit/>
          </a:bodyPr>
          <a:lstStyle/>
          <a:p>
            <a:r>
              <a:rPr lang="en-US" dirty="0"/>
              <a:t>Escapement Goal</a:t>
            </a:r>
          </a:p>
        </p:txBody>
      </p:sp>
    </p:spTree>
    <p:extLst>
      <p:ext uri="{BB962C8B-B14F-4D97-AF65-F5344CB8AC3E}">
        <p14:creationId xmlns:p14="http://schemas.microsoft.com/office/powerpoint/2010/main" val="185795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3BBC-64D1-AE8A-37FF-86A75AC7E166}"/>
              </a:ext>
            </a:extLst>
          </p:cNvPr>
          <p:cNvSpPr>
            <a:spLocks noGrp="1"/>
          </p:cNvSpPr>
          <p:nvPr>
            <p:ph type="title"/>
          </p:nvPr>
        </p:nvSpPr>
        <p:spPr>
          <a:xfrm>
            <a:off x="838200" y="0"/>
            <a:ext cx="10515600" cy="1325563"/>
          </a:xfrm>
        </p:spPr>
        <p:txBody>
          <a:bodyPr/>
          <a:lstStyle/>
          <a:p>
            <a:r>
              <a:rPr lang="en-US" dirty="0"/>
              <a:t>Determine total escapement likely to yield desired fraction of natural production</a:t>
            </a:r>
          </a:p>
        </p:txBody>
      </p:sp>
      <p:sp>
        <p:nvSpPr>
          <p:cNvPr id="3" name="Content Placeholder 2">
            <a:extLst>
              <a:ext uri="{FF2B5EF4-FFF2-40B4-BE49-F238E27FC236}">
                <a16:creationId xmlns:a16="http://schemas.microsoft.com/office/drawing/2014/main" id="{A8665C4C-7546-2265-76F3-7D2C2CEF7FD1}"/>
              </a:ext>
            </a:extLst>
          </p:cNvPr>
          <p:cNvSpPr>
            <a:spLocks noGrp="1"/>
          </p:cNvSpPr>
          <p:nvPr>
            <p:ph idx="1"/>
          </p:nvPr>
        </p:nvSpPr>
        <p:spPr>
          <a:xfrm>
            <a:off x="143256" y="6437235"/>
            <a:ext cx="12048744" cy="612775"/>
          </a:xfrm>
        </p:spPr>
        <p:txBody>
          <a:bodyPr>
            <a:normAutofit/>
          </a:bodyPr>
          <a:lstStyle/>
          <a:p>
            <a:r>
              <a:rPr lang="en-US" dirty="0"/>
              <a:t>Satterthwaite (</a:t>
            </a:r>
            <a:r>
              <a:rPr lang="en-US" dirty="0">
                <a:hlinkClick r:id="rId3"/>
              </a:rPr>
              <a:t>2023</a:t>
            </a:r>
            <a:r>
              <a:rPr lang="en-US" dirty="0"/>
              <a:t>), Figure 5A</a:t>
            </a:r>
          </a:p>
        </p:txBody>
      </p:sp>
      <p:pic>
        <p:nvPicPr>
          <p:cNvPr id="30" name="Picture 29">
            <a:extLst>
              <a:ext uri="{FF2B5EF4-FFF2-40B4-BE49-F238E27FC236}">
                <a16:creationId xmlns:a16="http://schemas.microsoft.com/office/drawing/2014/main" id="{EF350B99-8294-2F96-EC96-449825CECFD3}"/>
              </a:ext>
            </a:extLst>
          </p:cNvPr>
          <p:cNvPicPr>
            <a:picLocks noChangeAspect="1"/>
          </p:cNvPicPr>
          <p:nvPr/>
        </p:nvPicPr>
        <p:blipFill>
          <a:blip r:embed="rId4"/>
          <a:stretch>
            <a:fillRect/>
          </a:stretch>
        </p:blipFill>
        <p:spPr>
          <a:xfrm>
            <a:off x="2645663" y="1120782"/>
            <a:ext cx="5852161" cy="5316453"/>
          </a:xfrm>
          <a:prstGeom prst="rect">
            <a:avLst/>
          </a:prstGeom>
        </p:spPr>
      </p:pic>
    </p:spTree>
    <p:extLst>
      <p:ext uri="{BB962C8B-B14F-4D97-AF65-F5344CB8AC3E}">
        <p14:creationId xmlns:p14="http://schemas.microsoft.com/office/powerpoint/2010/main" val="151777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A5EC-B197-42D3-70B5-8879A973E955}"/>
              </a:ext>
            </a:extLst>
          </p:cNvPr>
          <p:cNvSpPr>
            <a:spLocks noGrp="1"/>
          </p:cNvSpPr>
          <p:nvPr>
            <p:ph type="title"/>
          </p:nvPr>
        </p:nvSpPr>
        <p:spPr>
          <a:xfrm>
            <a:off x="838200" y="18255"/>
            <a:ext cx="10515600" cy="1325563"/>
          </a:xfrm>
        </p:spPr>
        <p:txBody>
          <a:bodyPr/>
          <a:lstStyle/>
          <a:p>
            <a:r>
              <a:rPr lang="en-US" dirty="0"/>
              <a:t>CO &amp; S</a:t>
            </a:r>
            <a:r>
              <a:rPr lang="en-US" baseline="-25000" dirty="0"/>
              <a:t>MSY</a:t>
            </a:r>
            <a:r>
              <a:rPr lang="en-US" dirty="0"/>
              <a:t> – current bar for BSIA:</a:t>
            </a:r>
          </a:p>
        </p:txBody>
      </p:sp>
      <p:sp>
        <p:nvSpPr>
          <p:cNvPr id="3" name="Content Placeholder 2">
            <a:extLst>
              <a:ext uri="{FF2B5EF4-FFF2-40B4-BE49-F238E27FC236}">
                <a16:creationId xmlns:a16="http://schemas.microsoft.com/office/drawing/2014/main" id="{E712FFC2-F48A-2181-BAF3-84EE9A854A09}"/>
              </a:ext>
            </a:extLst>
          </p:cNvPr>
          <p:cNvSpPr>
            <a:spLocks noGrp="1"/>
          </p:cNvSpPr>
          <p:nvPr>
            <p:ph idx="1"/>
          </p:nvPr>
        </p:nvSpPr>
        <p:spPr>
          <a:xfrm>
            <a:off x="304800" y="1104863"/>
            <a:ext cx="11582400" cy="4351338"/>
          </a:xfrm>
        </p:spPr>
        <p:txBody>
          <a:bodyPr/>
          <a:lstStyle/>
          <a:p>
            <a:r>
              <a:rPr lang="en-US" dirty="0"/>
              <a:t>Accurate description of current S</a:t>
            </a:r>
            <a:r>
              <a:rPr lang="en-US" baseline="-25000" dirty="0"/>
              <a:t>MSY</a:t>
            </a:r>
            <a:r>
              <a:rPr lang="en-US" dirty="0"/>
              <a:t> reference point and conservation objective as recommended by the SSC (</a:t>
            </a:r>
            <a:r>
              <a:rPr lang="en-US" dirty="0">
                <a:hlinkClick r:id="rId3"/>
              </a:rPr>
              <a:t>2022</a:t>
            </a:r>
            <a:r>
              <a:rPr lang="en-US" dirty="0"/>
              <a:t>):</a:t>
            </a:r>
          </a:p>
        </p:txBody>
      </p:sp>
      <p:sp>
        <p:nvSpPr>
          <p:cNvPr id="5" name="TextBox 4">
            <a:extLst>
              <a:ext uri="{FF2B5EF4-FFF2-40B4-BE49-F238E27FC236}">
                <a16:creationId xmlns:a16="http://schemas.microsoft.com/office/drawing/2014/main" id="{66E4D652-CBA1-1B13-557C-FD27B66EAACB}"/>
              </a:ext>
            </a:extLst>
          </p:cNvPr>
          <p:cNvSpPr txBox="1"/>
          <p:nvPr/>
        </p:nvSpPr>
        <p:spPr>
          <a:xfrm>
            <a:off x="0" y="2430426"/>
            <a:ext cx="11887200" cy="4093428"/>
          </a:xfrm>
          <a:prstGeom prst="rect">
            <a:avLst/>
          </a:prstGeom>
          <a:noFill/>
        </p:spPr>
        <p:txBody>
          <a:bodyPr wrap="square">
            <a:spAutoFit/>
          </a:bodyPr>
          <a:lstStyle/>
          <a:p>
            <a:pPr marL="932536" rtl="0">
              <a:spcBef>
                <a:spcPts val="1230"/>
              </a:spcBef>
              <a:spcAft>
                <a:spcPts val="0"/>
              </a:spcAft>
            </a:pPr>
            <a:r>
              <a:rPr lang="en-US" sz="2000" b="0" i="0" u="none" strike="noStrike" dirty="0">
                <a:solidFill>
                  <a:srgbClr val="000000"/>
                </a:solidFill>
                <a:effectLst/>
                <a:latin typeface="Times New Roman" panose="02020603050405020304" pitchFamily="18" charset="0"/>
              </a:rPr>
              <a:t>122,000-180,000 natural and hatchery adult spawners (</a:t>
            </a:r>
            <a:r>
              <a:rPr lang="en-US" sz="2000" b="0" i="0" u="sng" strike="noStrike" dirty="0">
                <a:solidFill>
                  <a:srgbClr val="000000"/>
                </a:solidFill>
                <a:effectLst/>
                <a:latin typeface="Times New Roman" panose="02020603050405020304" pitchFamily="18" charset="0"/>
              </a:rPr>
              <a:t>122,000 is the </a:t>
            </a:r>
            <a:r>
              <a:rPr lang="en-US" sz="2000" b="0" i="0" u="none" strike="noStrike" dirty="0">
                <a:solidFill>
                  <a:srgbClr val="000000"/>
                </a:solidFill>
                <a:effectLst/>
                <a:latin typeface="Times New Roman" panose="02020603050405020304" pitchFamily="18" charset="0"/>
              </a:rPr>
              <a:t>MSY proxy adopted 1984). </a:t>
            </a:r>
            <a:r>
              <a:rPr lang="en-US" sz="2000" b="0" i="0" u="none" strike="sngStrike" dirty="0">
                <a:solidFill>
                  <a:srgbClr val="000000"/>
                </a:solidFill>
                <a:effectLst/>
                <a:latin typeface="Times New Roman" panose="02020603050405020304" pitchFamily="18" charset="0"/>
              </a:rPr>
              <a:t>This </a:t>
            </a:r>
            <a:r>
              <a:rPr lang="en-US" sz="2000" b="0" i="0" u="sng" strike="noStrike" dirty="0">
                <a:solidFill>
                  <a:srgbClr val="000000"/>
                </a:solidFill>
                <a:effectLst/>
                <a:latin typeface="Times New Roman" panose="02020603050405020304" pitchFamily="18" charset="0"/>
              </a:rPr>
              <a:t>The upper end of this</a:t>
            </a:r>
            <a:r>
              <a:rPr lang="en-US" sz="2000" b="0" i="0" u="none" strike="noStrike" dirty="0">
                <a:solidFill>
                  <a:srgbClr val="000000"/>
                </a:solidFill>
                <a:effectLst/>
                <a:latin typeface="Times New Roman" panose="02020603050405020304" pitchFamily="18" charset="0"/>
              </a:rPr>
              <a:t> objective is intended to provide adequate escapement of natural and hatchery production b</a:t>
            </a:r>
            <a:r>
              <a:rPr lang="en-US" sz="2000" b="0" i="0" u="sng" strike="noStrike" dirty="0">
                <a:solidFill>
                  <a:srgbClr val="000000"/>
                </a:solidFill>
                <a:effectLst/>
                <a:latin typeface="Times New Roman" panose="02020603050405020304" pitchFamily="18" charset="0"/>
              </a:rPr>
              <a:t>ased on the sum of previous hatchery goals and reports of average fall Chinook escapements for various parts of the Sacramento Basin (which are inconsistent with current estimates for those years) during various reference periods (PFMC</a:t>
            </a:r>
            <a:r>
              <a:rPr lang="en-US" sz="2000" u="sng" dirty="0">
                <a:solidFill>
                  <a:srgbClr val="000000"/>
                </a:solidFill>
                <a:latin typeface="Times New Roman" panose="02020603050405020304" pitchFamily="18" charset="0"/>
              </a:rPr>
              <a:t> </a:t>
            </a:r>
            <a:r>
              <a:rPr lang="en-US" sz="2000" b="0" i="0" u="sng" strike="noStrike" dirty="0">
                <a:solidFill>
                  <a:srgbClr val="000000"/>
                </a:solidFill>
                <a:effectLst/>
                <a:latin typeface="Times New Roman" panose="02020603050405020304" pitchFamily="18" charset="0"/>
              </a:rPr>
              <a:t>1984). The lower end of the objective and S</a:t>
            </a:r>
            <a:r>
              <a:rPr lang="en-US" sz="1200" b="0" i="0" u="sng" strike="noStrike" dirty="0">
                <a:solidFill>
                  <a:srgbClr val="000000"/>
                </a:solidFill>
                <a:effectLst/>
                <a:latin typeface="Times New Roman" panose="02020603050405020304" pitchFamily="18" charset="0"/>
              </a:rPr>
              <a:t>MSY </a:t>
            </a:r>
            <a:r>
              <a:rPr lang="en-US" sz="2000" b="0" i="0" u="sng" strike="noStrike" dirty="0">
                <a:solidFill>
                  <a:srgbClr val="000000"/>
                </a:solidFill>
                <a:effectLst/>
                <a:latin typeface="Times New Roman" panose="02020603050405020304" pitchFamily="18" charset="0"/>
              </a:rPr>
              <a:t>are based on a  reduction from the average Upper Sacramento escapement, meant to be used until “problems caused by the Red Bluff Diversion Dam are rectified” (p. 3-19, PFMC 1984). </a:t>
            </a:r>
            <a:r>
              <a:rPr lang="en-US" sz="2000" b="0" i="0" u="none" strike="sngStrike" dirty="0">
                <a:solidFill>
                  <a:srgbClr val="000000"/>
                </a:solidFill>
                <a:effectLst/>
                <a:latin typeface="Times New Roman" panose="02020603050405020304" pitchFamily="18" charset="0"/>
              </a:rPr>
              <a:t>for Sacramento and San</a:t>
            </a:r>
            <a:r>
              <a:rPr lang="en-US" sz="2000" strike="sngStrike" dirty="0">
                <a:solidFill>
                  <a:srgbClr val="000000"/>
                </a:solidFill>
                <a:latin typeface="Times New Roman" panose="02020603050405020304" pitchFamily="18" charset="0"/>
              </a:rPr>
              <a:t> </a:t>
            </a:r>
            <a:r>
              <a:rPr lang="en-US" sz="2000" b="0" i="0" u="none" strike="sngStrike" dirty="0">
                <a:solidFill>
                  <a:srgbClr val="000000"/>
                </a:solidFill>
                <a:effectLst/>
                <a:latin typeface="Times New Roman" panose="02020603050405020304" pitchFamily="18" charset="0"/>
              </a:rPr>
              <a:t>Joaquin fall and late-fall stocks based on habitat conditions and</a:t>
            </a:r>
            <a:r>
              <a:rPr lang="en-US" sz="2000" strike="sngStrike" dirty="0">
                <a:solidFill>
                  <a:srgbClr val="000000"/>
                </a:solidFill>
                <a:latin typeface="Times New Roman" panose="02020603050405020304" pitchFamily="18" charset="0"/>
              </a:rPr>
              <a:t> </a:t>
            </a:r>
            <a:r>
              <a:rPr lang="en-US" sz="2000" b="0" i="0" u="none" strike="sngStrike" dirty="0">
                <a:solidFill>
                  <a:srgbClr val="000000"/>
                </a:solidFill>
                <a:effectLst/>
                <a:latin typeface="Times New Roman" panose="02020603050405020304" pitchFamily="18" charset="0"/>
              </a:rPr>
              <a:t>average run-sizes as follows: Sacramento River 1953-1960; San Joaquin River 1972-1977 (ASETF 1979; PFMC 1984; SRFCRT 1994). </a:t>
            </a:r>
            <a:r>
              <a:rPr lang="en-US" sz="2000" b="0" i="0" u="none" strike="noStrike" dirty="0">
                <a:solidFill>
                  <a:srgbClr val="000000"/>
                </a:solidFill>
                <a:effectLst/>
                <a:latin typeface="Times New Roman" panose="02020603050405020304" pitchFamily="18" charset="0"/>
              </a:rPr>
              <a:t>The objective is less than </a:t>
            </a:r>
            <a:r>
              <a:rPr lang="en-US" sz="2000" b="0" i="0" u="none" strike="sngStrike" dirty="0">
                <a:solidFill>
                  <a:srgbClr val="000000"/>
                </a:solidFill>
                <a:effectLst/>
                <a:latin typeface="Times New Roman" panose="02020603050405020304" pitchFamily="18" charset="0"/>
              </a:rPr>
              <a:t>the </a:t>
            </a:r>
            <a:r>
              <a:rPr lang="en-US" sz="2000" b="0" i="0" u="sng" strike="noStrike" dirty="0">
                <a:solidFill>
                  <a:srgbClr val="000000"/>
                </a:solidFill>
                <a:effectLst/>
                <a:latin typeface="Times New Roman" panose="02020603050405020304" pitchFamily="18" charset="0"/>
              </a:rPr>
              <a:t>an </a:t>
            </a:r>
            <a:r>
              <a:rPr lang="en-US" sz="2000" b="0" i="0" u="none" strike="noStrike" dirty="0">
                <a:solidFill>
                  <a:srgbClr val="000000"/>
                </a:solidFill>
                <a:effectLst/>
                <a:latin typeface="Times New Roman" panose="02020603050405020304" pitchFamily="18" charset="0"/>
              </a:rPr>
              <a:t>estimated basin capacity of  24</a:t>
            </a:r>
            <a:r>
              <a:rPr lang="en-US" sz="2000" b="0" i="0" u="none" strike="sngStrike" dirty="0">
                <a:solidFill>
                  <a:srgbClr val="000000"/>
                </a:solidFill>
                <a:effectLst/>
                <a:latin typeface="Times New Roman" panose="02020603050405020304" pitchFamily="18" charset="0"/>
              </a:rPr>
              <a:t>0</a:t>
            </a:r>
            <a:r>
              <a:rPr lang="en-US" sz="2000" b="0" i="0" u="sng" strike="noStrike" dirty="0">
                <a:solidFill>
                  <a:srgbClr val="000000"/>
                </a:solidFill>
                <a:effectLst/>
                <a:latin typeface="Times New Roman" panose="02020603050405020304" pitchFamily="18" charset="0"/>
              </a:rPr>
              <a:t>5</a:t>
            </a:r>
            <a:r>
              <a:rPr lang="en-US" sz="2000" b="0" i="0" u="none" strike="noStrike" dirty="0">
                <a:solidFill>
                  <a:srgbClr val="000000"/>
                </a:solidFill>
                <a:effectLst/>
                <a:latin typeface="Times New Roman" panose="02020603050405020304" pitchFamily="18" charset="0"/>
              </a:rPr>
              <a:t>,000 </a:t>
            </a:r>
            <a:r>
              <a:rPr lang="en-US" sz="2000" b="0" i="0" u="sng" strike="noStrike" dirty="0">
                <a:solidFill>
                  <a:srgbClr val="000000"/>
                </a:solidFill>
                <a:effectLst/>
                <a:latin typeface="Times New Roman" panose="02020603050405020304" pitchFamily="18" charset="0"/>
              </a:rPr>
              <a:t>fall-run </a:t>
            </a:r>
            <a:r>
              <a:rPr lang="en-US" sz="2000" b="0" i="0" u="none" strike="noStrike" dirty="0">
                <a:solidFill>
                  <a:srgbClr val="000000"/>
                </a:solidFill>
                <a:effectLst/>
                <a:latin typeface="Times New Roman" panose="02020603050405020304" pitchFamily="18" charset="0"/>
              </a:rPr>
              <a:t>spawners (Hallock 1977), but greater than the 118,000 spawners for maximum p</a:t>
            </a:r>
            <a:r>
              <a:rPr lang="en-US" sz="2000" b="0" i="0" u="none" strike="sngStrike" dirty="0">
                <a:solidFill>
                  <a:srgbClr val="000000"/>
                </a:solidFill>
                <a:effectLst/>
                <a:latin typeface="Times New Roman" panose="02020603050405020304" pitchFamily="18" charset="0"/>
              </a:rPr>
              <a:t>roduction </a:t>
            </a:r>
            <a:r>
              <a:rPr lang="en-US" sz="2000" b="0" i="0" u="sng" strike="noStrike" dirty="0">
                <a:solidFill>
                  <a:srgbClr val="000000"/>
                </a:solidFill>
                <a:effectLst/>
                <a:latin typeface="Times New Roman" panose="02020603050405020304" pitchFamily="18" charset="0"/>
              </a:rPr>
              <a:t>yield </a:t>
            </a:r>
            <a:r>
              <a:rPr lang="en-US" sz="2000" b="0" i="0" u="none" strike="noStrike" dirty="0">
                <a:solidFill>
                  <a:srgbClr val="000000"/>
                </a:solidFill>
                <a:effectLst/>
                <a:latin typeface="Times New Roman" panose="02020603050405020304" pitchFamily="18" charset="0"/>
              </a:rPr>
              <a:t>estimated </a:t>
            </a:r>
            <a:r>
              <a:rPr lang="en-US" sz="2000" b="0" i="0" u="sng" strike="noStrike" dirty="0">
                <a:solidFill>
                  <a:srgbClr val="000000"/>
                </a:solidFill>
                <a:effectLst/>
                <a:latin typeface="Times New Roman" panose="02020603050405020304" pitchFamily="18" charset="0"/>
              </a:rPr>
              <a:t>for</a:t>
            </a:r>
            <a:r>
              <a:rPr lang="en-US" sz="2000" u="sng" dirty="0">
                <a:solidFill>
                  <a:srgbClr val="000000"/>
                </a:solidFill>
                <a:latin typeface="Times New Roman" panose="02020603050405020304" pitchFamily="18" charset="0"/>
              </a:rPr>
              <a:t> </a:t>
            </a:r>
            <a:r>
              <a:rPr lang="en-US" sz="2000" b="0" i="0" u="sng" strike="noStrike" dirty="0">
                <a:solidFill>
                  <a:srgbClr val="000000"/>
                </a:solidFill>
                <a:effectLst/>
                <a:latin typeface="Times New Roman" panose="02020603050405020304" pitchFamily="18" charset="0"/>
              </a:rPr>
              <a:t>natural areas in the Upper Sacramento alone, based on data from</a:t>
            </a:r>
            <a:r>
              <a:rPr lang="en-US" sz="2000" u="sng" dirty="0">
                <a:solidFill>
                  <a:srgbClr val="000000"/>
                </a:solidFill>
                <a:latin typeface="Times New Roman" panose="02020603050405020304" pitchFamily="18" charset="0"/>
              </a:rPr>
              <a:t> </a:t>
            </a:r>
            <a:r>
              <a:rPr lang="en-US" sz="2000" b="0" i="0" u="sng" strike="noStrike" dirty="0">
                <a:solidFill>
                  <a:srgbClr val="000000"/>
                </a:solidFill>
                <a:effectLst/>
                <a:latin typeface="Times New Roman" panose="02020603050405020304" pitchFamily="18" charset="0"/>
              </a:rPr>
              <a:t>1954-1963 </a:t>
            </a:r>
            <a:r>
              <a:rPr lang="en-US" sz="2000" b="0" i="0" u="none" strike="sngStrike" dirty="0">
                <a:solidFill>
                  <a:srgbClr val="000000"/>
                </a:solidFill>
                <a:effectLst/>
                <a:latin typeface="Times New Roman" panose="02020603050405020304" pitchFamily="18" charset="0"/>
              </a:rPr>
              <a:t>on a basin by basin basis before Oroville and Nimbus Dams </a:t>
            </a:r>
            <a:r>
              <a:rPr lang="en-US" sz="2000" b="0" i="0" u="none" strike="noStrike" dirty="0">
                <a:solidFill>
                  <a:srgbClr val="000000"/>
                </a:solidFill>
                <a:effectLst/>
                <a:latin typeface="Times New Roman" panose="02020603050405020304" pitchFamily="18" charset="0"/>
              </a:rPr>
              <a:t>(</a:t>
            </a:r>
            <a:r>
              <a:rPr lang="en-US" sz="2000" b="0" i="0" u="none" strike="noStrike" dirty="0" err="1">
                <a:solidFill>
                  <a:srgbClr val="000000"/>
                </a:solidFill>
                <a:effectLst/>
                <a:latin typeface="Times New Roman" panose="02020603050405020304" pitchFamily="18" charset="0"/>
              </a:rPr>
              <a:t>Reisenbichler</a:t>
            </a:r>
            <a:r>
              <a:rPr lang="en-US" sz="2000" b="0" i="0" u="none" strike="noStrike" dirty="0">
                <a:solidFill>
                  <a:srgbClr val="000000"/>
                </a:solidFill>
                <a:effectLst/>
                <a:latin typeface="Times New Roman" panose="02020603050405020304" pitchFamily="18" charset="0"/>
              </a:rPr>
              <a:t> 1986).</a:t>
            </a:r>
            <a:endParaRPr lang="en-US" sz="2000" dirty="0"/>
          </a:p>
        </p:txBody>
      </p:sp>
    </p:spTree>
    <p:extLst>
      <p:ext uri="{BB962C8B-B14F-4D97-AF65-F5344CB8AC3E}">
        <p14:creationId xmlns:p14="http://schemas.microsoft.com/office/powerpoint/2010/main" val="280941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3BBC-64D1-AE8A-37FF-86A75AC7E166}"/>
              </a:ext>
            </a:extLst>
          </p:cNvPr>
          <p:cNvSpPr>
            <a:spLocks noGrp="1"/>
          </p:cNvSpPr>
          <p:nvPr>
            <p:ph type="title"/>
          </p:nvPr>
        </p:nvSpPr>
        <p:spPr>
          <a:xfrm>
            <a:off x="838200" y="0"/>
            <a:ext cx="10515600" cy="1325563"/>
          </a:xfrm>
        </p:spPr>
        <p:txBody>
          <a:bodyPr>
            <a:normAutofit fontScale="90000"/>
          </a:bodyPr>
          <a:lstStyle/>
          <a:p>
            <a:r>
              <a:rPr lang="en-US" dirty="0"/>
              <a:t>Determine total escapement likely to yield desired fraction of production and meet hatchery goals</a:t>
            </a:r>
          </a:p>
        </p:txBody>
      </p:sp>
      <p:sp>
        <p:nvSpPr>
          <p:cNvPr id="3" name="Content Placeholder 2">
            <a:extLst>
              <a:ext uri="{FF2B5EF4-FFF2-40B4-BE49-F238E27FC236}">
                <a16:creationId xmlns:a16="http://schemas.microsoft.com/office/drawing/2014/main" id="{A8665C4C-7546-2265-76F3-7D2C2CEF7FD1}"/>
              </a:ext>
            </a:extLst>
          </p:cNvPr>
          <p:cNvSpPr>
            <a:spLocks noGrp="1"/>
          </p:cNvSpPr>
          <p:nvPr>
            <p:ph idx="1"/>
          </p:nvPr>
        </p:nvSpPr>
        <p:spPr>
          <a:xfrm>
            <a:off x="143256" y="6437235"/>
            <a:ext cx="12048744" cy="612775"/>
          </a:xfrm>
        </p:spPr>
        <p:txBody>
          <a:bodyPr>
            <a:normAutofit/>
          </a:bodyPr>
          <a:lstStyle/>
          <a:p>
            <a:r>
              <a:rPr lang="en-US" dirty="0"/>
              <a:t>Satterthwaite (</a:t>
            </a:r>
            <a:r>
              <a:rPr lang="en-US" dirty="0">
                <a:hlinkClick r:id="rId3"/>
              </a:rPr>
              <a:t>2023</a:t>
            </a:r>
            <a:r>
              <a:rPr lang="en-US" dirty="0"/>
              <a:t>), Figure 2, neglecting forecast &amp; harvest model error</a:t>
            </a:r>
          </a:p>
        </p:txBody>
      </p:sp>
      <p:sp>
        <p:nvSpPr>
          <p:cNvPr id="4" name="TextBox 3">
            <a:extLst>
              <a:ext uri="{FF2B5EF4-FFF2-40B4-BE49-F238E27FC236}">
                <a16:creationId xmlns:a16="http://schemas.microsoft.com/office/drawing/2014/main" id="{ECFAB6F8-97D4-B142-D64B-B841BA9AF2E2}"/>
              </a:ext>
            </a:extLst>
          </p:cNvPr>
          <p:cNvSpPr txBox="1"/>
          <p:nvPr/>
        </p:nvSpPr>
        <p:spPr>
          <a:xfrm>
            <a:off x="278972" y="1470596"/>
            <a:ext cx="4340772" cy="2031325"/>
          </a:xfrm>
          <a:prstGeom prst="rect">
            <a:avLst/>
          </a:prstGeom>
          <a:noFill/>
        </p:spPr>
        <p:txBody>
          <a:bodyPr wrap="square" rtlCol="0">
            <a:spAutoFit/>
          </a:bodyPr>
          <a:lstStyle/>
          <a:p>
            <a:r>
              <a:rPr lang="en-US" u="sng" dirty="0"/>
              <a:t>Fishery managers specify:</a:t>
            </a:r>
          </a:p>
          <a:p>
            <a:r>
              <a:rPr lang="en-US" dirty="0">
                <a:solidFill>
                  <a:srgbClr val="0070C0"/>
                </a:solidFill>
              </a:rPr>
              <a:t>• Y: fraction of maximum natural production</a:t>
            </a:r>
          </a:p>
          <a:p>
            <a:r>
              <a:rPr lang="en-US" dirty="0">
                <a:solidFill>
                  <a:srgbClr val="7030A0"/>
                </a:solidFill>
              </a:rPr>
              <a:t>• X: biological risk tolerance</a:t>
            </a:r>
          </a:p>
          <a:p>
            <a:r>
              <a:rPr lang="en-US" dirty="0">
                <a:solidFill>
                  <a:srgbClr val="7030A0"/>
                </a:solidFill>
              </a:rPr>
              <a:t>	(expressed as success probability)</a:t>
            </a:r>
          </a:p>
          <a:p>
            <a:r>
              <a:rPr lang="en-US" strike="sngStrike" dirty="0">
                <a:solidFill>
                  <a:schemeClr val="accent2">
                    <a:lumMod val="75000"/>
                  </a:schemeClr>
                </a:solidFill>
              </a:rPr>
              <a:t>• Z: forecast/implementation risk tolerance</a:t>
            </a:r>
          </a:p>
          <a:p>
            <a:r>
              <a:rPr lang="en-US" dirty="0">
                <a:solidFill>
                  <a:schemeClr val="accent2">
                    <a:lumMod val="75000"/>
                  </a:schemeClr>
                </a:solidFill>
              </a:rPr>
              <a:t>	</a:t>
            </a:r>
            <a:r>
              <a:rPr lang="en-US" strike="sngStrike" dirty="0">
                <a:solidFill>
                  <a:schemeClr val="accent2">
                    <a:lumMod val="75000"/>
                  </a:schemeClr>
                </a:solidFill>
              </a:rPr>
              <a:t>(expressed as success probability)</a:t>
            </a:r>
          </a:p>
          <a:p>
            <a:endParaRPr lang="en-US" dirty="0">
              <a:solidFill>
                <a:srgbClr val="7030A0"/>
              </a:solidFill>
            </a:endParaRPr>
          </a:p>
        </p:txBody>
      </p:sp>
      <p:sp>
        <p:nvSpPr>
          <p:cNvPr id="5" name="TextBox 4">
            <a:extLst>
              <a:ext uri="{FF2B5EF4-FFF2-40B4-BE49-F238E27FC236}">
                <a16:creationId xmlns:a16="http://schemas.microsoft.com/office/drawing/2014/main" id="{F3E49641-7875-329A-C306-840A2EC92788}"/>
              </a:ext>
            </a:extLst>
          </p:cNvPr>
          <p:cNvSpPr txBox="1"/>
          <p:nvPr/>
        </p:nvSpPr>
        <p:spPr>
          <a:xfrm>
            <a:off x="334724" y="3530635"/>
            <a:ext cx="4130565" cy="2308324"/>
          </a:xfrm>
          <a:prstGeom prst="rect">
            <a:avLst/>
          </a:prstGeom>
          <a:noFill/>
        </p:spPr>
        <p:txBody>
          <a:bodyPr wrap="square" rtlCol="0">
            <a:spAutoFit/>
          </a:bodyPr>
          <a:lstStyle/>
          <a:p>
            <a:r>
              <a:rPr lang="en-US" u="sng" dirty="0"/>
              <a:t>Analysts quantify:</a:t>
            </a:r>
          </a:p>
          <a:p>
            <a:r>
              <a:rPr lang="en-US" dirty="0"/>
              <a:t>• Spawner-Recruit relationship</a:t>
            </a:r>
          </a:p>
          <a:p>
            <a:r>
              <a:rPr lang="en-US" dirty="0"/>
              <a:t>• Relationship between total SRFC adult spawners and escapement measured at other scales</a:t>
            </a:r>
          </a:p>
          <a:p>
            <a:r>
              <a:rPr lang="en-US" strike="sngStrike" dirty="0"/>
              <a:t>• Outcome error</a:t>
            </a:r>
          </a:p>
          <a:p>
            <a:r>
              <a:rPr lang="en-US" dirty="0"/>
              <a:t>	</a:t>
            </a:r>
            <a:r>
              <a:rPr lang="en-US" strike="sngStrike" dirty="0"/>
              <a:t>(forecast and implementation)</a:t>
            </a:r>
          </a:p>
          <a:p>
            <a:endParaRPr lang="en-US" dirty="0"/>
          </a:p>
        </p:txBody>
      </p:sp>
      <p:cxnSp>
        <p:nvCxnSpPr>
          <p:cNvPr id="6" name="Straight Arrow Connector 5">
            <a:extLst>
              <a:ext uri="{FF2B5EF4-FFF2-40B4-BE49-F238E27FC236}">
                <a16:creationId xmlns:a16="http://schemas.microsoft.com/office/drawing/2014/main" id="{6EDA4536-E5B9-EEA1-0D98-FB44FE2379E6}"/>
              </a:ext>
            </a:extLst>
          </p:cNvPr>
          <p:cNvCxnSpPr>
            <a:cxnSpLocks/>
          </p:cNvCxnSpPr>
          <p:nvPr/>
        </p:nvCxnSpPr>
        <p:spPr>
          <a:xfrm>
            <a:off x="6952382" y="3189923"/>
            <a:ext cx="39834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0B36A0-E47A-3B6B-B6C5-30E0F9C96FB8}"/>
              </a:ext>
            </a:extLst>
          </p:cNvPr>
          <p:cNvCxnSpPr>
            <a:cxnSpLocks/>
          </p:cNvCxnSpPr>
          <p:nvPr/>
        </p:nvCxnSpPr>
        <p:spPr>
          <a:xfrm flipV="1">
            <a:off x="6952382" y="1451112"/>
            <a:ext cx="0" cy="1738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1F60DA9-096D-6917-03BF-E2962C880C1D}"/>
              </a:ext>
            </a:extLst>
          </p:cNvPr>
          <p:cNvSpPr txBox="1"/>
          <p:nvPr/>
        </p:nvSpPr>
        <p:spPr>
          <a:xfrm>
            <a:off x="7502050" y="3530635"/>
            <a:ext cx="2605778" cy="369332"/>
          </a:xfrm>
          <a:prstGeom prst="rect">
            <a:avLst/>
          </a:prstGeom>
          <a:noFill/>
        </p:spPr>
        <p:txBody>
          <a:bodyPr wrap="none" rtlCol="0">
            <a:spAutoFit/>
          </a:bodyPr>
          <a:lstStyle/>
          <a:p>
            <a:r>
              <a:rPr lang="en-US" dirty="0"/>
              <a:t>Natural-area spawners (S)</a:t>
            </a:r>
          </a:p>
        </p:txBody>
      </p:sp>
      <p:sp>
        <p:nvSpPr>
          <p:cNvPr id="9" name="TextBox 8">
            <a:extLst>
              <a:ext uri="{FF2B5EF4-FFF2-40B4-BE49-F238E27FC236}">
                <a16:creationId xmlns:a16="http://schemas.microsoft.com/office/drawing/2014/main" id="{977981FC-1A6C-2529-5BEE-307A5962E8D0}"/>
              </a:ext>
            </a:extLst>
          </p:cNvPr>
          <p:cNvSpPr txBox="1"/>
          <p:nvPr/>
        </p:nvSpPr>
        <p:spPr>
          <a:xfrm>
            <a:off x="5176124" y="2044475"/>
            <a:ext cx="1279004" cy="923330"/>
          </a:xfrm>
          <a:prstGeom prst="rect">
            <a:avLst/>
          </a:prstGeom>
          <a:noFill/>
        </p:spPr>
        <p:txBody>
          <a:bodyPr wrap="none" rtlCol="0">
            <a:spAutoFit/>
          </a:bodyPr>
          <a:lstStyle/>
          <a:p>
            <a:r>
              <a:rPr lang="en-US" dirty="0"/>
              <a:t>Natural</a:t>
            </a:r>
          </a:p>
          <a:p>
            <a:r>
              <a:rPr lang="en-US" dirty="0"/>
              <a:t>Production:</a:t>
            </a:r>
          </a:p>
          <a:p>
            <a:r>
              <a:rPr lang="en-US" dirty="0"/>
              <a:t>Recruits (R)</a:t>
            </a:r>
          </a:p>
        </p:txBody>
      </p:sp>
      <p:sp>
        <p:nvSpPr>
          <p:cNvPr id="10" name="TextBox 9">
            <a:extLst>
              <a:ext uri="{FF2B5EF4-FFF2-40B4-BE49-F238E27FC236}">
                <a16:creationId xmlns:a16="http://schemas.microsoft.com/office/drawing/2014/main" id="{5091AE25-2EE9-41FB-59FC-FF2D3627AA1D}"/>
              </a:ext>
            </a:extLst>
          </p:cNvPr>
          <p:cNvSpPr txBox="1"/>
          <p:nvPr/>
        </p:nvSpPr>
        <p:spPr>
          <a:xfrm>
            <a:off x="8625117" y="6183428"/>
            <a:ext cx="1773499" cy="369332"/>
          </a:xfrm>
          <a:prstGeom prst="rect">
            <a:avLst/>
          </a:prstGeom>
          <a:noFill/>
        </p:spPr>
        <p:txBody>
          <a:bodyPr wrap="none" rtlCol="0">
            <a:spAutoFit/>
          </a:bodyPr>
          <a:lstStyle/>
          <a:p>
            <a:r>
              <a:rPr lang="en-US" dirty="0"/>
              <a:t>Total SRFC adults</a:t>
            </a:r>
          </a:p>
        </p:txBody>
      </p:sp>
      <p:cxnSp>
        <p:nvCxnSpPr>
          <p:cNvPr id="11" name="Straight Arrow Connector 10">
            <a:extLst>
              <a:ext uri="{FF2B5EF4-FFF2-40B4-BE49-F238E27FC236}">
                <a16:creationId xmlns:a16="http://schemas.microsoft.com/office/drawing/2014/main" id="{8D3D01C7-ED3C-BDD9-841A-4B3B2CB6B419}"/>
              </a:ext>
            </a:extLst>
          </p:cNvPr>
          <p:cNvCxnSpPr>
            <a:cxnSpLocks/>
          </p:cNvCxnSpPr>
          <p:nvPr/>
        </p:nvCxnSpPr>
        <p:spPr>
          <a:xfrm flipV="1">
            <a:off x="7901072" y="4115485"/>
            <a:ext cx="0" cy="1738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9D41B2E9-833C-35B6-32DE-25CCDA66FC0A}"/>
              </a:ext>
            </a:extLst>
          </p:cNvPr>
          <p:cNvSpPr/>
          <p:nvPr/>
        </p:nvSpPr>
        <p:spPr>
          <a:xfrm>
            <a:off x="6994423" y="1881038"/>
            <a:ext cx="3762695" cy="1250204"/>
          </a:xfrm>
          <a:custGeom>
            <a:avLst/>
            <a:gdLst>
              <a:gd name="connsiteX0" fmla="*/ 0 w 3226676"/>
              <a:gd name="connsiteY0" fmla="*/ 1250204 h 1250204"/>
              <a:gd name="connsiteX1" fmla="*/ 252249 w 3226676"/>
              <a:gd name="connsiteY1" fmla="*/ 724687 h 1250204"/>
              <a:gd name="connsiteX2" fmla="*/ 830318 w 3226676"/>
              <a:gd name="connsiteY2" fmla="*/ 73045 h 1250204"/>
              <a:gd name="connsiteX3" fmla="*/ 1860331 w 3226676"/>
              <a:gd name="connsiteY3" fmla="*/ 146618 h 1250204"/>
              <a:gd name="connsiteX4" fmla="*/ 3226676 w 3226676"/>
              <a:gd name="connsiteY4" fmla="*/ 1239694 h 125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676" h="1250204">
                <a:moveTo>
                  <a:pt x="0" y="1250204"/>
                </a:moveTo>
                <a:cubicBezTo>
                  <a:pt x="56931" y="1085542"/>
                  <a:pt x="113863" y="920880"/>
                  <a:pt x="252249" y="724687"/>
                </a:cubicBezTo>
                <a:cubicBezTo>
                  <a:pt x="390635" y="528494"/>
                  <a:pt x="562305" y="169390"/>
                  <a:pt x="830318" y="73045"/>
                </a:cubicBezTo>
                <a:cubicBezTo>
                  <a:pt x="1098331" y="-23300"/>
                  <a:pt x="1460938" y="-47823"/>
                  <a:pt x="1860331" y="146618"/>
                </a:cubicBezTo>
                <a:cubicBezTo>
                  <a:pt x="2259724" y="341059"/>
                  <a:pt x="2743200" y="790376"/>
                  <a:pt x="3226676" y="1239694"/>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DC30D0-2C2B-E61A-2446-7526B990B473}"/>
              </a:ext>
            </a:extLst>
          </p:cNvPr>
          <p:cNvSpPr txBox="1"/>
          <p:nvPr/>
        </p:nvSpPr>
        <p:spPr>
          <a:xfrm>
            <a:off x="5916390" y="4366609"/>
            <a:ext cx="1632755" cy="1200329"/>
          </a:xfrm>
          <a:prstGeom prst="rect">
            <a:avLst/>
          </a:prstGeom>
          <a:noFill/>
        </p:spPr>
        <p:txBody>
          <a:bodyPr wrap="none" rtlCol="0">
            <a:spAutoFit/>
          </a:bodyPr>
          <a:lstStyle/>
          <a:p>
            <a:r>
              <a:rPr lang="en-US" dirty="0"/>
              <a:t>Probability that</a:t>
            </a:r>
          </a:p>
          <a:p>
            <a:pPr algn="ctr"/>
            <a:r>
              <a:rPr lang="en-US" dirty="0"/>
              <a:t> S ≥ S</a:t>
            </a:r>
            <a:r>
              <a:rPr lang="en-US" baseline="-25000" dirty="0"/>
              <a:t>Y</a:t>
            </a:r>
            <a:r>
              <a:rPr lang="en-US" dirty="0"/>
              <a:t> </a:t>
            </a:r>
          </a:p>
          <a:p>
            <a:pPr algn="ctr"/>
            <a:r>
              <a:rPr lang="en-US" strike="sngStrike" dirty="0"/>
              <a:t>and</a:t>
            </a:r>
          </a:p>
          <a:p>
            <a:pPr algn="ctr"/>
            <a:r>
              <a:rPr lang="en-US" dirty="0" err="1"/>
              <a:t>H</a:t>
            </a:r>
            <a:r>
              <a:rPr lang="en-US" baseline="-25000" dirty="0" err="1"/>
              <a:t>goals</a:t>
            </a:r>
            <a:r>
              <a:rPr lang="en-US" baseline="-25000" dirty="0"/>
              <a:t> </a:t>
            </a:r>
            <a:r>
              <a:rPr lang="en-US" dirty="0"/>
              <a:t>met</a:t>
            </a:r>
          </a:p>
        </p:txBody>
      </p:sp>
      <p:cxnSp>
        <p:nvCxnSpPr>
          <p:cNvPr id="14" name="Straight Arrow Connector 13">
            <a:extLst>
              <a:ext uri="{FF2B5EF4-FFF2-40B4-BE49-F238E27FC236}">
                <a16:creationId xmlns:a16="http://schemas.microsoft.com/office/drawing/2014/main" id="{8E444E88-3214-1706-1660-E83DFF94FF65}"/>
              </a:ext>
            </a:extLst>
          </p:cNvPr>
          <p:cNvCxnSpPr>
            <a:cxnSpLocks/>
          </p:cNvCxnSpPr>
          <p:nvPr/>
        </p:nvCxnSpPr>
        <p:spPr>
          <a:xfrm>
            <a:off x="7901072" y="5854296"/>
            <a:ext cx="39834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D7FACB-8321-7A99-8B9F-8983E6D4D5BF}"/>
              </a:ext>
            </a:extLst>
          </p:cNvPr>
          <p:cNvCxnSpPr/>
          <p:nvPr/>
        </p:nvCxnSpPr>
        <p:spPr>
          <a:xfrm>
            <a:off x="8434342" y="1881038"/>
            <a:ext cx="0" cy="1308885"/>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C9713B4-C356-FC8C-C8BB-95D6163ADE2B}"/>
              </a:ext>
            </a:extLst>
          </p:cNvPr>
          <p:cNvSpPr txBox="1"/>
          <p:nvPr/>
        </p:nvSpPr>
        <p:spPr>
          <a:xfrm>
            <a:off x="8325484" y="3241331"/>
            <a:ext cx="591829" cy="369332"/>
          </a:xfrm>
          <a:prstGeom prst="rect">
            <a:avLst/>
          </a:prstGeom>
          <a:noFill/>
        </p:spPr>
        <p:txBody>
          <a:bodyPr wrap="none" rtlCol="0">
            <a:spAutoFit/>
          </a:bodyPr>
          <a:lstStyle/>
          <a:p>
            <a:r>
              <a:rPr lang="en-US" dirty="0"/>
              <a:t>S</a:t>
            </a:r>
            <a:r>
              <a:rPr lang="en-US" baseline="-25000" dirty="0"/>
              <a:t>MAX</a:t>
            </a:r>
            <a:endParaRPr lang="en-US" dirty="0"/>
          </a:p>
        </p:txBody>
      </p:sp>
      <p:cxnSp>
        <p:nvCxnSpPr>
          <p:cNvPr id="17" name="Straight Arrow Connector 16">
            <a:extLst>
              <a:ext uri="{FF2B5EF4-FFF2-40B4-BE49-F238E27FC236}">
                <a16:creationId xmlns:a16="http://schemas.microsoft.com/office/drawing/2014/main" id="{9E874466-6CCD-6486-9EF7-3C68690775A5}"/>
              </a:ext>
            </a:extLst>
          </p:cNvPr>
          <p:cNvCxnSpPr>
            <a:cxnSpLocks/>
          </p:cNvCxnSpPr>
          <p:nvPr/>
        </p:nvCxnSpPr>
        <p:spPr>
          <a:xfrm flipH="1">
            <a:off x="6952382" y="1864397"/>
            <a:ext cx="1481960" cy="58681"/>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78FE8A-00AE-2781-2DC1-C07A0124D9B2}"/>
              </a:ext>
            </a:extLst>
          </p:cNvPr>
          <p:cNvSpPr txBox="1"/>
          <p:nvPr/>
        </p:nvSpPr>
        <p:spPr>
          <a:xfrm>
            <a:off x="6081895" y="1740012"/>
            <a:ext cx="611065" cy="369332"/>
          </a:xfrm>
          <a:prstGeom prst="rect">
            <a:avLst/>
          </a:prstGeom>
          <a:noFill/>
        </p:spPr>
        <p:txBody>
          <a:bodyPr wrap="none" rtlCol="0">
            <a:spAutoFit/>
          </a:bodyPr>
          <a:lstStyle/>
          <a:p>
            <a:r>
              <a:rPr lang="en-US" dirty="0"/>
              <a:t>R</a:t>
            </a:r>
            <a:r>
              <a:rPr lang="en-US" baseline="-25000" dirty="0"/>
              <a:t>MAX</a:t>
            </a:r>
            <a:endParaRPr lang="en-US" dirty="0"/>
          </a:p>
        </p:txBody>
      </p:sp>
      <p:sp>
        <p:nvSpPr>
          <p:cNvPr id="19" name="TextBox 18">
            <a:extLst>
              <a:ext uri="{FF2B5EF4-FFF2-40B4-BE49-F238E27FC236}">
                <a16:creationId xmlns:a16="http://schemas.microsoft.com/office/drawing/2014/main" id="{E8724852-8BB7-1D66-D2E2-136C29B7448B}"/>
              </a:ext>
            </a:extLst>
          </p:cNvPr>
          <p:cNvSpPr txBox="1"/>
          <p:nvPr/>
        </p:nvSpPr>
        <p:spPr>
          <a:xfrm>
            <a:off x="6083049" y="2028919"/>
            <a:ext cx="928459" cy="369332"/>
          </a:xfrm>
          <a:prstGeom prst="rect">
            <a:avLst/>
          </a:prstGeom>
          <a:noFill/>
        </p:spPr>
        <p:txBody>
          <a:bodyPr wrap="none" rtlCol="0">
            <a:spAutoFit/>
          </a:bodyPr>
          <a:lstStyle/>
          <a:p>
            <a:r>
              <a:rPr lang="en-US" dirty="0">
                <a:solidFill>
                  <a:srgbClr val="0070C0"/>
                </a:solidFill>
              </a:rPr>
              <a:t>Y x R</a:t>
            </a:r>
            <a:r>
              <a:rPr lang="en-US" baseline="-25000" dirty="0">
                <a:solidFill>
                  <a:srgbClr val="0070C0"/>
                </a:solidFill>
              </a:rPr>
              <a:t>MAX</a:t>
            </a:r>
            <a:endParaRPr lang="en-US" dirty="0">
              <a:solidFill>
                <a:srgbClr val="0070C0"/>
              </a:solidFill>
            </a:endParaRPr>
          </a:p>
        </p:txBody>
      </p:sp>
      <p:cxnSp>
        <p:nvCxnSpPr>
          <p:cNvPr id="20" name="Straight Arrow Connector 19">
            <a:extLst>
              <a:ext uri="{FF2B5EF4-FFF2-40B4-BE49-F238E27FC236}">
                <a16:creationId xmlns:a16="http://schemas.microsoft.com/office/drawing/2014/main" id="{6C4F2151-CBD3-6D2E-61DC-078E11844158}"/>
              </a:ext>
            </a:extLst>
          </p:cNvPr>
          <p:cNvCxnSpPr>
            <a:cxnSpLocks/>
          </p:cNvCxnSpPr>
          <p:nvPr/>
        </p:nvCxnSpPr>
        <p:spPr>
          <a:xfrm flipH="1">
            <a:off x="6994423" y="2145211"/>
            <a:ext cx="688429" cy="0"/>
          </a:xfrm>
          <a:prstGeom prst="straightConnector1">
            <a:avLst/>
          </a:prstGeom>
          <a:ln w="38100">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A248DB-2F17-9572-EF8B-818E3DA52AD1}"/>
              </a:ext>
            </a:extLst>
          </p:cNvPr>
          <p:cNvCxnSpPr>
            <a:cxnSpLocks/>
          </p:cNvCxnSpPr>
          <p:nvPr/>
        </p:nvCxnSpPr>
        <p:spPr>
          <a:xfrm flipV="1">
            <a:off x="7682852" y="2122450"/>
            <a:ext cx="0" cy="1067473"/>
          </a:xfrm>
          <a:prstGeom prst="straightConnector1">
            <a:avLst/>
          </a:prstGeom>
          <a:ln w="38100">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656F33-3EC0-DCFF-5F3C-CBACDB51E448}"/>
              </a:ext>
            </a:extLst>
          </p:cNvPr>
          <p:cNvSpPr txBox="1"/>
          <p:nvPr/>
        </p:nvSpPr>
        <p:spPr>
          <a:xfrm>
            <a:off x="7490422" y="3194075"/>
            <a:ext cx="363561" cy="369332"/>
          </a:xfrm>
          <a:prstGeom prst="rect">
            <a:avLst/>
          </a:prstGeom>
          <a:noFill/>
        </p:spPr>
        <p:txBody>
          <a:bodyPr wrap="none" rtlCol="0">
            <a:spAutoFit/>
          </a:bodyPr>
          <a:lstStyle/>
          <a:p>
            <a:r>
              <a:rPr lang="en-US" dirty="0">
                <a:solidFill>
                  <a:srgbClr val="0070C0"/>
                </a:solidFill>
              </a:rPr>
              <a:t>S</a:t>
            </a:r>
            <a:r>
              <a:rPr lang="en-US" baseline="-25000" dirty="0">
                <a:solidFill>
                  <a:srgbClr val="0070C0"/>
                </a:solidFill>
              </a:rPr>
              <a:t>Y</a:t>
            </a:r>
            <a:endParaRPr lang="en-US" dirty="0">
              <a:solidFill>
                <a:srgbClr val="0070C0"/>
              </a:solidFill>
            </a:endParaRPr>
          </a:p>
        </p:txBody>
      </p:sp>
      <p:sp>
        <p:nvSpPr>
          <p:cNvPr id="23" name="Freeform 22">
            <a:extLst>
              <a:ext uri="{FF2B5EF4-FFF2-40B4-BE49-F238E27FC236}">
                <a16:creationId xmlns:a16="http://schemas.microsoft.com/office/drawing/2014/main" id="{90D90315-38C7-DADD-2184-619806A946CF}"/>
              </a:ext>
            </a:extLst>
          </p:cNvPr>
          <p:cNvSpPr/>
          <p:nvPr/>
        </p:nvSpPr>
        <p:spPr>
          <a:xfrm>
            <a:off x="7943114" y="4348420"/>
            <a:ext cx="3531476" cy="1483981"/>
          </a:xfrm>
          <a:custGeom>
            <a:avLst/>
            <a:gdLst>
              <a:gd name="connsiteX0" fmla="*/ 0 w 3531476"/>
              <a:gd name="connsiteY0" fmla="*/ 1483981 h 1483981"/>
              <a:gd name="connsiteX1" fmla="*/ 819807 w 3531476"/>
              <a:gd name="connsiteY1" fmla="*/ 1347346 h 1483981"/>
              <a:gd name="connsiteX2" fmla="*/ 1345324 w 3531476"/>
              <a:gd name="connsiteY2" fmla="*/ 905912 h 1483981"/>
              <a:gd name="connsiteX3" fmla="*/ 1492469 w 3531476"/>
              <a:gd name="connsiteY3" fmla="*/ 590601 h 1483981"/>
              <a:gd name="connsiteX4" fmla="*/ 1818290 w 3531476"/>
              <a:gd name="connsiteY4" fmla="*/ 233250 h 1483981"/>
              <a:gd name="connsiteX5" fmla="*/ 2617076 w 3531476"/>
              <a:gd name="connsiteY5" fmla="*/ 33553 h 1483981"/>
              <a:gd name="connsiteX6" fmla="*/ 3531476 w 3531476"/>
              <a:gd name="connsiteY6" fmla="*/ 2022 h 148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476" h="1483981">
                <a:moveTo>
                  <a:pt x="0" y="1483981"/>
                </a:moveTo>
                <a:cubicBezTo>
                  <a:pt x="297793" y="1463836"/>
                  <a:pt x="595586" y="1443691"/>
                  <a:pt x="819807" y="1347346"/>
                </a:cubicBezTo>
                <a:cubicBezTo>
                  <a:pt x="1044028" y="1251001"/>
                  <a:pt x="1233214" y="1032036"/>
                  <a:pt x="1345324" y="905912"/>
                </a:cubicBezTo>
                <a:cubicBezTo>
                  <a:pt x="1457434" y="779788"/>
                  <a:pt x="1413641" y="702711"/>
                  <a:pt x="1492469" y="590601"/>
                </a:cubicBezTo>
                <a:cubicBezTo>
                  <a:pt x="1571297" y="478491"/>
                  <a:pt x="1630856" y="326091"/>
                  <a:pt x="1818290" y="233250"/>
                </a:cubicBezTo>
                <a:cubicBezTo>
                  <a:pt x="2005724" y="140409"/>
                  <a:pt x="2331545" y="72091"/>
                  <a:pt x="2617076" y="33553"/>
                </a:cubicBezTo>
                <a:cubicBezTo>
                  <a:pt x="2902607" y="-4985"/>
                  <a:pt x="3217041" y="-1482"/>
                  <a:pt x="3531476" y="202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FB9F875-C98C-EE38-FB0C-5CF372985903}"/>
              </a:ext>
            </a:extLst>
          </p:cNvPr>
          <p:cNvSpPr txBox="1"/>
          <p:nvPr/>
        </p:nvSpPr>
        <p:spPr>
          <a:xfrm>
            <a:off x="7421631" y="4126300"/>
            <a:ext cx="476412" cy="369332"/>
          </a:xfrm>
          <a:prstGeom prst="rect">
            <a:avLst/>
          </a:prstGeom>
          <a:noFill/>
        </p:spPr>
        <p:txBody>
          <a:bodyPr wrap="none" rtlCol="0">
            <a:spAutoFit/>
          </a:bodyPr>
          <a:lstStyle/>
          <a:p>
            <a:r>
              <a:rPr lang="en-US" dirty="0"/>
              <a:t>1.0</a:t>
            </a:r>
          </a:p>
        </p:txBody>
      </p:sp>
      <p:sp>
        <p:nvSpPr>
          <p:cNvPr id="25" name="TextBox 24">
            <a:extLst>
              <a:ext uri="{FF2B5EF4-FFF2-40B4-BE49-F238E27FC236}">
                <a16:creationId xmlns:a16="http://schemas.microsoft.com/office/drawing/2014/main" id="{11099976-C3FF-5F2B-95F2-4615F9F86A63}"/>
              </a:ext>
            </a:extLst>
          </p:cNvPr>
          <p:cNvSpPr txBox="1"/>
          <p:nvPr/>
        </p:nvSpPr>
        <p:spPr>
          <a:xfrm>
            <a:off x="7554139" y="4576348"/>
            <a:ext cx="304892" cy="369332"/>
          </a:xfrm>
          <a:prstGeom prst="rect">
            <a:avLst/>
          </a:prstGeom>
          <a:noFill/>
        </p:spPr>
        <p:txBody>
          <a:bodyPr wrap="none" rtlCol="0">
            <a:spAutoFit/>
          </a:bodyPr>
          <a:lstStyle/>
          <a:p>
            <a:r>
              <a:rPr lang="en-US" dirty="0">
                <a:solidFill>
                  <a:srgbClr val="7030A0"/>
                </a:solidFill>
              </a:rPr>
              <a:t>X</a:t>
            </a:r>
          </a:p>
        </p:txBody>
      </p:sp>
      <p:cxnSp>
        <p:nvCxnSpPr>
          <p:cNvPr id="26" name="Straight Arrow Connector 25">
            <a:extLst>
              <a:ext uri="{FF2B5EF4-FFF2-40B4-BE49-F238E27FC236}">
                <a16:creationId xmlns:a16="http://schemas.microsoft.com/office/drawing/2014/main" id="{D3C1B6DF-DE62-D490-DE17-C568C65FE115}"/>
              </a:ext>
            </a:extLst>
          </p:cNvPr>
          <p:cNvCxnSpPr>
            <a:cxnSpLocks/>
          </p:cNvCxnSpPr>
          <p:nvPr/>
        </p:nvCxnSpPr>
        <p:spPr>
          <a:xfrm flipH="1">
            <a:off x="7932463" y="4761014"/>
            <a:ext cx="1544651" cy="0"/>
          </a:xfrm>
          <a:prstGeom prst="straightConnector1">
            <a:avLst/>
          </a:prstGeom>
          <a:ln w="381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2ACFCB-9D4B-58E0-A6F1-CE50113EEE11}"/>
              </a:ext>
            </a:extLst>
          </p:cNvPr>
          <p:cNvCxnSpPr>
            <a:cxnSpLocks/>
          </p:cNvCxnSpPr>
          <p:nvPr/>
        </p:nvCxnSpPr>
        <p:spPr>
          <a:xfrm flipV="1">
            <a:off x="9511867" y="4828743"/>
            <a:ext cx="0" cy="1025553"/>
          </a:xfrm>
          <a:prstGeom prst="straightConnector1">
            <a:avLst/>
          </a:prstGeom>
          <a:ln w="381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9508D2-A0DB-591B-A561-0250D279C7C9}"/>
              </a:ext>
            </a:extLst>
          </p:cNvPr>
          <p:cNvSpPr txBox="1"/>
          <p:nvPr/>
        </p:nvSpPr>
        <p:spPr>
          <a:xfrm>
            <a:off x="9385674" y="5866527"/>
            <a:ext cx="1810880" cy="369332"/>
          </a:xfrm>
          <a:prstGeom prst="rect">
            <a:avLst/>
          </a:prstGeom>
          <a:noFill/>
        </p:spPr>
        <p:txBody>
          <a:bodyPr wrap="none" rtlCol="0">
            <a:spAutoFit/>
          </a:bodyPr>
          <a:lstStyle/>
          <a:p>
            <a:r>
              <a:rPr lang="en-US" dirty="0"/>
              <a:t>Escapement Goal</a:t>
            </a:r>
          </a:p>
        </p:txBody>
      </p:sp>
    </p:spTree>
    <p:extLst>
      <p:ext uri="{BB962C8B-B14F-4D97-AF65-F5344CB8AC3E}">
        <p14:creationId xmlns:p14="http://schemas.microsoft.com/office/powerpoint/2010/main" val="365440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EAAE-25AC-2E7E-3C65-C863FD8EE191}"/>
              </a:ext>
            </a:extLst>
          </p:cNvPr>
          <p:cNvSpPr>
            <a:spLocks noGrp="1"/>
          </p:cNvSpPr>
          <p:nvPr>
            <p:ph type="title"/>
          </p:nvPr>
        </p:nvSpPr>
        <p:spPr>
          <a:xfrm>
            <a:off x="838200" y="-82709"/>
            <a:ext cx="10515600" cy="1325563"/>
          </a:xfrm>
        </p:spPr>
        <p:txBody>
          <a:bodyPr/>
          <a:lstStyle/>
          <a:p>
            <a:r>
              <a:rPr lang="en-US" dirty="0"/>
              <a:t>Probability of meeting hatchery goals</a:t>
            </a:r>
          </a:p>
        </p:txBody>
      </p:sp>
      <p:sp>
        <p:nvSpPr>
          <p:cNvPr id="3" name="Content Placeholder 2">
            <a:extLst>
              <a:ext uri="{FF2B5EF4-FFF2-40B4-BE49-F238E27FC236}">
                <a16:creationId xmlns:a16="http://schemas.microsoft.com/office/drawing/2014/main" id="{F9498BED-9D5B-9967-8636-AC37FC02311E}"/>
              </a:ext>
            </a:extLst>
          </p:cNvPr>
          <p:cNvSpPr>
            <a:spLocks noGrp="1"/>
          </p:cNvSpPr>
          <p:nvPr>
            <p:ph idx="1"/>
          </p:nvPr>
        </p:nvSpPr>
        <p:spPr>
          <a:xfrm>
            <a:off x="630936" y="6277927"/>
            <a:ext cx="10515600" cy="429895"/>
          </a:xfrm>
        </p:spPr>
        <p:txBody>
          <a:bodyPr>
            <a:normAutofit fontScale="92500" lnSpcReduction="10000"/>
          </a:bodyPr>
          <a:lstStyle/>
          <a:p>
            <a:r>
              <a:rPr lang="en-US" dirty="0"/>
              <a:t>Satterthwaite (</a:t>
            </a:r>
            <a:r>
              <a:rPr lang="en-US" dirty="0">
                <a:hlinkClick r:id="rId3"/>
              </a:rPr>
              <a:t>2023</a:t>
            </a:r>
            <a:r>
              <a:rPr lang="en-US" dirty="0"/>
              <a:t>), goals as defined in </a:t>
            </a:r>
            <a:r>
              <a:rPr lang="en-US" dirty="0">
                <a:hlinkClick r:id="rId4"/>
              </a:rPr>
              <a:t>Review Table B-3</a:t>
            </a:r>
            <a:endParaRPr lang="en-US" dirty="0"/>
          </a:p>
        </p:txBody>
      </p:sp>
      <p:sp>
        <p:nvSpPr>
          <p:cNvPr id="6" name="TextBox 5">
            <a:extLst>
              <a:ext uri="{FF2B5EF4-FFF2-40B4-BE49-F238E27FC236}">
                <a16:creationId xmlns:a16="http://schemas.microsoft.com/office/drawing/2014/main" id="{66834ADF-D5AE-01A9-DB86-A49EB52A6E81}"/>
              </a:ext>
            </a:extLst>
          </p:cNvPr>
          <p:cNvSpPr txBox="1"/>
          <p:nvPr/>
        </p:nvSpPr>
        <p:spPr>
          <a:xfrm>
            <a:off x="1231392" y="5573792"/>
            <a:ext cx="2426433" cy="369332"/>
          </a:xfrm>
          <a:prstGeom prst="rect">
            <a:avLst/>
          </a:prstGeom>
          <a:noFill/>
        </p:spPr>
        <p:txBody>
          <a:bodyPr wrap="none" rtlCol="0">
            <a:spAutoFit/>
          </a:bodyPr>
          <a:lstStyle/>
          <a:p>
            <a:r>
              <a:rPr lang="en-US" dirty="0"/>
              <a:t>Return years 2002-2021</a:t>
            </a:r>
          </a:p>
        </p:txBody>
      </p:sp>
      <p:sp>
        <p:nvSpPr>
          <p:cNvPr id="7" name="TextBox 6">
            <a:extLst>
              <a:ext uri="{FF2B5EF4-FFF2-40B4-BE49-F238E27FC236}">
                <a16:creationId xmlns:a16="http://schemas.microsoft.com/office/drawing/2014/main" id="{AB8C65BE-E67F-24B8-063B-3EE7E064AF8C}"/>
              </a:ext>
            </a:extLst>
          </p:cNvPr>
          <p:cNvSpPr txBox="1"/>
          <p:nvPr/>
        </p:nvSpPr>
        <p:spPr>
          <a:xfrm>
            <a:off x="7504176" y="5608320"/>
            <a:ext cx="2426433" cy="369332"/>
          </a:xfrm>
          <a:prstGeom prst="rect">
            <a:avLst/>
          </a:prstGeom>
          <a:noFill/>
        </p:spPr>
        <p:txBody>
          <a:bodyPr wrap="none" rtlCol="0">
            <a:spAutoFit/>
          </a:bodyPr>
          <a:lstStyle/>
          <a:p>
            <a:r>
              <a:rPr lang="en-US" dirty="0"/>
              <a:t>Return years 1970-2021</a:t>
            </a:r>
          </a:p>
        </p:txBody>
      </p:sp>
      <p:pic>
        <p:nvPicPr>
          <p:cNvPr id="9" name="Picture 8">
            <a:extLst>
              <a:ext uri="{FF2B5EF4-FFF2-40B4-BE49-F238E27FC236}">
                <a16:creationId xmlns:a16="http://schemas.microsoft.com/office/drawing/2014/main" id="{6AF597D4-222D-6289-CBB6-D10A9E26EFAE}"/>
              </a:ext>
            </a:extLst>
          </p:cNvPr>
          <p:cNvPicPr>
            <a:picLocks noChangeAspect="1"/>
          </p:cNvPicPr>
          <p:nvPr/>
        </p:nvPicPr>
        <p:blipFill>
          <a:blip r:embed="rId5"/>
          <a:stretch>
            <a:fillRect/>
          </a:stretch>
        </p:blipFill>
        <p:spPr>
          <a:xfrm>
            <a:off x="6322592" y="1605772"/>
            <a:ext cx="5442688" cy="3401680"/>
          </a:xfrm>
          <a:prstGeom prst="rect">
            <a:avLst/>
          </a:prstGeom>
        </p:spPr>
      </p:pic>
      <p:pic>
        <p:nvPicPr>
          <p:cNvPr id="11" name="Picture 10">
            <a:extLst>
              <a:ext uri="{FF2B5EF4-FFF2-40B4-BE49-F238E27FC236}">
                <a16:creationId xmlns:a16="http://schemas.microsoft.com/office/drawing/2014/main" id="{4CB55A4A-5473-B9E8-1450-94794ACD41F9}"/>
              </a:ext>
            </a:extLst>
          </p:cNvPr>
          <p:cNvPicPr>
            <a:picLocks noChangeAspect="1"/>
          </p:cNvPicPr>
          <p:nvPr/>
        </p:nvPicPr>
        <p:blipFill>
          <a:blip r:embed="rId6"/>
          <a:stretch>
            <a:fillRect/>
          </a:stretch>
        </p:blipFill>
        <p:spPr>
          <a:xfrm>
            <a:off x="182880" y="1543129"/>
            <a:ext cx="5571856" cy="3482410"/>
          </a:xfrm>
          <a:prstGeom prst="rect">
            <a:avLst/>
          </a:prstGeom>
        </p:spPr>
      </p:pic>
    </p:spTree>
    <p:extLst>
      <p:ext uri="{BB962C8B-B14F-4D97-AF65-F5344CB8AC3E}">
        <p14:creationId xmlns:p14="http://schemas.microsoft.com/office/powerpoint/2010/main" val="96979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92F95C4-DD20-5BCB-57A9-E52F5CFDB3C2}"/>
              </a:ext>
            </a:extLst>
          </p:cNvPr>
          <p:cNvPicPr>
            <a:picLocks noChangeAspect="1"/>
          </p:cNvPicPr>
          <p:nvPr/>
        </p:nvPicPr>
        <p:blipFill>
          <a:blip r:embed="rId3"/>
          <a:stretch>
            <a:fillRect/>
          </a:stretch>
        </p:blipFill>
        <p:spPr>
          <a:xfrm>
            <a:off x="2662372" y="1233558"/>
            <a:ext cx="5794357" cy="5205984"/>
          </a:xfrm>
          <a:prstGeom prst="rect">
            <a:avLst/>
          </a:prstGeom>
        </p:spPr>
      </p:pic>
      <p:sp>
        <p:nvSpPr>
          <p:cNvPr id="2" name="Title 1">
            <a:extLst>
              <a:ext uri="{FF2B5EF4-FFF2-40B4-BE49-F238E27FC236}">
                <a16:creationId xmlns:a16="http://schemas.microsoft.com/office/drawing/2014/main" id="{57533BBC-64D1-AE8A-37FF-86A75AC7E166}"/>
              </a:ext>
            </a:extLst>
          </p:cNvPr>
          <p:cNvSpPr>
            <a:spLocks noGrp="1"/>
          </p:cNvSpPr>
          <p:nvPr>
            <p:ph type="title"/>
          </p:nvPr>
        </p:nvSpPr>
        <p:spPr>
          <a:xfrm>
            <a:off x="838200" y="0"/>
            <a:ext cx="10515600" cy="1325563"/>
          </a:xfrm>
        </p:spPr>
        <p:txBody>
          <a:bodyPr>
            <a:normAutofit fontScale="90000"/>
          </a:bodyPr>
          <a:lstStyle/>
          <a:p>
            <a:r>
              <a:rPr lang="en-US" dirty="0"/>
              <a:t>Determine total escapement likely to yield desired fraction of production and meet hatchery goals</a:t>
            </a:r>
          </a:p>
        </p:txBody>
      </p:sp>
      <p:sp>
        <p:nvSpPr>
          <p:cNvPr id="3" name="Content Placeholder 2">
            <a:extLst>
              <a:ext uri="{FF2B5EF4-FFF2-40B4-BE49-F238E27FC236}">
                <a16:creationId xmlns:a16="http://schemas.microsoft.com/office/drawing/2014/main" id="{A8665C4C-7546-2265-76F3-7D2C2CEF7FD1}"/>
              </a:ext>
            </a:extLst>
          </p:cNvPr>
          <p:cNvSpPr>
            <a:spLocks noGrp="1"/>
          </p:cNvSpPr>
          <p:nvPr>
            <p:ph idx="1"/>
          </p:nvPr>
        </p:nvSpPr>
        <p:spPr>
          <a:xfrm>
            <a:off x="143256" y="6437235"/>
            <a:ext cx="12048744" cy="612775"/>
          </a:xfrm>
        </p:spPr>
        <p:txBody>
          <a:bodyPr>
            <a:normAutofit/>
          </a:bodyPr>
          <a:lstStyle/>
          <a:p>
            <a:r>
              <a:rPr lang="en-US" dirty="0"/>
              <a:t>Satterthwaite (</a:t>
            </a:r>
            <a:r>
              <a:rPr lang="en-US" dirty="0">
                <a:hlinkClick r:id="rId4"/>
              </a:rPr>
              <a:t>2023</a:t>
            </a:r>
            <a:r>
              <a:rPr lang="en-US" dirty="0"/>
              <a:t>), Figure 6A</a:t>
            </a:r>
          </a:p>
        </p:txBody>
      </p:sp>
    </p:spTree>
    <p:extLst>
      <p:ext uri="{BB962C8B-B14F-4D97-AF65-F5344CB8AC3E}">
        <p14:creationId xmlns:p14="http://schemas.microsoft.com/office/powerpoint/2010/main" val="37053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b="1"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380097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Natural-area escapement, production-based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597408" y="1598721"/>
            <a:ext cx="11594592" cy="2682823"/>
          </a:xfrm>
        </p:spPr>
        <p:txBody>
          <a:bodyPr/>
          <a:lstStyle/>
          <a:p>
            <a:r>
              <a:rPr lang="en-US" dirty="0"/>
              <a:t>Spawners: Natural area adults, regardless of origin</a:t>
            </a:r>
          </a:p>
          <a:p>
            <a:r>
              <a:rPr lang="en-US" dirty="0"/>
              <a:t>Recruits: SI 3 years later x proportion of escapement that was natural-origin</a:t>
            </a:r>
          </a:p>
          <a:p>
            <a:r>
              <a:rPr lang="en-US" dirty="0"/>
              <a:t>Covariates: None (for now?)</a:t>
            </a:r>
          </a:p>
          <a:p>
            <a:r>
              <a:rPr lang="en-US" dirty="0"/>
              <a:t>Brood years: 2007-2017, updating depends on future CWT recovery reports and adequate marking/tagging/sampling of future hatchery releases</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dirty="0"/>
              <a:t>Spawners only source of recruits</a:t>
            </a:r>
          </a:p>
          <a:p>
            <a:r>
              <a:rPr lang="en-US" sz="2800" strike="sngStrike" dirty="0">
                <a:solidFill>
                  <a:schemeClr val="tx1">
                    <a:lumMod val="50000"/>
                    <a:lumOff val="50000"/>
                  </a:schemeClr>
                </a:solidFill>
              </a:rPr>
              <a:t>Recruits only source of harvest</a:t>
            </a:r>
          </a:p>
          <a:p>
            <a:r>
              <a:rPr lang="en-US" sz="2800" strike="sngStrike" dirty="0">
                <a:solidFill>
                  <a:schemeClr val="tx1">
                    <a:lumMod val="50000"/>
                    <a:lumOff val="50000"/>
                  </a:schemeClr>
                </a:solidFill>
              </a:rPr>
              <a:t>Unfished recruits only source of spawners</a:t>
            </a:r>
          </a:p>
        </p:txBody>
      </p:sp>
    </p:spTree>
    <p:extLst>
      <p:ext uri="{BB962C8B-B14F-4D97-AF65-F5344CB8AC3E}">
        <p14:creationId xmlns:p14="http://schemas.microsoft.com/office/powerpoint/2010/main" val="26679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59E56-DB50-8345-3EA7-7661B9EF5098}"/>
              </a:ext>
            </a:extLst>
          </p:cNvPr>
          <p:cNvPicPr>
            <a:picLocks noChangeAspect="1"/>
          </p:cNvPicPr>
          <p:nvPr/>
        </p:nvPicPr>
        <p:blipFill>
          <a:blip r:embed="rId3"/>
          <a:stretch>
            <a:fillRect/>
          </a:stretch>
        </p:blipFill>
        <p:spPr>
          <a:xfrm>
            <a:off x="2893827" y="83403"/>
            <a:ext cx="5841710" cy="5841710"/>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25</a:t>
            </a:fld>
            <a:endParaRPr lang="en-US"/>
          </a:p>
        </p:txBody>
      </p:sp>
      <p:sp>
        <p:nvSpPr>
          <p:cNvPr id="9" name="TextBox 8">
            <a:extLst>
              <a:ext uri="{FF2B5EF4-FFF2-40B4-BE49-F238E27FC236}">
                <a16:creationId xmlns:a16="http://schemas.microsoft.com/office/drawing/2014/main" id="{AFB9EF70-80E0-BBD9-1A19-2501CFE87B65}"/>
              </a:ext>
            </a:extLst>
          </p:cNvPr>
          <p:cNvSpPr txBox="1"/>
          <p:nvPr/>
        </p:nvSpPr>
        <p:spPr>
          <a:xfrm>
            <a:off x="0" y="6027003"/>
            <a:ext cx="11862816" cy="830997"/>
          </a:xfrm>
          <a:prstGeom prst="rect">
            <a:avLst/>
          </a:prstGeom>
          <a:noFill/>
        </p:spPr>
        <p:txBody>
          <a:bodyPr wrap="square" rtlCol="0">
            <a:spAutoFit/>
          </a:bodyPr>
          <a:lstStyle/>
          <a:p>
            <a:r>
              <a:rPr lang="en-US" sz="2400" dirty="0"/>
              <a:t>R</a:t>
            </a:r>
            <a:r>
              <a:rPr lang="en-US" sz="2400" baseline="30000" dirty="0"/>
              <a:t>2</a:t>
            </a:r>
            <a:r>
              <a:rPr lang="en-US" sz="2400" dirty="0"/>
              <a:t>=0.12</a:t>
            </a:r>
          </a:p>
          <a:p>
            <a:r>
              <a:rPr lang="en-US" sz="2400" dirty="0"/>
              <a:t>Not much variance explained, also problematic range of escapements and flows</a:t>
            </a:r>
          </a:p>
        </p:txBody>
      </p:sp>
    </p:spTree>
    <p:extLst>
      <p:ext uri="{BB962C8B-B14F-4D97-AF65-F5344CB8AC3E}">
        <p14:creationId xmlns:p14="http://schemas.microsoft.com/office/powerpoint/2010/main" val="63116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A8AEC9-76BA-52AB-6CB4-E03C04025604}"/>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31643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9DDC-A637-DB95-DD06-E697A3070940}"/>
              </a:ext>
            </a:extLst>
          </p:cNvPr>
          <p:cNvSpPr>
            <a:spLocks noGrp="1"/>
          </p:cNvSpPr>
          <p:nvPr>
            <p:ph type="title"/>
          </p:nvPr>
        </p:nvSpPr>
        <p:spPr>
          <a:xfrm>
            <a:off x="1" y="365125"/>
            <a:ext cx="12192000" cy="1325563"/>
          </a:xfrm>
        </p:spPr>
        <p:txBody>
          <a:bodyPr/>
          <a:lstStyle/>
          <a:p>
            <a:r>
              <a:rPr lang="en-US" dirty="0"/>
              <a:t>Limitations of years suited to SRFC cohort reconstructions or natural-origin SI calculations</a:t>
            </a:r>
          </a:p>
        </p:txBody>
      </p:sp>
      <p:sp>
        <p:nvSpPr>
          <p:cNvPr id="3" name="Content Placeholder 2">
            <a:extLst>
              <a:ext uri="{FF2B5EF4-FFF2-40B4-BE49-F238E27FC236}">
                <a16:creationId xmlns:a16="http://schemas.microsoft.com/office/drawing/2014/main" id="{49E439E4-5E59-09F5-B3E2-53BF5D67A42D}"/>
              </a:ext>
            </a:extLst>
          </p:cNvPr>
          <p:cNvSpPr>
            <a:spLocks noGrp="1"/>
          </p:cNvSpPr>
          <p:nvPr>
            <p:ph idx="1"/>
          </p:nvPr>
        </p:nvSpPr>
        <p:spPr>
          <a:xfrm>
            <a:off x="7731967" y="2331159"/>
            <a:ext cx="4127524" cy="4161716"/>
          </a:xfrm>
        </p:spPr>
        <p:txBody>
          <a:bodyPr>
            <a:normAutofit fontScale="92500" lnSpcReduction="10000"/>
          </a:bodyPr>
          <a:lstStyle/>
          <a:p>
            <a:r>
              <a:rPr lang="en-US" dirty="0">
                <a:solidFill>
                  <a:srgbClr val="FF0000"/>
                </a:solidFill>
              </a:rPr>
              <a:t>Parent years in red lack suitable data for cohort reconstruction</a:t>
            </a:r>
          </a:p>
          <a:p>
            <a:endParaRPr lang="en-US" dirty="0"/>
          </a:p>
          <a:p>
            <a:r>
              <a:rPr lang="en-US" dirty="0"/>
              <a:t>Unmarked fry releases may compromise ability to reconstruct natural cohorts going forward unless new genetic sampling programs are implemented at the required scale</a:t>
            </a:r>
          </a:p>
        </p:txBody>
      </p:sp>
      <p:sp>
        <p:nvSpPr>
          <p:cNvPr id="5" name="Slide Number Placeholder 4">
            <a:extLst>
              <a:ext uri="{FF2B5EF4-FFF2-40B4-BE49-F238E27FC236}">
                <a16:creationId xmlns:a16="http://schemas.microsoft.com/office/drawing/2014/main" id="{F9278CC4-F6AF-F9C8-01A4-F255EA308449}"/>
              </a:ext>
            </a:extLst>
          </p:cNvPr>
          <p:cNvSpPr>
            <a:spLocks noGrp="1"/>
          </p:cNvSpPr>
          <p:nvPr>
            <p:ph type="sldNum" sz="quarter" idx="12"/>
          </p:nvPr>
        </p:nvSpPr>
        <p:spPr/>
        <p:txBody>
          <a:bodyPr/>
          <a:lstStyle/>
          <a:p>
            <a:fld id="{7956E58A-B50B-43FD-85C6-259BBE40FA4F}" type="slidenum">
              <a:rPr lang="en-US" smtClean="0"/>
              <a:t>27</a:t>
            </a:fld>
            <a:endParaRPr lang="en-US"/>
          </a:p>
        </p:txBody>
      </p:sp>
      <p:pic>
        <p:nvPicPr>
          <p:cNvPr id="7" name="Picture 6">
            <a:extLst>
              <a:ext uri="{FF2B5EF4-FFF2-40B4-BE49-F238E27FC236}">
                <a16:creationId xmlns:a16="http://schemas.microsoft.com/office/drawing/2014/main" id="{90621D65-75CD-6113-F7FB-6B7377888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937" y="1564393"/>
            <a:ext cx="5107732" cy="5157082"/>
          </a:xfrm>
          <a:prstGeom prst="rect">
            <a:avLst/>
          </a:prstGeom>
        </p:spPr>
      </p:pic>
    </p:spTree>
    <p:extLst>
      <p:ext uri="{BB962C8B-B14F-4D97-AF65-F5344CB8AC3E}">
        <p14:creationId xmlns:p14="http://schemas.microsoft.com/office/powerpoint/2010/main" val="188263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Natural-area escapement, production-based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597408" y="1598721"/>
            <a:ext cx="11594592" cy="2682823"/>
          </a:xfrm>
        </p:spPr>
        <p:txBody>
          <a:bodyPr/>
          <a:lstStyle/>
          <a:p>
            <a:r>
              <a:rPr lang="en-US" dirty="0"/>
              <a:t>Spawners: Natural area fall, spring, and winter escapement (incl. jacks)</a:t>
            </a:r>
          </a:p>
          <a:p>
            <a:r>
              <a:rPr lang="en-US" dirty="0"/>
              <a:t>Recruits: Natural-origin juvenile index from </a:t>
            </a:r>
            <a:r>
              <a:rPr lang="en-US" dirty="0" err="1"/>
              <a:t>Munsch</a:t>
            </a:r>
            <a:r>
              <a:rPr lang="en-US" dirty="0"/>
              <a:t> et al. (</a:t>
            </a:r>
            <a:r>
              <a:rPr lang="en-US" dirty="0">
                <a:hlinkClick r:id="rId2"/>
              </a:rPr>
              <a:t>2020</a:t>
            </a:r>
            <a:r>
              <a:rPr lang="en-US" dirty="0"/>
              <a:t>)</a:t>
            </a:r>
          </a:p>
          <a:p>
            <a:r>
              <a:rPr lang="en-US" dirty="0"/>
              <a:t>Covariates: Flow during outmigration</a:t>
            </a:r>
          </a:p>
          <a:p>
            <a:r>
              <a:rPr lang="en-US" dirty="0"/>
              <a:t>Brood years: 2002-2020, hard to update</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dirty="0"/>
              <a:t>Spawners only source of recruits</a:t>
            </a:r>
          </a:p>
          <a:p>
            <a:r>
              <a:rPr lang="en-US" sz="2800" strike="sngStrike" dirty="0">
                <a:solidFill>
                  <a:schemeClr val="tx1">
                    <a:lumMod val="50000"/>
                    <a:lumOff val="50000"/>
                  </a:schemeClr>
                </a:solidFill>
              </a:rPr>
              <a:t>Recruits only source of harvest</a:t>
            </a:r>
          </a:p>
          <a:p>
            <a:r>
              <a:rPr lang="en-US" sz="2800" strike="sngStrike" dirty="0">
                <a:solidFill>
                  <a:schemeClr val="tx1">
                    <a:lumMod val="50000"/>
                    <a:lumOff val="50000"/>
                  </a:schemeClr>
                </a:solidFill>
              </a:rPr>
              <a:t>Unfished recruits only source of spawners</a:t>
            </a:r>
          </a:p>
        </p:txBody>
      </p:sp>
    </p:spTree>
    <p:extLst>
      <p:ext uri="{BB962C8B-B14F-4D97-AF65-F5344CB8AC3E}">
        <p14:creationId xmlns:p14="http://schemas.microsoft.com/office/powerpoint/2010/main" val="179044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5BA1A-0643-615A-49B1-684AE2F73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66" y="116612"/>
            <a:ext cx="10894701" cy="6741388"/>
          </a:xfrm>
          <a:prstGeom prst="rect">
            <a:avLst/>
          </a:prstGeom>
        </p:spPr>
      </p:pic>
    </p:spTree>
    <p:extLst>
      <p:ext uri="{BB962C8B-B14F-4D97-AF65-F5344CB8AC3E}">
        <p14:creationId xmlns:p14="http://schemas.microsoft.com/office/powerpoint/2010/main" val="28357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380387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dirty="0"/>
              <a:t>Based on natural-area escapement</a:t>
            </a:r>
          </a:p>
          <a:p>
            <a:r>
              <a:rPr lang="en-US" dirty="0"/>
              <a:t>Based on natural-origin escapement</a:t>
            </a:r>
          </a:p>
          <a:p>
            <a:endParaRPr lang="en-US" dirty="0"/>
          </a:p>
          <a:p>
            <a:r>
              <a:rPr lang="en-US" b="1" dirty="0"/>
              <a:t>Maximize sustainable yield</a:t>
            </a:r>
          </a:p>
          <a:p>
            <a:pPr lvl="1"/>
            <a:r>
              <a:rPr lang="en-US" dirty="0"/>
              <a:t>Direct derivation</a:t>
            </a:r>
          </a:p>
          <a:p>
            <a:pPr lvl="1"/>
            <a:r>
              <a:rPr lang="en-US" b="1" dirty="0"/>
              <a:t>Based on proxy ratio applied to S</a:t>
            </a:r>
            <a:r>
              <a:rPr lang="en-US" b="1"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1842951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dirty="0"/>
              <a:t>Based on natural-area escapement</a:t>
            </a:r>
          </a:p>
          <a:p>
            <a:r>
              <a:rPr lang="en-US" b="1"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91040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dirty="0"/>
              <a:t>Based on total escapement</a:t>
            </a:r>
          </a:p>
          <a:p>
            <a:r>
              <a:rPr lang="en-US" dirty="0"/>
              <a:t>Based on natural-area escapement</a:t>
            </a:r>
          </a:p>
          <a:p>
            <a:r>
              <a:rPr lang="en-US" dirty="0"/>
              <a:t>Based on natural-origin escapement</a:t>
            </a:r>
          </a:p>
          <a:p>
            <a:endParaRPr lang="en-US" dirty="0"/>
          </a:p>
          <a:p>
            <a:r>
              <a:rPr lang="en-US" dirty="0"/>
              <a:t>Maximize sustainable yield</a:t>
            </a:r>
          </a:p>
          <a:p>
            <a:pPr lvl="1"/>
            <a:r>
              <a:rPr lang="en-US"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b="1" dirty="0"/>
              <a:t>Unit conversions</a:t>
            </a:r>
          </a:p>
        </p:txBody>
      </p:sp>
    </p:spTree>
    <p:extLst>
      <p:ext uri="{BB962C8B-B14F-4D97-AF65-F5344CB8AC3E}">
        <p14:creationId xmlns:p14="http://schemas.microsoft.com/office/powerpoint/2010/main" val="413385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7C3C-19ED-C7AF-76E8-BAF20727B0E7}"/>
              </a:ext>
            </a:extLst>
          </p:cNvPr>
          <p:cNvSpPr>
            <a:spLocks noGrp="1"/>
          </p:cNvSpPr>
          <p:nvPr>
            <p:ph type="title"/>
          </p:nvPr>
        </p:nvSpPr>
        <p:spPr>
          <a:xfrm>
            <a:off x="207264" y="365125"/>
            <a:ext cx="11728704" cy="1325563"/>
          </a:xfrm>
        </p:spPr>
        <p:txBody>
          <a:bodyPr/>
          <a:lstStyle/>
          <a:p>
            <a:r>
              <a:rPr lang="en-US" dirty="0"/>
              <a:t>Converting across scales for escapement objectives</a:t>
            </a:r>
          </a:p>
        </p:txBody>
      </p:sp>
      <p:sp>
        <p:nvSpPr>
          <p:cNvPr id="3" name="Content Placeholder 2">
            <a:extLst>
              <a:ext uri="{FF2B5EF4-FFF2-40B4-BE49-F238E27FC236}">
                <a16:creationId xmlns:a16="http://schemas.microsoft.com/office/drawing/2014/main" id="{8EB98191-08DE-1517-BDB0-0833E2E0ADB0}"/>
              </a:ext>
            </a:extLst>
          </p:cNvPr>
          <p:cNvSpPr>
            <a:spLocks noGrp="1"/>
          </p:cNvSpPr>
          <p:nvPr>
            <p:ph idx="1"/>
          </p:nvPr>
        </p:nvSpPr>
        <p:spPr/>
        <p:txBody>
          <a:bodyPr/>
          <a:lstStyle/>
          <a:p>
            <a:r>
              <a:rPr lang="en-US" dirty="0"/>
              <a:t>Probability-based approach (Satterthwaite </a:t>
            </a:r>
            <a:r>
              <a:rPr lang="en-US" dirty="0">
                <a:hlinkClick r:id="rId2"/>
              </a:rPr>
              <a:t>2023</a:t>
            </a:r>
            <a:r>
              <a:rPr lang="en-US" dirty="0"/>
              <a:t>)</a:t>
            </a:r>
          </a:p>
          <a:p>
            <a:r>
              <a:rPr lang="en-US" dirty="0"/>
              <a:t>Historical mean or median ratios (Satterthwaite </a:t>
            </a:r>
            <a:r>
              <a:rPr lang="en-US" dirty="0">
                <a:hlinkClick r:id="rId3"/>
              </a:rPr>
              <a:t>2022</a:t>
            </a:r>
            <a:r>
              <a:rPr lang="en-US" dirty="0"/>
              <a:t>)</a:t>
            </a:r>
          </a:p>
          <a:p>
            <a:r>
              <a:rPr lang="en-US" dirty="0"/>
              <a:t>Log-proportion model (PFMC </a:t>
            </a:r>
            <a:r>
              <a:rPr lang="en-US" dirty="0">
                <a:hlinkClick r:id="rId4"/>
              </a:rPr>
              <a:t>2007, Appendix D</a:t>
            </a:r>
            <a:r>
              <a:rPr lang="en-US" dirty="0"/>
              <a:t>)</a:t>
            </a:r>
          </a:p>
          <a:p>
            <a:pPr lvl="1"/>
            <a:r>
              <a:rPr lang="en-US" dirty="0"/>
              <a:t>Used when planning de minimis fisheries on KRFC</a:t>
            </a:r>
          </a:p>
          <a:p>
            <a:pPr lvl="1"/>
            <a:r>
              <a:rPr lang="en-US" dirty="0"/>
              <a:t>Proportions not constrained to sum to 1.0, may not apply to all tributaries simultaneously</a:t>
            </a:r>
          </a:p>
          <a:p>
            <a:r>
              <a:rPr lang="en-US" dirty="0"/>
              <a:t>Linear regression</a:t>
            </a:r>
          </a:p>
        </p:txBody>
      </p:sp>
    </p:spTree>
    <p:extLst>
      <p:ext uri="{BB962C8B-B14F-4D97-AF65-F5344CB8AC3E}">
        <p14:creationId xmlns:p14="http://schemas.microsoft.com/office/powerpoint/2010/main" val="1421933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95F0-46EF-B4D2-50AC-DF21D648B090}"/>
              </a:ext>
            </a:extLst>
          </p:cNvPr>
          <p:cNvSpPr>
            <a:spLocks noGrp="1"/>
          </p:cNvSpPr>
          <p:nvPr>
            <p:ph type="title"/>
          </p:nvPr>
        </p:nvSpPr>
        <p:spPr>
          <a:xfrm>
            <a:off x="121920" y="18255"/>
            <a:ext cx="11231880" cy="1011579"/>
          </a:xfrm>
        </p:spPr>
        <p:txBody>
          <a:bodyPr/>
          <a:lstStyle/>
          <a:p>
            <a:r>
              <a:rPr lang="en-US" dirty="0"/>
              <a:t>Regression approach to escapement conversions</a:t>
            </a:r>
          </a:p>
        </p:txBody>
      </p:sp>
      <p:sp>
        <p:nvSpPr>
          <p:cNvPr id="3" name="Content Placeholder 2">
            <a:extLst>
              <a:ext uri="{FF2B5EF4-FFF2-40B4-BE49-F238E27FC236}">
                <a16:creationId xmlns:a16="http://schemas.microsoft.com/office/drawing/2014/main" id="{FB23276F-C857-C159-11B9-984BD9F04998}"/>
              </a:ext>
            </a:extLst>
          </p:cNvPr>
          <p:cNvSpPr>
            <a:spLocks noGrp="1"/>
          </p:cNvSpPr>
          <p:nvPr>
            <p:ph idx="1"/>
          </p:nvPr>
        </p:nvSpPr>
        <p:spPr>
          <a:xfrm>
            <a:off x="725094" y="5828166"/>
            <a:ext cx="5189220" cy="1199706"/>
          </a:xfrm>
        </p:spPr>
        <p:txBody>
          <a:bodyPr/>
          <a:lstStyle/>
          <a:p>
            <a:r>
              <a:rPr lang="en-US" dirty="0"/>
              <a:t>R</a:t>
            </a:r>
            <a:r>
              <a:rPr lang="en-US" baseline="30000" dirty="0"/>
              <a:t>2</a:t>
            </a:r>
            <a:r>
              <a:rPr lang="en-US" dirty="0"/>
              <a:t>=0.81</a:t>
            </a:r>
          </a:p>
          <a:p>
            <a:r>
              <a:rPr lang="en-US" dirty="0"/>
              <a:t>Nonlinear fit likely better</a:t>
            </a:r>
          </a:p>
        </p:txBody>
      </p:sp>
      <p:sp>
        <p:nvSpPr>
          <p:cNvPr id="4" name="Content Placeholder 2">
            <a:extLst>
              <a:ext uri="{FF2B5EF4-FFF2-40B4-BE49-F238E27FC236}">
                <a16:creationId xmlns:a16="http://schemas.microsoft.com/office/drawing/2014/main" id="{48266179-9AB8-C4AB-8FB7-B979FB8DAB24}"/>
              </a:ext>
            </a:extLst>
          </p:cNvPr>
          <p:cNvSpPr txBox="1">
            <a:spLocks/>
          </p:cNvSpPr>
          <p:nvPr/>
        </p:nvSpPr>
        <p:spPr>
          <a:xfrm>
            <a:off x="7528395" y="5828166"/>
            <a:ext cx="5189220" cy="1199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
            </a:r>
            <a:r>
              <a:rPr lang="en-US" baseline="30000" dirty="0"/>
              <a:t>2</a:t>
            </a:r>
            <a:r>
              <a:rPr lang="en-US" dirty="0"/>
              <a:t>=0.97</a:t>
            </a:r>
          </a:p>
        </p:txBody>
      </p:sp>
      <p:pic>
        <p:nvPicPr>
          <p:cNvPr id="6" name="Picture 5">
            <a:extLst>
              <a:ext uri="{FF2B5EF4-FFF2-40B4-BE49-F238E27FC236}">
                <a16:creationId xmlns:a16="http://schemas.microsoft.com/office/drawing/2014/main" id="{5F486483-A707-C2F0-5BF6-D5930D70333F}"/>
              </a:ext>
            </a:extLst>
          </p:cNvPr>
          <p:cNvPicPr>
            <a:picLocks noChangeAspect="1"/>
          </p:cNvPicPr>
          <p:nvPr/>
        </p:nvPicPr>
        <p:blipFill>
          <a:blip r:embed="rId2"/>
          <a:stretch>
            <a:fillRect/>
          </a:stretch>
        </p:blipFill>
        <p:spPr>
          <a:xfrm>
            <a:off x="725094" y="806489"/>
            <a:ext cx="5370906" cy="5021677"/>
          </a:xfrm>
          <a:prstGeom prst="rect">
            <a:avLst/>
          </a:prstGeom>
        </p:spPr>
      </p:pic>
      <p:pic>
        <p:nvPicPr>
          <p:cNvPr id="8" name="Picture 7">
            <a:extLst>
              <a:ext uri="{FF2B5EF4-FFF2-40B4-BE49-F238E27FC236}">
                <a16:creationId xmlns:a16="http://schemas.microsoft.com/office/drawing/2014/main" id="{9A06E7AE-337F-02C1-93BE-866231D486F1}"/>
              </a:ext>
            </a:extLst>
          </p:cNvPr>
          <p:cNvPicPr>
            <a:picLocks noChangeAspect="1"/>
          </p:cNvPicPr>
          <p:nvPr/>
        </p:nvPicPr>
        <p:blipFill>
          <a:blip r:embed="rId3"/>
          <a:stretch>
            <a:fillRect/>
          </a:stretch>
        </p:blipFill>
        <p:spPr>
          <a:xfrm>
            <a:off x="6528939" y="762000"/>
            <a:ext cx="5428035" cy="5066166"/>
          </a:xfrm>
          <a:prstGeom prst="rect">
            <a:avLst/>
          </a:prstGeom>
        </p:spPr>
      </p:pic>
    </p:spTree>
    <p:extLst>
      <p:ext uri="{BB962C8B-B14F-4D97-AF65-F5344CB8AC3E}">
        <p14:creationId xmlns:p14="http://schemas.microsoft.com/office/powerpoint/2010/main" val="7496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E41-BB64-9B66-2933-8AD8DEECDA03}"/>
              </a:ext>
            </a:extLst>
          </p:cNvPr>
          <p:cNvSpPr>
            <a:spLocks noGrp="1"/>
          </p:cNvSpPr>
          <p:nvPr>
            <p:ph type="title"/>
          </p:nvPr>
        </p:nvSpPr>
        <p:spPr>
          <a:xfrm>
            <a:off x="838200" y="0"/>
            <a:ext cx="10515600" cy="1325563"/>
          </a:xfrm>
        </p:spPr>
        <p:txBody>
          <a:bodyPr/>
          <a:lstStyle/>
          <a:p>
            <a:r>
              <a:rPr lang="en-US" dirty="0"/>
              <a:t>S</a:t>
            </a:r>
            <a:r>
              <a:rPr lang="en-US" baseline="-25000" dirty="0"/>
              <a:t>MSY</a:t>
            </a:r>
            <a:r>
              <a:rPr lang="en-US" dirty="0"/>
              <a:t>/conservation objective options</a:t>
            </a:r>
          </a:p>
        </p:txBody>
      </p:sp>
      <p:sp>
        <p:nvSpPr>
          <p:cNvPr id="3" name="Content Placeholder 2">
            <a:extLst>
              <a:ext uri="{FF2B5EF4-FFF2-40B4-BE49-F238E27FC236}">
                <a16:creationId xmlns:a16="http://schemas.microsoft.com/office/drawing/2014/main" id="{6D7B8190-C6FB-C5FE-D85C-2999776EBB2D}"/>
              </a:ext>
            </a:extLst>
          </p:cNvPr>
          <p:cNvSpPr>
            <a:spLocks noGrp="1"/>
          </p:cNvSpPr>
          <p:nvPr>
            <p:ph idx="1"/>
          </p:nvPr>
        </p:nvSpPr>
        <p:spPr>
          <a:xfrm>
            <a:off x="762896" y="1416834"/>
            <a:ext cx="10515600" cy="4667250"/>
          </a:xfrm>
        </p:spPr>
        <p:txBody>
          <a:bodyPr>
            <a:normAutofit fontScale="92500" lnSpcReduction="10000"/>
          </a:bodyPr>
          <a:lstStyle/>
          <a:p>
            <a:r>
              <a:rPr lang="en-US" b="1" dirty="0"/>
              <a:t>Based on total escapement</a:t>
            </a:r>
          </a:p>
          <a:p>
            <a:r>
              <a:rPr lang="en-US" dirty="0"/>
              <a:t>Based on natural-area escapement</a:t>
            </a:r>
          </a:p>
          <a:p>
            <a:r>
              <a:rPr lang="en-US" dirty="0"/>
              <a:t>Based on natural-origin escapement</a:t>
            </a:r>
          </a:p>
          <a:p>
            <a:endParaRPr lang="en-US" dirty="0"/>
          </a:p>
          <a:p>
            <a:r>
              <a:rPr lang="en-US" b="1" dirty="0"/>
              <a:t>Maximize sustainable yield</a:t>
            </a:r>
          </a:p>
          <a:p>
            <a:pPr lvl="1"/>
            <a:r>
              <a:rPr lang="en-US" b="1" dirty="0"/>
              <a:t>Direct derivation</a:t>
            </a:r>
          </a:p>
          <a:p>
            <a:pPr lvl="1"/>
            <a:r>
              <a:rPr lang="en-US" dirty="0"/>
              <a:t>Based on proxy ratio applied to S</a:t>
            </a:r>
            <a:r>
              <a:rPr lang="en-US" baseline="-25000" dirty="0"/>
              <a:t>MAX</a:t>
            </a:r>
          </a:p>
          <a:p>
            <a:r>
              <a:rPr lang="en-US" dirty="0"/>
              <a:t>Maximize production</a:t>
            </a:r>
          </a:p>
          <a:p>
            <a:r>
              <a:rPr lang="en-US" dirty="0"/>
              <a:t>Optimize production</a:t>
            </a:r>
          </a:p>
          <a:p>
            <a:endParaRPr lang="en-US" dirty="0"/>
          </a:p>
          <a:p>
            <a:r>
              <a:rPr lang="en-US" dirty="0"/>
              <a:t>Unit conversions</a:t>
            </a:r>
          </a:p>
        </p:txBody>
      </p:sp>
    </p:spTree>
    <p:extLst>
      <p:ext uri="{BB962C8B-B14F-4D97-AF65-F5344CB8AC3E}">
        <p14:creationId xmlns:p14="http://schemas.microsoft.com/office/powerpoint/2010/main" val="306496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Total escapement, directly MSY-based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838200" y="1598721"/>
            <a:ext cx="10930666" cy="2682823"/>
          </a:xfrm>
        </p:spPr>
        <p:txBody>
          <a:bodyPr/>
          <a:lstStyle/>
          <a:p>
            <a:r>
              <a:rPr lang="en-US" dirty="0"/>
              <a:t>Spawners: Total adult spawners in natural and hatchery areas combined, regardless of origin</a:t>
            </a:r>
          </a:p>
          <a:p>
            <a:r>
              <a:rPr lang="en-US" dirty="0"/>
              <a:t>Recruits: SI three years later</a:t>
            </a:r>
          </a:p>
          <a:p>
            <a:r>
              <a:rPr lang="en-US" dirty="0"/>
              <a:t>Covariates: None (for now?)</a:t>
            </a:r>
          </a:p>
          <a:p>
            <a:r>
              <a:rPr lang="en-US" dirty="0"/>
              <a:t>Brood years: 1984-2020, easy to update</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i="1" dirty="0"/>
              <a:t>Spawners only source of recruits (?)</a:t>
            </a:r>
          </a:p>
          <a:p>
            <a:r>
              <a:rPr lang="en-US" sz="2800" dirty="0"/>
              <a:t>Recruits only source of harvest</a:t>
            </a:r>
          </a:p>
          <a:p>
            <a:r>
              <a:rPr lang="en-US" sz="2800" dirty="0"/>
              <a:t>Unfished recruits only source of spawners</a:t>
            </a:r>
          </a:p>
        </p:txBody>
      </p:sp>
    </p:spTree>
    <p:extLst>
      <p:ext uri="{BB962C8B-B14F-4D97-AF65-F5344CB8AC3E}">
        <p14:creationId xmlns:p14="http://schemas.microsoft.com/office/powerpoint/2010/main" val="52008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5D892-FC96-0004-E4C6-2327BF12E6BC}"/>
              </a:ext>
            </a:extLst>
          </p:cNvPr>
          <p:cNvPicPr>
            <a:picLocks noChangeAspect="1"/>
          </p:cNvPicPr>
          <p:nvPr/>
        </p:nvPicPr>
        <p:blipFill>
          <a:blip r:embed="rId3"/>
          <a:stretch>
            <a:fillRect/>
          </a:stretch>
        </p:blipFill>
        <p:spPr>
          <a:xfrm>
            <a:off x="2832867" y="80563"/>
            <a:ext cx="5884981" cy="5884981"/>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6</a:t>
            </a:fld>
            <a:endParaRPr lang="en-US"/>
          </a:p>
        </p:txBody>
      </p:sp>
      <p:sp>
        <p:nvSpPr>
          <p:cNvPr id="9" name="TextBox 8">
            <a:extLst>
              <a:ext uri="{FF2B5EF4-FFF2-40B4-BE49-F238E27FC236}">
                <a16:creationId xmlns:a16="http://schemas.microsoft.com/office/drawing/2014/main" id="{AFB9EF70-80E0-BBD9-1A19-2501CFE87B65}"/>
              </a:ext>
            </a:extLst>
          </p:cNvPr>
          <p:cNvSpPr txBox="1"/>
          <p:nvPr/>
        </p:nvSpPr>
        <p:spPr>
          <a:xfrm>
            <a:off x="1816608" y="6005467"/>
            <a:ext cx="9960864" cy="830997"/>
          </a:xfrm>
          <a:prstGeom prst="rect">
            <a:avLst/>
          </a:prstGeom>
          <a:noFill/>
        </p:spPr>
        <p:txBody>
          <a:bodyPr wrap="square" rtlCol="0">
            <a:spAutoFit/>
          </a:bodyPr>
          <a:lstStyle/>
          <a:p>
            <a:r>
              <a:rPr lang="en-US" sz="2400" dirty="0"/>
              <a:t>R</a:t>
            </a:r>
            <a:r>
              <a:rPr lang="en-US" sz="2400" baseline="30000" dirty="0"/>
              <a:t>2</a:t>
            </a:r>
            <a:r>
              <a:rPr lang="en-US" sz="2400" dirty="0"/>
              <a:t>=-0.15</a:t>
            </a:r>
          </a:p>
          <a:p>
            <a:r>
              <a:rPr lang="en-US" sz="2400" dirty="0"/>
              <a:t>negative proportion of variance explained – worse fit than just using mean</a:t>
            </a:r>
          </a:p>
        </p:txBody>
      </p:sp>
    </p:spTree>
    <p:extLst>
      <p:ext uri="{BB962C8B-B14F-4D97-AF65-F5344CB8AC3E}">
        <p14:creationId xmlns:p14="http://schemas.microsoft.com/office/powerpoint/2010/main" val="333124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Total escapement, directly MSY-based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838200" y="1598721"/>
            <a:ext cx="10930666" cy="2790399"/>
          </a:xfrm>
        </p:spPr>
        <p:txBody>
          <a:bodyPr>
            <a:normAutofit/>
          </a:bodyPr>
          <a:lstStyle/>
          <a:p>
            <a:r>
              <a:rPr lang="en-US" dirty="0"/>
              <a:t>Spawners: Total adult spawners in natural and hatchery areas combined, regardless of origin</a:t>
            </a:r>
          </a:p>
          <a:p>
            <a:r>
              <a:rPr lang="en-US" dirty="0"/>
              <a:t>Recruits: SI three years later</a:t>
            </a:r>
          </a:p>
          <a:p>
            <a:r>
              <a:rPr lang="en-US" dirty="0"/>
              <a:t>Covariates: None (for now?)</a:t>
            </a:r>
          </a:p>
          <a:p>
            <a:r>
              <a:rPr lang="en-US" dirty="0"/>
              <a:t>Brood years: 2001-2020, matches KRFC update start year, maybe more representative of current conditions</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i="1" dirty="0"/>
              <a:t>Spawners only source of recruits (?)</a:t>
            </a:r>
          </a:p>
          <a:p>
            <a:r>
              <a:rPr lang="en-US" sz="2800" dirty="0"/>
              <a:t>Recruits only source of harvest</a:t>
            </a:r>
          </a:p>
          <a:p>
            <a:r>
              <a:rPr lang="en-US" sz="2800" dirty="0"/>
              <a:t>Unfished recruits only source of spawners</a:t>
            </a:r>
          </a:p>
        </p:txBody>
      </p:sp>
    </p:spTree>
    <p:extLst>
      <p:ext uri="{BB962C8B-B14F-4D97-AF65-F5344CB8AC3E}">
        <p14:creationId xmlns:p14="http://schemas.microsoft.com/office/powerpoint/2010/main" val="259156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54008-0E3A-9802-AA7E-CAFDC3A50592}"/>
              </a:ext>
            </a:extLst>
          </p:cNvPr>
          <p:cNvPicPr>
            <a:picLocks noChangeAspect="1"/>
          </p:cNvPicPr>
          <p:nvPr/>
        </p:nvPicPr>
        <p:blipFill>
          <a:blip r:embed="rId3"/>
          <a:stretch>
            <a:fillRect/>
          </a:stretch>
        </p:blipFill>
        <p:spPr>
          <a:xfrm>
            <a:off x="2837688" y="99949"/>
            <a:ext cx="5889171" cy="5889171"/>
          </a:xfrm>
          <a:prstGeom prst="rect">
            <a:avLst/>
          </a:prstGeom>
        </p:spPr>
      </p:pic>
      <p:sp>
        <p:nvSpPr>
          <p:cNvPr id="5" name="Slide Number Placeholder 4">
            <a:extLst>
              <a:ext uri="{FF2B5EF4-FFF2-40B4-BE49-F238E27FC236}">
                <a16:creationId xmlns:a16="http://schemas.microsoft.com/office/drawing/2014/main" id="{8D3B3683-852B-3991-7A2B-35ECB420B408}"/>
              </a:ext>
            </a:extLst>
          </p:cNvPr>
          <p:cNvSpPr>
            <a:spLocks noGrp="1"/>
          </p:cNvSpPr>
          <p:nvPr>
            <p:ph type="sldNum" sz="quarter" idx="12"/>
          </p:nvPr>
        </p:nvSpPr>
        <p:spPr/>
        <p:txBody>
          <a:bodyPr/>
          <a:lstStyle/>
          <a:p>
            <a:fld id="{7956E58A-B50B-43FD-85C6-259BBE40FA4F}" type="slidenum">
              <a:rPr lang="en-US" smtClean="0"/>
              <a:t>8</a:t>
            </a:fld>
            <a:endParaRPr lang="en-US"/>
          </a:p>
        </p:txBody>
      </p:sp>
      <p:sp>
        <p:nvSpPr>
          <p:cNvPr id="9" name="TextBox 8">
            <a:extLst>
              <a:ext uri="{FF2B5EF4-FFF2-40B4-BE49-F238E27FC236}">
                <a16:creationId xmlns:a16="http://schemas.microsoft.com/office/drawing/2014/main" id="{AFB9EF70-80E0-BBD9-1A19-2501CFE87B65}"/>
              </a:ext>
            </a:extLst>
          </p:cNvPr>
          <p:cNvSpPr txBox="1"/>
          <p:nvPr/>
        </p:nvSpPr>
        <p:spPr>
          <a:xfrm>
            <a:off x="1816608" y="6005467"/>
            <a:ext cx="9960864" cy="830997"/>
          </a:xfrm>
          <a:prstGeom prst="rect">
            <a:avLst/>
          </a:prstGeom>
          <a:noFill/>
        </p:spPr>
        <p:txBody>
          <a:bodyPr wrap="square" rtlCol="0">
            <a:spAutoFit/>
          </a:bodyPr>
          <a:lstStyle/>
          <a:p>
            <a:r>
              <a:rPr lang="en-US" sz="2400" dirty="0"/>
              <a:t>R</a:t>
            </a:r>
            <a:r>
              <a:rPr lang="en-US" sz="2400" baseline="30000" dirty="0"/>
              <a:t>2</a:t>
            </a:r>
            <a:r>
              <a:rPr lang="en-US" sz="2400" dirty="0"/>
              <a:t>=-0.31 even worse than before!</a:t>
            </a:r>
          </a:p>
          <a:p>
            <a:r>
              <a:rPr lang="en-US" sz="2400" dirty="0"/>
              <a:t>negative proportion of variance explained – worse fit than just using mean</a:t>
            </a:r>
          </a:p>
        </p:txBody>
      </p:sp>
    </p:spTree>
    <p:extLst>
      <p:ext uri="{BB962C8B-B14F-4D97-AF65-F5344CB8AC3E}">
        <p14:creationId xmlns:p14="http://schemas.microsoft.com/office/powerpoint/2010/main" val="424721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C95-ABF4-15CC-128B-288805B17CFB}"/>
              </a:ext>
            </a:extLst>
          </p:cNvPr>
          <p:cNvSpPr>
            <a:spLocks noGrp="1"/>
          </p:cNvSpPr>
          <p:nvPr>
            <p:ph type="title"/>
          </p:nvPr>
        </p:nvSpPr>
        <p:spPr>
          <a:xfrm>
            <a:off x="838200" y="139214"/>
            <a:ext cx="10515600" cy="1325563"/>
          </a:xfrm>
        </p:spPr>
        <p:txBody>
          <a:bodyPr/>
          <a:lstStyle/>
          <a:p>
            <a:r>
              <a:rPr lang="en-US" dirty="0"/>
              <a:t>Total escapement, directly MSY-based</a:t>
            </a:r>
          </a:p>
        </p:txBody>
      </p:sp>
      <p:sp>
        <p:nvSpPr>
          <p:cNvPr id="3" name="Content Placeholder 2">
            <a:extLst>
              <a:ext uri="{FF2B5EF4-FFF2-40B4-BE49-F238E27FC236}">
                <a16:creationId xmlns:a16="http://schemas.microsoft.com/office/drawing/2014/main" id="{07AE192F-25C6-50E3-60DE-D2391967CC47}"/>
              </a:ext>
            </a:extLst>
          </p:cNvPr>
          <p:cNvSpPr>
            <a:spLocks noGrp="1"/>
          </p:cNvSpPr>
          <p:nvPr>
            <p:ph idx="1"/>
          </p:nvPr>
        </p:nvSpPr>
        <p:spPr>
          <a:xfrm>
            <a:off x="838200" y="1598721"/>
            <a:ext cx="10930666" cy="2790399"/>
          </a:xfrm>
        </p:spPr>
        <p:txBody>
          <a:bodyPr>
            <a:normAutofit/>
          </a:bodyPr>
          <a:lstStyle/>
          <a:p>
            <a:r>
              <a:rPr lang="en-US" dirty="0"/>
              <a:t>Spawners: Total adult spawners in natural and hatchery areas combined, regardless of origin</a:t>
            </a:r>
          </a:p>
          <a:p>
            <a:r>
              <a:rPr lang="en-US" dirty="0"/>
              <a:t>Recruits: SI three years later</a:t>
            </a:r>
          </a:p>
          <a:p>
            <a:r>
              <a:rPr lang="en-US" dirty="0"/>
              <a:t>Covariates: None (for now?)</a:t>
            </a:r>
          </a:p>
          <a:p>
            <a:r>
              <a:rPr lang="en-US" dirty="0"/>
              <a:t>Brood years: 2005-2020, starting brood year corresponds to 2008 “collapse” return year</a:t>
            </a:r>
          </a:p>
          <a:p>
            <a:endParaRPr lang="en-US" dirty="0"/>
          </a:p>
        </p:txBody>
      </p:sp>
      <p:sp>
        <p:nvSpPr>
          <p:cNvPr id="4" name="TextBox 3">
            <a:extLst>
              <a:ext uri="{FF2B5EF4-FFF2-40B4-BE49-F238E27FC236}">
                <a16:creationId xmlns:a16="http://schemas.microsoft.com/office/drawing/2014/main" id="{3CA06D41-3DDE-D42A-9D18-4151397FAB6A}"/>
              </a:ext>
            </a:extLst>
          </p:cNvPr>
          <p:cNvSpPr txBox="1"/>
          <p:nvPr/>
        </p:nvSpPr>
        <p:spPr>
          <a:xfrm>
            <a:off x="5912589" y="5042118"/>
            <a:ext cx="6279411" cy="1815882"/>
          </a:xfrm>
          <a:prstGeom prst="rect">
            <a:avLst/>
          </a:prstGeom>
          <a:noFill/>
        </p:spPr>
        <p:txBody>
          <a:bodyPr wrap="none" rtlCol="0">
            <a:spAutoFit/>
          </a:bodyPr>
          <a:lstStyle/>
          <a:p>
            <a:r>
              <a:rPr lang="en-US" sz="2800" u="sng" dirty="0"/>
              <a:t>MSY calculation assumes:</a:t>
            </a:r>
          </a:p>
          <a:p>
            <a:r>
              <a:rPr lang="en-US" sz="2800" i="1" dirty="0"/>
              <a:t>Spawners only source of recruits (?)</a:t>
            </a:r>
          </a:p>
          <a:p>
            <a:r>
              <a:rPr lang="en-US" sz="2800" dirty="0"/>
              <a:t>Recruits only source of harvest</a:t>
            </a:r>
          </a:p>
          <a:p>
            <a:r>
              <a:rPr lang="en-US" sz="2800" dirty="0"/>
              <a:t>Unfished recruits only source of spawners</a:t>
            </a:r>
          </a:p>
        </p:txBody>
      </p:sp>
    </p:spTree>
    <p:extLst>
      <p:ext uri="{BB962C8B-B14F-4D97-AF65-F5344CB8AC3E}">
        <p14:creationId xmlns:p14="http://schemas.microsoft.com/office/powerpoint/2010/main" val="149983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034D22EC726499B454EB731AA145A" ma:contentTypeVersion="18" ma:contentTypeDescription="Create a new document." ma:contentTypeScope="" ma:versionID="9ccda1677bfcca54730c383cbac31a77">
  <xsd:schema xmlns:xsd="http://www.w3.org/2001/XMLSchema" xmlns:xs="http://www.w3.org/2001/XMLSchema" xmlns:p="http://schemas.microsoft.com/office/2006/metadata/properties" xmlns:ns2="ef165378-3349-4474-ad08-d9858807eb8e" xmlns:ns3="542b8446-c83e-4e97-9834-e3cd6df8a00e" targetNamespace="http://schemas.microsoft.com/office/2006/metadata/properties" ma:root="true" ma:fieldsID="0e5c4457bc0e0cee108789122f621d05" ns2:_="" ns3:_="">
    <xsd:import namespace="ef165378-3349-4474-ad08-d9858807eb8e"/>
    <xsd:import namespace="542b8446-c83e-4e97-9834-e3cd6df8a0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65378-3349-4474-ad08-d9858807e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b48f79c-3828-4ee8-ab19-506afe97e5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2b8446-c83e-4e97-9834-e3cd6df8a00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c83911-d930-439f-b08d-11462bdda91b}" ma:internalName="TaxCatchAll" ma:showField="CatchAllData" ma:web="542b8446-c83e-4e97-9834-e3cd6df8a0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165378-3349-4474-ad08-d9858807eb8e">
      <Terms xmlns="http://schemas.microsoft.com/office/infopath/2007/PartnerControls"/>
    </lcf76f155ced4ddcb4097134ff3c332f>
    <TaxCatchAll xmlns="542b8446-c83e-4e97-9834-e3cd6df8a00e" xsi:nil="true"/>
  </documentManagement>
</p:properties>
</file>

<file path=customXml/itemProps1.xml><?xml version="1.0" encoding="utf-8"?>
<ds:datastoreItem xmlns:ds="http://schemas.openxmlformats.org/officeDocument/2006/customXml" ds:itemID="{DE2F65FA-783F-4564-A74E-00199D54EDD0}"/>
</file>

<file path=customXml/itemProps2.xml><?xml version="1.0" encoding="utf-8"?>
<ds:datastoreItem xmlns:ds="http://schemas.openxmlformats.org/officeDocument/2006/customXml" ds:itemID="{060AF45B-FA4F-4CE1-A5CC-C94C2B8C3DC2}"/>
</file>

<file path=customXml/itemProps3.xml><?xml version="1.0" encoding="utf-8"?>
<ds:datastoreItem xmlns:ds="http://schemas.openxmlformats.org/officeDocument/2006/customXml" ds:itemID="{0326E68B-7EC3-40FA-B3CC-62192B36C8C0}"/>
</file>

<file path=docProps/app.xml><?xml version="1.0" encoding="utf-8"?>
<Properties xmlns="http://schemas.openxmlformats.org/officeDocument/2006/extended-properties" xmlns:vt="http://schemas.openxmlformats.org/officeDocument/2006/docPropsVTypes">
  <TotalTime>380</TotalTime>
  <Words>2173</Words>
  <Application>Microsoft Macintosh PowerPoint</Application>
  <PresentationFormat>Widescreen</PresentationFormat>
  <Paragraphs>325</Paragraphs>
  <Slides>34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SRFC conservation objective and reference points – next steps Part 1: Escapement </vt:lpstr>
      <vt:lpstr>CO &amp; SMSY – current bar for BSIA:</vt:lpstr>
      <vt:lpstr>SMSY/conservation objective options</vt:lpstr>
      <vt:lpstr>SMSY/conservation objective options</vt:lpstr>
      <vt:lpstr>Total escapement, directly MSY-based</vt:lpstr>
      <vt:lpstr>PowerPoint Presentation</vt:lpstr>
      <vt:lpstr>Total escapement, directly MSY-based</vt:lpstr>
      <vt:lpstr>PowerPoint Presentation</vt:lpstr>
      <vt:lpstr>Total escapement, directly MSY-based</vt:lpstr>
      <vt:lpstr>PowerPoint Presentation</vt:lpstr>
      <vt:lpstr>SMSY/conservation objective options</vt:lpstr>
      <vt:lpstr>Natural-area escapement, production-based</vt:lpstr>
      <vt:lpstr>SMSY/conservation objective options</vt:lpstr>
      <vt:lpstr>PowerPoint Presentation</vt:lpstr>
      <vt:lpstr>SMSY/conservation objective options</vt:lpstr>
      <vt:lpstr>PowerPoint Presentation</vt:lpstr>
      <vt:lpstr>SMSY/conservation objective options</vt:lpstr>
      <vt:lpstr>Determine total escapement likely to yield desired fraction of natural production</vt:lpstr>
      <vt:lpstr>Determine total escapement likely to yield desired fraction of natural production</vt:lpstr>
      <vt:lpstr>Determine total escapement likely to yield desired fraction of production and meet hatchery goals</vt:lpstr>
      <vt:lpstr>Probability of meeting hatchery goals</vt:lpstr>
      <vt:lpstr>Determine total escapement likely to yield desired fraction of production and meet hatchery goals</vt:lpstr>
      <vt:lpstr>SMSY/conservation objective options</vt:lpstr>
      <vt:lpstr>Natural-area escapement, production-based</vt:lpstr>
      <vt:lpstr>PowerPoint Presentation</vt:lpstr>
      <vt:lpstr>PowerPoint Presentation</vt:lpstr>
      <vt:lpstr>Limitations of years suited to SRFC cohort reconstructions or natural-origin SI calculations</vt:lpstr>
      <vt:lpstr>Natural-area escapement, production-based</vt:lpstr>
      <vt:lpstr>PowerPoint Presentation</vt:lpstr>
      <vt:lpstr>SMSY/conservation objective options</vt:lpstr>
      <vt:lpstr>SMSY/conservation objective options</vt:lpstr>
      <vt:lpstr>SMSY/conservation objective options</vt:lpstr>
      <vt:lpstr>Converting across scales for escapement objectives</vt:lpstr>
      <vt:lpstr>Regression approach to escapement conversions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Satterthwaite</dc:creator>
  <cp:lastModifiedBy>Will Satterthwaite</cp:lastModifiedBy>
  <cp:revision>22</cp:revision>
  <dcterms:created xsi:type="dcterms:W3CDTF">2024-06-14T17:05:50Z</dcterms:created>
  <dcterms:modified xsi:type="dcterms:W3CDTF">2024-06-25T23:27:42Z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0x010100A36034D22EC726499B454EB731AA145A</vt:lpwstr>
  </property>
</Properties>
</file>