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entation.xml" ContentType="application/vnd.openxmlformats-officedocument.presentationml.presentation.main+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sldIdLst>
    <p:sldId id="256" r:id="rId2"/>
    <p:sldId id="369" r:id="rId3"/>
    <p:sldId id="375" r:id="rId4"/>
    <p:sldId id="370" r:id="rId5"/>
    <p:sldId id="371" r:id="rId6"/>
    <p:sldId id="374" r:id="rId7"/>
    <p:sldId id="372" r:id="rId8"/>
    <p:sldId id="379" r:id="rId9"/>
    <p:sldId id="376" r:id="rId10"/>
    <p:sldId id="378" r:id="rId11"/>
    <p:sldId id="377" r:id="rId12"/>
    <p:sldId id="262" r:id="rId13"/>
    <p:sldId id="264" r:id="rId14"/>
    <p:sldId id="380" r:id="rId15"/>
    <p:sldId id="26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571"/>
    <p:restoredTop sz="84286"/>
  </p:normalViewPr>
  <p:slideViewPr>
    <p:cSldViewPr snapToGrid="0">
      <p:cViewPr varScale="1">
        <p:scale>
          <a:sx n="101" d="100"/>
          <a:sy n="101" d="100"/>
        </p:scale>
        <p:origin x="656" y="200"/>
      </p:cViewPr>
      <p:guideLst/>
    </p:cSldViewPr>
  </p:slideViewPr>
  <p:notesTextViewPr>
    <p:cViewPr>
      <p:scale>
        <a:sx n="135" d="100"/>
        <a:sy n="135"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8CE35A-A85E-A348-8557-710DA6337284}" type="datetimeFigureOut">
              <a:rPr lang="en-US" smtClean="0"/>
              <a:t>6/24/24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3BD44B-B33C-6341-BA3D-8FACEA06E1DE}" type="slidenum">
              <a:rPr lang="en-US" smtClean="0"/>
              <a:t>‹#›</a:t>
            </a:fld>
            <a:endParaRPr lang="en-US"/>
          </a:p>
        </p:txBody>
      </p:sp>
    </p:spTree>
    <p:extLst>
      <p:ext uri="{BB962C8B-B14F-4D97-AF65-F5344CB8AC3E}">
        <p14:creationId xmlns:p14="http://schemas.microsoft.com/office/powerpoint/2010/main" val="27049896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43BD44B-B33C-6341-BA3D-8FACEA06E1DE}" type="slidenum">
              <a:rPr lang="en-US" smtClean="0"/>
              <a:t>3</a:t>
            </a:fld>
            <a:endParaRPr lang="en-US"/>
          </a:p>
        </p:txBody>
      </p:sp>
    </p:spTree>
    <p:extLst>
      <p:ext uri="{BB962C8B-B14F-4D97-AF65-F5344CB8AC3E}">
        <p14:creationId xmlns:p14="http://schemas.microsoft.com/office/powerpoint/2010/main" val="17857983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43BD44B-B33C-6341-BA3D-8FACEA06E1DE}" type="slidenum">
              <a:rPr lang="en-US" smtClean="0"/>
              <a:t>4</a:t>
            </a:fld>
            <a:endParaRPr lang="en-US"/>
          </a:p>
        </p:txBody>
      </p:sp>
    </p:spTree>
    <p:extLst>
      <p:ext uri="{BB962C8B-B14F-4D97-AF65-F5344CB8AC3E}">
        <p14:creationId xmlns:p14="http://schemas.microsoft.com/office/powerpoint/2010/main" val="14959143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43BD44B-B33C-6341-BA3D-8FACEA06E1DE}" type="slidenum">
              <a:rPr lang="en-US" smtClean="0"/>
              <a:t>5</a:t>
            </a:fld>
            <a:endParaRPr lang="en-US"/>
          </a:p>
        </p:txBody>
      </p:sp>
    </p:spTree>
    <p:extLst>
      <p:ext uri="{BB962C8B-B14F-4D97-AF65-F5344CB8AC3E}">
        <p14:creationId xmlns:p14="http://schemas.microsoft.com/office/powerpoint/2010/main" val="35900930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43BD44B-B33C-6341-BA3D-8FACEA06E1DE}" type="slidenum">
              <a:rPr lang="en-US" smtClean="0"/>
              <a:t>7</a:t>
            </a:fld>
            <a:endParaRPr lang="en-US"/>
          </a:p>
        </p:txBody>
      </p:sp>
    </p:spTree>
    <p:extLst>
      <p:ext uri="{BB962C8B-B14F-4D97-AF65-F5344CB8AC3E}">
        <p14:creationId xmlns:p14="http://schemas.microsoft.com/office/powerpoint/2010/main" val="37042025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43BD44B-B33C-6341-BA3D-8FACEA06E1DE}" type="slidenum">
              <a:rPr lang="en-US" smtClean="0"/>
              <a:t>11</a:t>
            </a:fld>
            <a:endParaRPr lang="en-US"/>
          </a:p>
        </p:txBody>
      </p:sp>
    </p:spTree>
    <p:extLst>
      <p:ext uri="{BB962C8B-B14F-4D97-AF65-F5344CB8AC3E}">
        <p14:creationId xmlns:p14="http://schemas.microsoft.com/office/powerpoint/2010/main" val="6809417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can agree to disagree on whether a 21% over-forecast is “very close” (STT report description), but it had practical consequences even if the ER output by the control not very different (e.g. it seems we were taken a little bit by surprise by the really low Upper Sacramento escapement in 2023, and/or just how bad wild spring run returns are).</a:t>
            </a:r>
          </a:p>
        </p:txBody>
      </p:sp>
      <p:sp>
        <p:nvSpPr>
          <p:cNvPr id="4" name="Slide Number Placeholder 3"/>
          <p:cNvSpPr>
            <a:spLocks noGrp="1"/>
          </p:cNvSpPr>
          <p:nvPr>
            <p:ph type="sldNum" sz="quarter" idx="5"/>
          </p:nvPr>
        </p:nvSpPr>
        <p:spPr/>
        <p:txBody>
          <a:bodyPr/>
          <a:lstStyle/>
          <a:p>
            <a:fld id="{643BD44B-B33C-6341-BA3D-8FACEA06E1DE}" type="slidenum">
              <a:rPr lang="en-US" smtClean="0"/>
              <a:t>12</a:t>
            </a:fld>
            <a:endParaRPr lang="en-US"/>
          </a:p>
        </p:txBody>
      </p:sp>
    </p:spTree>
    <p:extLst>
      <p:ext uri="{BB962C8B-B14F-4D97-AF65-F5344CB8AC3E}">
        <p14:creationId xmlns:p14="http://schemas.microsoft.com/office/powerpoint/2010/main" val="4176989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We can agree to disagree on whether a 58% over-forecast is a “modest amount” (STT report description), but it had practical consequences</a:t>
            </a:r>
          </a:p>
          <a:p>
            <a:endParaRPr lang="en-US" dirty="0"/>
          </a:p>
        </p:txBody>
      </p:sp>
      <p:sp>
        <p:nvSpPr>
          <p:cNvPr id="4" name="Slide Number Placeholder 3"/>
          <p:cNvSpPr>
            <a:spLocks noGrp="1"/>
          </p:cNvSpPr>
          <p:nvPr>
            <p:ph type="sldNum" sz="quarter" idx="5"/>
          </p:nvPr>
        </p:nvSpPr>
        <p:spPr/>
        <p:txBody>
          <a:bodyPr/>
          <a:lstStyle/>
          <a:p>
            <a:fld id="{643BD44B-B33C-6341-BA3D-8FACEA06E1DE}" type="slidenum">
              <a:rPr lang="en-US" smtClean="0"/>
              <a:t>13</a:t>
            </a:fld>
            <a:endParaRPr lang="en-US"/>
          </a:p>
        </p:txBody>
      </p:sp>
    </p:spTree>
    <p:extLst>
      <p:ext uri="{BB962C8B-B14F-4D97-AF65-F5344CB8AC3E}">
        <p14:creationId xmlns:p14="http://schemas.microsoft.com/office/powerpoint/2010/main" val="4796625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We can agree to disagree on how significant a 25% under-forecast is. Practical consequences unclear, may have been constraining given the guidance to target 160K escapement, but winter run was constraining also, and realized ER does not appear to have been highly constrained by preseason ER target.</a:t>
            </a:r>
          </a:p>
        </p:txBody>
      </p:sp>
      <p:sp>
        <p:nvSpPr>
          <p:cNvPr id="4" name="Slide Number Placeholder 3"/>
          <p:cNvSpPr>
            <a:spLocks noGrp="1"/>
          </p:cNvSpPr>
          <p:nvPr>
            <p:ph type="sldNum" sz="quarter" idx="5"/>
          </p:nvPr>
        </p:nvSpPr>
        <p:spPr/>
        <p:txBody>
          <a:bodyPr/>
          <a:lstStyle/>
          <a:p>
            <a:fld id="{643BD44B-B33C-6341-BA3D-8FACEA06E1DE}" type="slidenum">
              <a:rPr lang="en-US" smtClean="0"/>
              <a:t>14</a:t>
            </a:fld>
            <a:endParaRPr lang="en-US"/>
          </a:p>
        </p:txBody>
      </p:sp>
    </p:spTree>
    <p:extLst>
      <p:ext uri="{BB962C8B-B14F-4D97-AF65-F5344CB8AC3E}">
        <p14:creationId xmlns:p14="http://schemas.microsoft.com/office/powerpoint/2010/main" val="3948584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Bias tied for 4</a:t>
            </a:r>
            <a:r>
              <a:rPr lang="en-US" baseline="30000" dirty="0"/>
              <a:t>th</a:t>
            </a:r>
            <a:r>
              <a:rPr lang="en-US" dirty="0"/>
              <a:t> worst Chinook stock where the worst 3 (bold) are really bad, SI has 11% bias toward over-forecasting based on median of fitted lognormal distribution to how the current model would have performed if applied in 1995-2021</a:t>
            </a:r>
          </a:p>
          <a:p>
            <a:r>
              <a:rPr lang="en-US" dirty="0"/>
              <a:t>CV/imprecision middle of the pack</a:t>
            </a:r>
          </a:p>
        </p:txBody>
      </p:sp>
      <p:sp>
        <p:nvSpPr>
          <p:cNvPr id="4" name="Slide Number Placeholder 3"/>
          <p:cNvSpPr>
            <a:spLocks noGrp="1"/>
          </p:cNvSpPr>
          <p:nvPr>
            <p:ph type="sldNum" sz="quarter" idx="5"/>
          </p:nvPr>
        </p:nvSpPr>
        <p:spPr/>
        <p:txBody>
          <a:bodyPr/>
          <a:lstStyle/>
          <a:p>
            <a:fld id="{643BD44B-B33C-6341-BA3D-8FACEA06E1DE}" type="slidenum">
              <a:rPr lang="en-US" smtClean="0"/>
              <a:t>15</a:t>
            </a:fld>
            <a:endParaRPr lang="en-US"/>
          </a:p>
        </p:txBody>
      </p:sp>
    </p:spTree>
    <p:extLst>
      <p:ext uri="{BB962C8B-B14F-4D97-AF65-F5344CB8AC3E}">
        <p14:creationId xmlns:p14="http://schemas.microsoft.com/office/powerpoint/2010/main" val="31035120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17B6C3-6A2F-F91F-6324-18260E5BF06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9B8396D-274E-EFEE-98B8-39E9F7485EB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B093AF8-9BA8-07A4-2000-5722EC11D4E3}"/>
              </a:ext>
            </a:extLst>
          </p:cNvPr>
          <p:cNvSpPr>
            <a:spLocks noGrp="1"/>
          </p:cNvSpPr>
          <p:nvPr>
            <p:ph type="dt" sz="half" idx="10"/>
          </p:nvPr>
        </p:nvSpPr>
        <p:spPr/>
        <p:txBody>
          <a:bodyPr/>
          <a:lstStyle/>
          <a:p>
            <a:fld id="{BB1CA88B-AB3D-414E-B3EA-4975633E7EE9}" type="datetimeFigureOut">
              <a:rPr lang="en-US" smtClean="0"/>
              <a:t>6/24/24</a:t>
            </a:fld>
            <a:endParaRPr lang="en-US"/>
          </a:p>
        </p:txBody>
      </p:sp>
      <p:sp>
        <p:nvSpPr>
          <p:cNvPr id="5" name="Footer Placeholder 4">
            <a:extLst>
              <a:ext uri="{FF2B5EF4-FFF2-40B4-BE49-F238E27FC236}">
                <a16:creationId xmlns:a16="http://schemas.microsoft.com/office/drawing/2014/main" id="{3A19F4F1-9B63-7224-B6E4-6A55E22816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DAF55B-9C75-86E5-D3F0-BE387AEAB6CE}"/>
              </a:ext>
            </a:extLst>
          </p:cNvPr>
          <p:cNvSpPr>
            <a:spLocks noGrp="1"/>
          </p:cNvSpPr>
          <p:nvPr>
            <p:ph type="sldNum" sz="quarter" idx="12"/>
          </p:nvPr>
        </p:nvSpPr>
        <p:spPr/>
        <p:txBody>
          <a:bodyPr/>
          <a:lstStyle/>
          <a:p>
            <a:fld id="{A05A6E7A-47AF-404A-BCB0-ECC4A0C8C45E}" type="slidenum">
              <a:rPr lang="en-US" smtClean="0"/>
              <a:t>‹#›</a:t>
            </a:fld>
            <a:endParaRPr lang="en-US"/>
          </a:p>
        </p:txBody>
      </p:sp>
    </p:spTree>
    <p:extLst>
      <p:ext uri="{BB962C8B-B14F-4D97-AF65-F5344CB8AC3E}">
        <p14:creationId xmlns:p14="http://schemas.microsoft.com/office/powerpoint/2010/main" val="41784919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7D03D4-FB4B-F29F-9E90-9AAF3C3B96B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472C15E-B64F-AADB-11B1-C90CAC395F8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7C361B-4F66-DB71-CB95-13099227C3D4}"/>
              </a:ext>
            </a:extLst>
          </p:cNvPr>
          <p:cNvSpPr>
            <a:spLocks noGrp="1"/>
          </p:cNvSpPr>
          <p:nvPr>
            <p:ph type="dt" sz="half" idx="10"/>
          </p:nvPr>
        </p:nvSpPr>
        <p:spPr/>
        <p:txBody>
          <a:bodyPr/>
          <a:lstStyle/>
          <a:p>
            <a:fld id="{BB1CA88B-AB3D-414E-B3EA-4975633E7EE9}" type="datetimeFigureOut">
              <a:rPr lang="en-US" smtClean="0"/>
              <a:t>6/24/24</a:t>
            </a:fld>
            <a:endParaRPr lang="en-US"/>
          </a:p>
        </p:txBody>
      </p:sp>
      <p:sp>
        <p:nvSpPr>
          <p:cNvPr id="5" name="Footer Placeholder 4">
            <a:extLst>
              <a:ext uri="{FF2B5EF4-FFF2-40B4-BE49-F238E27FC236}">
                <a16:creationId xmlns:a16="http://schemas.microsoft.com/office/drawing/2014/main" id="{73418869-9F82-D8A4-6BCF-182C74E16E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84E9E3-F0DA-D4C7-BA9C-785EB1D52130}"/>
              </a:ext>
            </a:extLst>
          </p:cNvPr>
          <p:cNvSpPr>
            <a:spLocks noGrp="1"/>
          </p:cNvSpPr>
          <p:nvPr>
            <p:ph type="sldNum" sz="quarter" idx="12"/>
          </p:nvPr>
        </p:nvSpPr>
        <p:spPr/>
        <p:txBody>
          <a:bodyPr/>
          <a:lstStyle/>
          <a:p>
            <a:fld id="{A05A6E7A-47AF-404A-BCB0-ECC4A0C8C45E}" type="slidenum">
              <a:rPr lang="en-US" smtClean="0"/>
              <a:t>‹#›</a:t>
            </a:fld>
            <a:endParaRPr lang="en-US"/>
          </a:p>
        </p:txBody>
      </p:sp>
    </p:spTree>
    <p:extLst>
      <p:ext uri="{BB962C8B-B14F-4D97-AF65-F5344CB8AC3E}">
        <p14:creationId xmlns:p14="http://schemas.microsoft.com/office/powerpoint/2010/main" val="1554328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2C7CE31-16F4-468F-0B1B-531A705CC0C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9975AD0-2685-CD31-91A7-F4A285E9350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A1FB836-2A77-C19D-5E42-5F87477AC7DE}"/>
              </a:ext>
            </a:extLst>
          </p:cNvPr>
          <p:cNvSpPr>
            <a:spLocks noGrp="1"/>
          </p:cNvSpPr>
          <p:nvPr>
            <p:ph type="dt" sz="half" idx="10"/>
          </p:nvPr>
        </p:nvSpPr>
        <p:spPr/>
        <p:txBody>
          <a:bodyPr/>
          <a:lstStyle/>
          <a:p>
            <a:fld id="{BB1CA88B-AB3D-414E-B3EA-4975633E7EE9}" type="datetimeFigureOut">
              <a:rPr lang="en-US" smtClean="0"/>
              <a:t>6/24/24</a:t>
            </a:fld>
            <a:endParaRPr lang="en-US"/>
          </a:p>
        </p:txBody>
      </p:sp>
      <p:sp>
        <p:nvSpPr>
          <p:cNvPr id="5" name="Footer Placeholder 4">
            <a:extLst>
              <a:ext uri="{FF2B5EF4-FFF2-40B4-BE49-F238E27FC236}">
                <a16:creationId xmlns:a16="http://schemas.microsoft.com/office/drawing/2014/main" id="{F672A9FF-8007-2BC6-673C-F432AFEF43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0F041D-BA32-2AD7-838A-9281CBE317FB}"/>
              </a:ext>
            </a:extLst>
          </p:cNvPr>
          <p:cNvSpPr>
            <a:spLocks noGrp="1"/>
          </p:cNvSpPr>
          <p:nvPr>
            <p:ph type="sldNum" sz="quarter" idx="12"/>
          </p:nvPr>
        </p:nvSpPr>
        <p:spPr/>
        <p:txBody>
          <a:bodyPr/>
          <a:lstStyle/>
          <a:p>
            <a:fld id="{A05A6E7A-47AF-404A-BCB0-ECC4A0C8C45E}" type="slidenum">
              <a:rPr lang="en-US" smtClean="0"/>
              <a:t>‹#›</a:t>
            </a:fld>
            <a:endParaRPr lang="en-US"/>
          </a:p>
        </p:txBody>
      </p:sp>
    </p:spTree>
    <p:extLst>
      <p:ext uri="{BB962C8B-B14F-4D97-AF65-F5344CB8AC3E}">
        <p14:creationId xmlns:p14="http://schemas.microsoft.com/office/powerpoint/2010/main" val="34301741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84745-5C21-138B-212C-F0D36F7E4E1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2C4C00B-22DE-1B3E-50D1-C1BE992F51B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780551-6EA6-C520-B0EE-E8B6E11338FF}"/>
              </a:ext>
            </a:extLst>
          </p:cNvPr>
          <p:cNvSpPr>
            <a:spLocks noGrp="1"/>
          </p:cNvSpPr>
          <p:nvPr>
            <p:ph type="dt" sz="half" idx="10"/>
          </p:nvPr>
        </p:nvSpPr>
        <p:spPr/>
        <p:txBody>
          <a:bodyPr/>
          <a:lstStyle/>
          <a:p>
            <a:fld id="{BB1CA88B-AB3D-414E-B3EA-4975633E7EE9}" type="datetimeFigureOut">
              <a:rPr lang="en-US" smtClean="0"/>
              <a:t>6/24/24</a:t>
            </a:fld>
            <a:endParaRPr lang="en-US"/>
          </a:p>
        </p:txBody>
      </p:sp>
      <p:sp>
        <p:nvSpPr>
          <p:cNvPr id="5" name="Footer Placeholder 4">
            <a:extLst>
              <a:ext uri="{FF2B5EF4-FFF2-40B4-BE49-F238E27FC236}">
                <a16:creationId xmlns:a16="http://schemas.microsoft.com/office/drawing/2014/main" id="{CCA6E5FD-4B91-604E-8F64-63D69C9B52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5D0317-E79C-33F4-26A8-604EF77A4263}"/>
              </a:ext>
            </a:extLst>
          </p:cNvPr>
          <p:cNvSpPr>
            <a:spLocks noGrp="1"/>
          </p:cNvSpPr>
          <p:nvPr>
            <p:ph type="sldNum" sz="quarter" idx="12"/>
          </p:nvPr>
        </p:nvSpPr>
        <p:spPr/>
        <p:txBody>
          <a:bodyPr/>
          <a:lstStyle/>
          <a:p>
            <a:fld id="{A05A6E7A-47AF-404A-BCB0-ECC4A0C8C45E}" type="slidenum">
              <a:rPr lang="en-US" smtClean="0"/>
              <a:t>‹#›</a:t>
            </a:fld>
            <a:endParaRPr lang="en-US"/>
          </a:p>
        </p:txBody>
      </p:sp>
    </p:spTree>
    <p:extLst>
      <p:ext uri="{BB962C8B-B14F-4D97-AF65-F5344CB8AC3E}">
        <p14:creationId xmlns:p14="http://schemas.microsoft.com/office/powerpoint/2010/main" val="3961498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A88A04-D0D8-4351-7A61-5F29296BA89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FBEE90F-0235-5986-159F-901FE5050FD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FEAFB61-4C39-5697-5B3B-26F7CA291072}"/>
              </a:ext>
            </a:extLst>
          </p:cNvPr>
          <p:cNvSpPr>
            <a:spLocks noGrp="1"/>
          </p:cNvSpPr>
          <p:nvPr>
            <p:ph type="dt" sz="half" idx="10"/>
          </p:nvPr>
        </p:nvSpPr>
        <p:spPr/>
        <p:txBody>
          <a:bodyPr/>
          <a:lstStyle/>
          <a:p>
            <a:fld id="{BB1CA88B-AB3D-414E-B3EA-4975633E7EE9}" type="datetimeFigureOut">
              <a:rPr lang="en-US" smtClean="0"/>
              <a:t>6/24/24</a:t>
            </a:fld>
            <a:endParaRPr lang="en-US"/>
          </a:p>
        </p:txBody>
      </p:sp>
      <p:sp>
        <p:nvSpPr>
          <p:cNvPr id="5" name="Footer Placeholder 4">
            <a:extLst>
              <a:ext uri="{FF2B5EF4-FFF2-40B4-BE49-F238E27FC236}">
                <a16:creationId xmlns:a16="http://schemas.microsoft.com/office/drawing/2014/main" id="{FC69659C-0565-FDAB-28C5-F25AF5A464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4854A7-E7A1-D732-6CED-4F82739369DE}"/>
              </a:ext>
            </a:extLst>
          </p:cNvPr>
          <p:cNvSpPr>
            <a:spLocks noGrp="1"/>
          </p:cNvSpPr>
          <p:nvPr>
            <p:ph type="sldNum" sz="quarter" idx="12"/>
          </p:nvPr>
        </p:nvSpPr>
        <p:spPr/>
        <p:txBody>
          <a:bodyPr/>
          <a:lstStyle/>
          <a:p>
            <a:fld id="{A05A6E7A-47AF-404A-BCB0-ECC4A0C8C45E}" type="slidenum">
              <a:rPr lang="en-US" smtClean="0"/>
              <a:t>‹#›</a:t>
            </a:fld>
            <a:endParaRPr lang="en-US"/>
          </a:p>
        </p:txBody>
      </p:sp>
    </p:spTree>
    <p:extLst>
      <p:ext uri="{BB962C8B-B14F-4D97-AF65-F5344CB8AC3E}">
        <p14:creationId xmlns:p14="http://schemas.microsoft.com/office/powerpoint/2010/main" val="42605371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01A91-F5CE-E6FE-8F63-E5BF2E29F2D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8612D3A-77EA-A47C-409E-1736CCC728B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DE2C059-69CB-4F5F-6067-82CC715E1C6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2E161F8-A4C5-434F-7903-5E292A96392F}"/>
              </a:ext>
            </a:extLst>
          </p:cNvPr>
          <p:cNvSpPr>
            <a:spLocks noGrp="1"/>
          </p:cNvSpPr>
          <p:nvPr>
            <p:ph type="dt" sz="half" idx="10"/>
          </p:nvPr>
        </p:nvSpPr>
        <p:spPr/>
        <p:txBody>
          <a:bodyPr/>
          <a:lstStyle/>
          <a:p>
            <a:fld id="{BB1CA88B-AB3D-414E-B3EA-4975633E7EE9}" type="datetimeFigureOut">
              <a:rPr lang="en-US" smtClean="0"/>
              <a:t>6/24/24</a:t>
            </a:fld>
            <a:endParaRPr lang="en-US"/>
          </a:p>
        </p:txBody>
      </p:sp>
      <p:sp>
        <p:nvSpPr>
          <p:cNvPr id="6" name="Footer Placeholder 5">
            <a:extLst>
              <a:ext uri="{FF2B5EF4-FFF2-40B4-BE49-F238E27FC236}">
                <a16:creationId xmlns:a16="http://schemas.microsoft.com/office/drawing/2014/main" id="{0D105233-0831-124D-40AE-15C86C557BF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918CD05-010E-CC74-BC3D-581FC835035E}"/>
              </a:ext>
            </a:extLst>
          </p:cNvPr>
          <p:cNvSpPr>
            <a:spLocks noGrp="1"/>
          </p:cNvSpPr>
          <p:nvPr>
            <p:ph type="sldNum" sz="quarter" idx="12"/>
          </p:nvPr>
        </p:nvSpPr>
        <p:spPr/>
        <p:txBody>
          <a:bodyPr/>
          <a:lstStyle/>
          <a:p>
            <a:fld id="{A05A6E7A-47AF-404A-BCB0-ECC4A0C8C45E}" type="slidenum">
              <a:rPr lang="en-US" smtClean="0"/>
              <a:t>‹#›</a:t>
            </a:fld>
            <a:endParaRPr lang="en-US"/>
          </a:p>
        </p:txBody>
      </p:sp>
    </p:spTree>
    <p:extLst>
      <p:ext uri="{BB962C8B-B14F-4D97-AF65-F5344CB8AC3E}">
        <p14:creationId xmlns:p14="http://schemas.microsoft.com/office/powerpoint/2010/main" val="1148698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65D440-F545-98AE-9A44-03634033992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567A325-09A8-9740-2E84-D53D72992FE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4ADF7E7-FA5A-B6D9-9417-9A3340C48F2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2FEAB00-62AA-AA21-D44E-09BBDE081A0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431B178-DF2B-EF9C-3E4B-5BCCA92423A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7D6AC28-BB97-0F35-C8E8-2B6358DD7CF4}"/>
              </a:ext>
            </a:extLst>
          </p:cNvPr>
          <p:cNvSpPr>
            <a:spLocks noGrp="1"/>
          </p:cNvSpPr>
          <p:nvPr>
            <p:ph type="dt" sz="half" idx="10"/>
          </p:nvPr>
        </p:nvSpPr>
        <p:spPr/>
        <p:txBody>
          <a:bodyPr/>
          <a:lstStyle/>
          <a:p>
            <a:fld id="{BB1CA88B-AB3D-414E-B3EA-4975633E7EE9}" type="datetimeFigureOut">
              <a:rPr lang="en-US" smtClean="0"/>
              <a:t>6/24/24</a:t>
            </a:fld>
            <a:endParaRPr lang="en-US"/>
          </a:p>
        </p:txBody>
      </p:sp>
      <p:sp>
        <p:nvSpPr>
          <p:cNvPr id="8" name="Footer Placeholder 7">
            <a:extLst>
              <a:ext uri="{FF2B5EF4-FFF2-40B4-BE49-F238E27FC236}">
                <a16:creationId xmlns:a16="http://schemas.microsoft.com/office/drawing/2014/main" id="{C37391E5-0439-C44E-10E6-7BC6AE75993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734680F-47B5-52F6-DEB6-ECCE33E7A0BF}"/>
              </a:ext>
            </a:extLst>
          </p:cNvPr>
          <p:cNvSpPr>
            <a:spLocks noGrp="1"/>
          </p:cNvSpPr>
          <p:nvPr>
            <p:ph type="sldNum" sz="quarter" idx="12"/>
          </p:nvPr>
        </p:nvSpPr>
        <p:spPr/>
        <p:txBody>
          <a:bodyPr/>
          <a:lstStyle/>
          <a:p>
            <a:fld id="{A05A6E7A-47AF-404A-BCB0-ECC4A0C8C45E}" type="slidenum">
              <a:rPr lang="en-US" smtClean="0"/>
              <a:t>‹#›</a:t>
            </a:fld>
            <a:endParaRPr lang="en-US"/>
          </a:p>
        </p:txBody>
      </p:sp>
    </p:spTree>
    <p:extLst>
      <p:ext uri="{BB962C8B-B14F-4D97-AF65-F5344CB8AC3E}">
        <p14:creationId xmlns:p14="http://schemas.microsoft.com/office/powerpoint/2010/main" val="40089363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7F87CE-F9B7-D006-C32C-F87704D9C2B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89F319F-F16A-85DF-F574-9EABB7783514}"/>
              </a:ext>
            </a:extLst>
          </p:cNvPr>
          <p:cNvSpPr>
            <a:spLocks noGrp="1"/>
          </p:cNvSpPr>
          <p:nvPr>
            <p:ph type="dt" sz="half" idx="10"/>
          </p:nvPr>
        </p:nvSpPr>
        <p:spPr/>
        <p:txBody>
          <a:bodyPr/>
          <a:lstStyle/>
          <a:p>
            <a:fld id="{BB1CA88B-AB3D-414E-B3EA-4975633E7EE9}" type="datetimeFigureOut">
              <a:rPr lang="en-US" smtClean="0"/>
              <a:t>6/24/24</a:t>
            </a:fld>
            <a:endParaRPr lang="en-US"/>
          </a:p>
        </p:txBody>
      </p:sp>
      <p:sp>
        <p:nvSpPr>
          <p:cNvPr id="4" name="Footer Placeholder 3">
            <a:extLst>
              <a:ext uri="{FF2B5EF4-FFF2-40B4-BE49-F238E27FC236}">
                <a16:creationId xmlns:a16="http://schemas.microsoft.com/office/drawing/2014/main" id="{21465FE3-9A47-3D28-7277-857743CDA24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4C9B4F5-6D10-8056-9B98-C059512AD317}"/>
              </a:ext>
            </a:extLst>
          </p:cNvPr>
          <p:cNvSpPr>
            <a:spLocks noGrp="1"/>
          </p:cNvSpPr>
          <p:nvPr>
            <p:ph type="sldNum" sz="quarter" idx="12"/>
          </p:nvPr>
        </p:nvSpPr>
        <p:spPr/>
        <p:txBody>
          <a:bodyPr/>
          <a:lstStyle/>
          <a:p>
            <a:fld id="{A05A6E7A-47AF-404A-BCB0-ECC4A0C8C45E}" type="slidenum">
              <a:rPr lang="en-US" smtClean="0"/>
              <a:t>‹#›</a:t>
            </a:fld>
            <a:endParaRPr lang="en-US"/>
          </a:p>
        </p:txBody>
      </p:sp>
    </p:spTree>
    <p:extLst>
      <p:ext uri="{BB962C8B-B14F-4D97-AF65-F5344CB8AC3E}">
        <p14:creationId xmlns:p14="http://schemas.microsoft.com/office/powerpoint/2010/main" val="23225728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6C35051-A126-E1E8-35F2-8E709CDFF6C2}"/>
              </a:ext>
            </a:extLst>
          </p:cNvPr>
          <p:cNvSpPr>
            <a:spLocks noGrp="1"/>
          </p:cNvSpPr>
          <p:nvPr>
            <p:ph type="dt" sz="half" idx="10"/>
          </p:nvPr>
        </p:nvSpPr>
        <p:spPr/>
        <p:txBody>
          <a:bodyPr/>
          <a:lstStyle/>
          <a:p>
            <a:fld id="{BB1CA88B-AB3D-414E-B3EA-4975633E7EE9}" type="datetimeFigureOut">
              <a:rPr lang="en-US" smtClean="0"/>
              <a:t>6/24/24</a:t>
            </a:fld>
            <a:endParaRPr lang="en-US"/>
          </a:p>
        </p:txBody>
      </p:sp>
      <p:sp>
        <p:nvSpPr>
          <p:cNvPr id="3" name="Footer Placeholder 2">
            <a:extLst>
              <a:ext uri="{FF2B5EF4-FFF2-40B4-BE49-F238E27FC236}">
                <a16:creationId xmlns:a16="http://schemas.microsoft.com/office/drawing/2014/main" id="{E6CBBC42-EA7A-0807-F8A7-0110327879D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AA12D61-724E-3B00-9389-950612B3B318}"/>
              </a:ext>
            </a:extLst>
          </p:cNvPr>
          <p:cNvSpPr>
            <a:spLocks noGrp="1"/>
          </p:cNvSpPr>
          <p:nvPr>
            <p:ph type="sldNum" sz="quarter" idx="12"/>
          </p:nvPr>
        </p:nvSpPr>
        <p:spPr/>
        <p:txBody>
          <a:bodyPr/>
          <a:lstStyle/>
          <a:p>
            <a:fld id="{A05A6E7A-47AF-404A-BCB0-ECC4A0C8C45E}" type="slidenum">
              <a:rPr lang="en-US" smtClean="0"/>
              <a:t>‹#›</a:t>
            </a:fld>
            <a:endParaRPr lang="en-US"/>
          </a:p>
        </p:txBody>
      </p:sp>
    </p:spTree>
    <p:extLst>
      <p:ext uri="{BB962C8B-B14F-4D97-AF65-F5344CB8AC3E}">
        <p14:creationId xmlns:p14="http://schemas.microsoft.com/office/powerpoint/2010/main" val="28349046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911511-9986-55FF-B909-42132DD8ED1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0498740-EE2F-675D-343F-07B2984AD59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2649F72-6D5F-6857-AD30-F9C8A458400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420C48D-2B1D-EA9B-3317-0F3F5551C541}"/>
              </a:ext>
            </a:extLst>
          </p:cNvPr>
          <p:cNvSpPr>
            <a:spLocks noGrp="1"/>
          </p:cNvSpPr>
          <p:nvPr>
            <p:ph type="dt" sz="half" idx="10"/>
          </p:nvPr>
        </p:nvSpPr>
        <p:spPr/>
        <p:txBody>
          <a:bodyPr/>
          <a:lstStyle/>
          <a:p>
            <a:fld id="{BB1CA88B-AB3D-414E-B3EA-4975633E7EE9}" type="datetimeFigureOut">
              <a:rPr lang="en-US" smtClean="0"/>
              <a:t>6/24/24</a:t>
            </a:fld>
            <a:endParaRPr lang="en-US"/>
          </a:p>
        </p:txBody>
      </p:sp>
      <p:sp>
        <p:nvSpPr>
          <p:cNvPr id="6" name="Footer Placeholder 5">
            <a:extLst>
              <a:ext uri="{FF2B5EF4-FFF2-40B4-BE49-F238E27FC236}">
                <a16:creationId xmlns:a16="http://schemas.microsoft.com/office/drawing/2014/main" id="{0EE34B09-C2EE-190D-1EF3-2103F86596F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2279834-261F-E18C-7751-55F93E1A3911}"/>
              </a:ext>
            </a:extLst>
          </p:cNvPr>
          <p:cNvSpPr>
            <a:spLocks noGrp="1"/>
          </p:cNvSpPr>
          <p:nvPr>
            <p:ph type="sldNum" sz="quarter" idx="12"/>
          </p:nvPr>
        </p:nvSpPr>
        <p:spPr/>
        <p:txBody>
          <a:bodyPr/>
          <a:lstStyle/>
          <a:p>
            <a:fld id="{A05A6E7A-47AF-404A-BCB0-ECC4A0C8C45E}" type="slidenum">
              <a:rPr lang="en-US" smtClean="0"/>
              <a:t>‹#›</a:t>
            </a:fld>
            <a:endParaRPr lang="en-US"/>
          </a:p>
        </p:txBody>
      </p:sp>
    </p:spTree>
    <p:extLst>
      <p:ext uri="{BB962C8B-B14F-4D97-AF65-F5344CB8AC3E}">
        <p14:creationId xmlns:p14="http://schemas.microsoft.com/office/powerpoint/2010/main" val="22621748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F36F99-2032-50F7-A131-338AB9D4019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127E3BB-FF87-B846-6981-15912353AD4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693419C-DB65-632B-B7A7-CD9620C01D5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5124965-6C5C-BEDD-6BE5-FB5BDA7F35CA}"/>
              </a:ext>
            </a:extLst>
          </p:cNvPr>
          <p:cNvSpPr>
            <a:spLocks noGrp="1"/>
          </p:cNvSpPr>
          <p:nvPr>
            <p:ph type="dt" sz="half" idx="10"/>
          </p:nvPr>
        </p:nvSpPr>
        <p:spPr/>
        <p:txBody>
          <a:bodyPr/>
          <a:lstStyle/>
          <a:p>
            <a:fld id="{BB1CA88B-AB3D-414E-B3EA-4975633E7EE9}" type="datetimeFigureOut">
              <a:rPr lang="en-US" smtClean="0"/>
              <a:t>6/24/24</a:t>
            </a:fld>
            <a:endParaRPr lang="en-US"/>
          </a:p>
        </p:txBody>
      </p:sp>
      <p:sp>
        <p:nvSpPr>
          <p:cNvPr id="6" name="Footer Placeholder 5">
            <a:extLst>
              <a:ext uri="{FF2B5EF4-FFF2-40B4-BE49-F238E27FC236}">
                <a16:creationId xmlns:a16="http://schemas.microsoft.com/office/drawing/2014/main" id="{066295A9-35E7-25A5-EED4-4260CCD82F0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C6710F2-4ED2-4FB5-0704-9D6D653BFE50}"/>
              </a:ext>
            </a:extLst>
          </p:cNvPr>
          <p:cNvSpPr>
            <a:spLocks noGrp="1"/>
          </p:cNvSpPr>
          <p:nvPr>
            <p:ph type="sldNum" sz="quarter" idx="12"/>
          </p:nvPr>
        </p:nvSpPr>
        <p:spPr/>
        <p:txBody>
          <a:bodyPr/>
          <a:lstStyle/>
          <a:p>
            <a:fld id="{A05A6E7A-47AF-404A-BCB0-ECC4A0C8C45E}" type="slidenum">
              <a:rPr lang="en-US" smtClean="0"/>
              <a:t>‹#›</a:t>
            </a:fld>
            <a:endParaRPr lang="en-US"/>
          </a:p>
        </p:txBody>
      </p:sp>
    </p:spTree>
    <p:extLst>
      <p:ext uri="{BB962C8B-B14F-4D97-AF65-F5344CB8AC3E}">
        <p14:creationId xmlns:p14="http://schemas.microsoft.com/office/powerpoint/2010/main" val="3928557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C015D5C-0E10-94F4-4710-47A33FDF788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D1FAD41-3606-61F2-7543-136091E2F1D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DC486D-54C6-5042-15B9-783E5E86233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1CA88B-AB3D-414E-B3EA-4975633E7EE9}" type="datetimeFigureOut">
              <a:rPr lang="en-US" smtClean="0"/>
              <a:t>6/24/24</a:t>
            </a:fld>
            <a:endParaRPr lang="en-US"/>
          </a:p>
        </p:txBody>
      </p:sp>
      <p:sp>
        <p:nvSpPr>
          <p:cNvPr id="5" name="Footer Placeholder 4">
            <a:extLst>
              <a:ext uri="{FF2B5EF4-FFF2-40B4-BE49-F238E27FC236}">
                <a16:creationId xmlns:a16="http://schemas.microsoft.com/office/drawing/2014/main" id="{BF0DA2D7-D73A-6854-E53D-1D693690109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F1E39EF-2A45-E619-CE4E-B840D370CD8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5A6E7A-47AF-404A-BCB0-ECC4A0C8C45E}" type="slidenum">
              <a:rPr lang="en-US" smtClean="0"/>
              <a:t>‹#›</a:t>
            </a:fld>
            <a:endParaRPr lang="en-US"/>
          </a:p>
        </p:txBody>
      </p:sp>
    </p:spTree>
    <p:extLst>
      <p:ext uri="{BB962C8B-B14F-4D97-AF65-F5344CB8AC3E}">
        <p14:creationId xmlns:p14="http://schemas.microsoft.com/office/powerpoint/2010/main" val="36765323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Will.Satterthwaite@noaa.gov"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pcouncil.org/documents/2024/06/e-1-b-supplemental-ssc-report-1.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pcouncil.org/documents/2024/06/e-1-b-supplemental-stt-report-1.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pcouncil.org/documents/2024/03/2024-preseason-report-i.pdf/#page=56"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gif"/></Relationships>
</file>

<file path=ppt/slides/_rels/slide13.xml.rels><?xml version="1.0" encoding="UTF-8" standalone="yes"?>
<Relationships xmlns="http://schemas.openxmlformats.org/package/2006/relationships"><Relationship Id="rId3" Type="http://schemas.openxmlformats.org/officeDocument/2006/relationships/hyperlink" Target="https://www.pcouncil.org/documents/2024/03/2024-preseason-report-i.pdf/#page=56"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gif"/></Relationships>
</file>

<file path=ppt/slides/_rels/slide14.xml.rels><?xml version="1.0" encoding="UTF-8" standalone="yes"?>
<Relationships xmlns="http://schemas.openxmlformats.org/package/2006/relationships"><Relationship Id="rId3" Type="http://schemas.openxmlformats.org/officeDocument/2006/relationships/hyperlink" Target="https://www.pcouncil.org/documents/2019/04/2019-preseason-iii-report.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1.gif"/><Relationship Id="rId4" Type="http://schemas.openxmlformats.org/officeDocument/2006/relationships/hyperlink" Target="https://www.pcouncil.org/documents/2024/03/2024-preseason-report-i.pdf/#page=56"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doi.org/10.1016/j.fishres.2022.106502"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2.xml.rels><?xml version="1.0" encoding="UTF-8" standalone="yes"?>
<Relationships xmlns="http://schemas.openxmlformats.org/package/2006/relationships"><Relationship Id="rId3" Type="http://schemas.openxmlformats.org/officeDocument/2006/relationships/hyperlink" Target="https://www.pcouncil.org/documents/2024/06/e-1-b-supplemental-stt-report-1.pdf/" TargetMode="External"/><Relationship Id="rId2" Type="http://schemas.openxmlformats.org/officeDocument/2006/relationships/hyperlink" Target="https://www.pcouncil.org/june-2024-decision-summary-document/#salmon-management--toc-94dbc46a-7517-4716-97ec-5eb6e072cb19"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pcouncil.org/documents/2024/06/e-1-b-supplemental-stt-report-1.pdf/"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pcouncil.org/documents/2024/06/e-1-b-supplemental-stt-report-1.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pcouncil.org/documents/2024/06/e-1-b-supplemental-stt-report-1.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www.pcouncil.org/documents/2011/12/salmon-fmp-amendment-16-environmental-assessment-and-regulatory-impact-review.pdf/#page=133"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www.ecfr.gov/current/title-50/chapter-VI/part-600/subpart-D/section-600.310"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pcouncil.org/documents/2024/06/e-1-b-supplemental-ssc-report-1.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pcouncil.org/documents/2024/06/e-1-b-supplemental-sas-report-1.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pcouncil.org/june-2024-decision-summary-document/#salmon-management--toc-94dbc46a-7517-4716-97ec-5eb6e072cb19"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E13E54-C315-6506-9BC9-2F796F1FB05E}"/>
              </a:ext>
            </a:extLst>
          </p:cNvPr>
          <p:cNvSpPr>
            <a:spLocks noGrp="1"/>
          </p:cNvSpPr>
          <p:nvPr>
            <p:ph type="ctrTitle"/>
          </p:nvPr>
        </p:nvSpPr>
        <p:spPr>
          <a:xfrm>
            <a:off x="0" y="190500"/>
            <a:ext cx="12192000" cy="3602038"/>
          </a:xfrm>
        </p:spPr>
        <p:txBody>
          <a:bodyPr>
            <a:normAutofit/>
          </a:bodyPr>
          <a:lstStyle/>
          <a:p>
            <a:r>
              <a:rPr lang="en-US" dirty="0"/>
              <a:t>June 2024 Council Guidance to SRWG</a:t>
            </a:r>
            <a:br>
              <a:rPr lang="en-US" dirty="0"/>
            </a:br>
            <a:endParaRPr lang="en-US" dirty="0"/>
          </a:p>
        </p:txBody>
      </p:sp>
      <p:sp>
        <p:nvSpPr>
          <p:cNvPr id="3" name="Subtitle 2">
            <a:extLst>
              <a:ext uri="{FF2B5EF4-FFF2-40B4-BE49-F238E27FC236}">
                <a16:creationId xmlns:a16="http://schemas.microsoft.com/office/drawing/2014/main" id="{7FCD107A-FF31-513D-4841-079C27AC4439}"/>
              </a:ext>
            </a:extLst>
          </p:cNvPr>
          <p:cNvSpPr>
            <a:spLocks noGrp="1"/>
          </p:cNvSpPr>
          <p:nvPr>
            <p:ph type="subTitle" idx="1"/>
          </p:nvPr>
        </p:nvSpPr>
        <p:spPr/>
        <p:txBody>
          <a:bodyPr/>
          <a:lstStyle/>
          <a:p>
            <a:r>
              <a:rPr lang="en-US" dirty="0"/>
              <a:t>Will Satterthwaite</a:t>
            </a:r>
          </a:p>
          <a:p>
            <a:r>
              <a:rPr lang="en-US" dirty="0">
                <a:hlinkClick r:id="rId2"/>
              </a:rPr>
              <a:t>Will.Satterthwaite@noaa.gov</a:t>
            </a:r>
            <a:endParaRPr lang="en-US" dirty="0"/>
          </a:p>
          <a:p>
            <a:r>
              <a:rPr lang="en-US" dirty="0"/>
              <a:t>SRFC WG meeting June 25, 2024</a:t>
            </a:r>
          </a:p>
        </p:txBody>
      </p:sp>
    </p:spTree>
    <p:extLst>
      <p:ext uri="{BB962C8B-B14F-4D97-AF65-F5344CB8AC3E}">
        <p14:creationId xmlns:p14="http://schemas.microsoft.com/office/powerpoint/2010/main" val="11675131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032A5-D619-B28B-BCD8-280EF8DEEA7C}"/>
              </a:ext>
            </a:extLst>
          </p:cNvPr>
          <p:cNvSpPr>
            <a:spLocks noGrp="1"/>
          </p:cNvSpPr>
          <p:nvPr>
            <p:ph type="title"/>
          </p:nvPr>
        </p:nvSpPr>
        <p:spPr>
          <a:xfrm>
            <a:off x="726377" y="0"/>
            <a:ext cx="10515600" cy="1325563"/>
          </a:xfrm>
        </p:spPr>
        <p:txBody>
          <a:bodyPr/>
          <a:lstStyle/>
          <a:p>
            <a:r>
              <a:rPr lang="en-US" dirty="0">
                <a:hlinkClick r:id="rId2"/>
              </a:rPr>
              <a:t>SSC</a:t>
            </a:r>
            <a:r>
              <a:rPr lang="en-US" dirty="0"/>
              <a:t> recommendations:</a:t>
            </a:r>
          </a:p>
        </p:txBody>
      </p:sp>
      <p:sp>
        <p:nvSpPr>
          <p:cNvPr id="3" name="Content Placeholder 2">
            <a:extLst>
              <a:ext uri="{FF2B5EF4-FFF2-40B4-BE49-F238E27FC236}">
                <a16:creationId xmlns:a16="http://schemas.microsoft.com/office/drawing/2014/main" id="{479E8366-C957-3C8B-1A24-735BC5CFB39A}"/>
              </a:ext>
            </a:extLst>
          </p:cNvPr>
          <p:cNvSpPr>
            <a:spLocks noGrp="1"/>
          </p:cNvSpPr>
          <p:nvPr>
            <p:ph idx="1"/>
          </p:nvPr>
        </p:nvSpPr>
        <p:spPr>
          <a:xfrm>
            <a:off x="496824" y="1253331"/>
            <a:ext cx="11347514" cy="5418932"/>
          </a:xfrm>
        </p:spPr>
        <p:txBody>
          <a:bodyPr>
            <a:normAutofit lnSpcReduction="10000"/>
          </a:bodyPr>
          <a:lstStyle/>
          <a:p>
            <a:r>
              <a:rPr lang="en-US" dirty="0"/>
              <a:t>An age-based cohort re-construction for hatchery and natural fish, as is currently done for Klamath River fall Chinook, should be the goal.</a:t>
            </a:r>
          </a:p>
          <a:p>
            <a:r>
              <a:rPr lang="en-US" dirty="0"/>
              <a:t>The SSC encourages moving toward natural-origin reference points while acknowledging that data limitations may restrict the speed at which they can be developed.</a:t>
            </a:r>
          </a:p>
          <a:p>
            <a:r>
              <a:rPr lang="en-US" dirty="0"/>
              <a:t>The SSC recommends the S</a:t>
            </a:r>
            <a:r>
              <a:rPr lang="en-US" baseline="-25000" dirty="0"/>
              <a:t>MSY</a:t>
            </a:r>
            <a:r>
              <a:rPr lang="en-US" dirty="0"/>
              <a:t>, F</a:t>
            </a:r>
            <a:r>
              <a:rPr lang="en-US" baseline="-25000" dirty="0"/>
              <a:t>MSY</a:t>
            </a:r>
            <a:r>
              <a:rPr lang="en-US" dirty="0"/>
              <a:t>, conservation objective, and other reference points for SRFC be developed for natural-origin fish only. </a:t>
            </a:r>
          </a:p>
          <a:p>
            <a:pPr lvl="1"/>
            <a:r>
              <a:rPr lang="en-US" dirty="0"/>
              <a:t>The approaches used to derive salmon harvest reference points (e.g., S</a:t>
            </a:r>
            <a:r>
              <a:rPr lang="en-US" baseline="-25000" dirty="0"/>
              <a:t>MSY</a:t>
            </a:r>
            <a:r>
              <a:rPr lang="en-US" dirty="0"/>
              <a:t>, F</a:t>
            </a:r>
            <a:r>
              <a:rPr lang="en-US" baseline="-25000" dirty="0"/>
              <a:t>MSY</a:t>
            </a:r>
            <a:r>
              <a:rPr lang="en-US" dirty="0"/>
              <a:t>) were developed for natural-origin salmon populations.</a:t>
            </a:r>
          </a:p>
          <a:p>
            <a:pPr lvl="1"/>
            <a:r>
              <a:rPr lang="en-US" dirty="0"/>
              <a:t>The SSC emphasizes the need to disentangle production and yield of natural-origin and hatchery-origin fish to reduce the risk of overharvest of the natural-origin component. </a:t>
            </a:r>
          </a:p>
          <a:p>
            <a:pPr lvl="1"/>
            <a:r>
              <a:rPr lang="en-US" dirty="0"/>
              <a:t>Reference points from a spawner-recruitment relationship for the natural-origin fish would support management and could reduce risk of listing under the Endangered Species Act.</a:t>
            </a:r>
          </a:p>
        </p:txBody>
      </p:sp>
    </p:spTree>
    <p:extLst>
      <p:ext uri="{BB962C8B-B14F-4D97-AF65-F5344CB8AC3E}">
        <p14:creationId xmlns:p14="http://schemas.microsoft.com/office/powerpoint/2010/main" val="1139772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032A5-D619-B28B-BCD8-280EF8DEEA7C}"/>
              </a:ext>
            </a:extLst>
          </p:cNvPr>
          <p:cNvSpPr>
            <a:spLocks noGrp="1"/>
          </p:cNvSpPr>
          <p:nvPr>
            <p:ph type="title"/>
          </p:nvPr>
        </p:nvSpPr>
        <p:spPr>
          <a:xfrm>
            <a:off x="740664" y="145669"/>
            <a:ext cx="10515600" cy="1325563"/>
          </a:xfrm>
        </p:spPr>
        <p:txBody>
          <a:bodyPr/>
          <a:lstStyle/>
          <a:p>
            <a:r>
              <a:rPr lang="en-US" dirty="0">
                <a:hlinkClick r:id="rId3"/>
              </a:rPr>
              <a:t>STT</a:t>
            </a:r>
            <a:r>
              <a:rPr lang="en-US" dirty="0"/>
              <a:t> recommendations:</a:t>
            </a:r>
          </a:p>
        </p:txBody>
      </p:sp>
      <p:sp>
        <p:nvSpPr>
          <p:cNvPr id="3" name="Content Placeholder 2">
            <a:extLst>
              <a:ext uri="{FF2B5EF4-FFF2-40B4-BE49-F238E27FC236}">
                <a16:creationId xmlns:a16="http://schemas.microsoft.com/office/drawing/2014/main" id="{479E8366-C957-3C8B-1A24-735BC5CFB39A}"/>
              </a:ext>
            </a:extLst>
          </p:cNvPr>
          <p:cNvSpPr>
            <a:spLocks noGrp="1"/>
          </p:cNvSpPr>
          <p:nvPr>
            <p:ph idx="1"/>
          </p:nvPr>
        </p:nvSpPr>
        <p:spPr>
          <a:xfrm>
            <a:off x="496824" y="1253331"/>
            <a:ext cx="11518964" cy="5459000"/>
          </a:xfrm>
        </p:spPr>
        <p:txBody>
          <a:bodyPr>
            <a:normAutofit fontScale="85000" lnSpcReduction="20000"/>
          </a:bodyPr>
          <a:lstStyle/>
          <a:p>
            <a:r>
              <a:rPr lang="en-US" dirty="0"/>
              <a:t>The STT supports the idea of developing a cohort reconstruction for Sacramento River fall Chinook ... We understand that this would require a great deal of effort and the inclusion of scientists outside of the Workgroup. We also understand that due to data limitations, this effort would only provide information for a limited range of years, and confine the range of abundances to generally lower levels. However, development of a cohort reconstruction would provide a foundation for soundly managing the population into the future.</a:t>
            </a:r>
          </a:p>
          <a:p>
            <a:r>
              <a:rPr lang="en-US" dirty="0"/>
              <a:t>the Workgroup report states that the Sacramento Index (SI) forecast had over-forecasted the postseason estimate in seven of the last ten years. While this factually correct, there is more nuance to the SI forecast performance. The existing forecast method has been in place since 2014. Forecast skill has increased over the years since the adoption of the current forecast method. From 2014 to 2017, the SI was over predicted in each year. Since 2017, forecasts can be characterized as being over forecast by a modest amount in two years, very close to observed in three years, and under predicted in two years. A plot of forecast performance for SRFC (and other key Chinook stocks) can be found in Figure II-4 of the 2024 Preseason Report I. </a:t>
            </a:r>
          </a:p>
          <a:p>
            <a:r>
              <a:rPr lang="en-US" dirty="0"/>
              <a:t>The STT recommends not modifying the preseason abundance forecast until a formal cohort reconstruction is developed.</a:t>
            </a:r>
          </a:p>
        </p:txBody>
      </p:sp>
    </p:spTree>
    <p:extLst>
      <p:ext uri="{BB962C8B-B14F-4D97-AF65-F5344CB8AC3E}">
        <p14:creationId xmlns:p14="http://schemas.microsoft.com/office/powerpoint/2010/main" val="116200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A998C-8EB1-979B-9DD2-A62AC0807FC4}"/>
              </a:ext>
            </a:extLst>
          </p:cNvPr>
          <p:cNvSpPr>
            <a:spLocks noGrp="1"/>
          </p:cNvSpPr>
          <p:nvPr>
            <p:ph type="title"/>
          </p:nvPr>
        </p:nvSpPr>
        <p:spPr>
          <a:xfrm>
            <a:off x="819681" y="-17705"/>
            <a:ext cx="10515600" cy="1325563"/>
          </a:xfrm>
        </p:spPr>
        <p:txBody>
          <a:bodyPr/>
          <a:lstStyle/>
          <a:p>
            <a:r>
              <a:rPr lang="en-US" dirty="0"/>
              <a:t>SI forecast accuracy</a:t>
            </a:r>
          </a:p>
        </p:txBody>
      </p:sp>
      <p:sp>
        <p:nvSpPr>
          <p:cNvPr id="3" name="Content Placeholder 2">
            <a:extLst>
              <a:ext uri="{FF2B5EF4-FFF2-40B4-BE49-F238E27FC236}">
                <a16:creationId xmlns:a16="http://schemas.microsoft.com/office/drawing/2014/main" id="{6925A0D8-0D3C-A36A-C71B-5D1319B84EF3}"/>
              </a:ext>
            </a:extLst>
          </p:cNvPr>
          <p:cNvSpPr>
            <a:spLocks noGrp="1"/>
          </p:cNvSpPr>
          <p:nvPr>
            <p:ph idx="1"/>
          </p:nvPr>
        </p:nvSpPr>
        <p:spPr>
          <a:xfrm>
            <a:off x="5864352" y="102963"/>
            <a:ext cx="6208776" cy="6650596"/>
          </a:xfrm>
        </p:spPr>
        <p:txBody>
          <a:bodyPr>
            <a:normAutofit fontScale="92500" lnSpcReduction="10000"/>
          </a:bodyPr>
          <a:lstStyle/>
          <a:p>
            <a:r>
              <a:rPr lang="en-US" dirty="0"/>
              <a:t>2023 forecast: 169,767</a:t>
            </a:r>
          </a:p>
          <a:p>
            <a:pPr lvl="1"/>
            <a:r>
              <a:rPr lang="en-US" dirty="0"/>
              <a:t>Control rule ER: 28%</a:t>
            </a:r>
          </a:p>
          <a:p>
            <a:pPr lvl="1"/>
            <a:r>
              <a:rPr lang="en-US" dirty="0"/>
              <a:t>Did not trigger ”de minimis” considerations</a:t>
            </a:r>
          </a:p>
          <a:p>
            <a:endParaRPr lang="en-US" dirty="0"/>
          </a:p>
          <a:p>
            <a:r>
              <a:rPr lang="en-US" dirty="0"/>
              <a:t>2023 postseason estimate: 139,487</a:t>
            </a:r>
          </a:p>
          <a:p>
            <a:pPr lvl="1"/>
            <a:r>
              <a:rPr lang="en-US" dirty="0"/>
              <a:t>over-forecast by 21%</a:t>
            </a:r>
          </a:p>
          <a:p>
            <a:pPr lvl="1"/>
            <a:r>
              <a:rPr lang="en-US" dirty="0"/>
              <a:t>Control rule ER: 25%</a:t>
            </a:r>
          </a:p>
          <a:p>
            <a:pPr lvl="1"/>
            <a:r>
              <a:rPr lang="en-US" dirty="0"/>
              <a:t>Would trigger “de minimis” considerations:</a:t>
            </a:r>
          </a:p>
          <a:p>
            <a:pPr lvl="2"/>
            <a:r>
              <a:rPr lang="en-US" dirty="0"/>
              <a:t>The potential for critically low natural spawner abundance, including considerations for </a:t>
            </a:r>
            <a:r>
              <a:rPr lang="en-US" dirty="0" err="1"/>
              <a:t>substocks</a:t>
            </a:r>
            <a:r>
              <a:rPr lang="en-US" dirty="0"/>
              <a:t> that may fall below crucial genetic thresholds;</a:t>
            </a:r>
          </a:p>
          <a:p>
            <a:pPr lvl="2"/>
            <a:r>
              <a:rPr lang="en-US" dirty="0"/>
              <a:t>Spawner abundance levels in recent years;</a:t>
            </a:r>
          </a:p>
          <a:p>
            <a:pPr lvl="2"/>
            <a:r>
              <a:rPr lang="en-US" dirty="0"/>
              <a:t>The status of co-mingled stocks;</a:t>
            </a:r>
          </a:p>
          <a:p>
            <a:pPr lvl="2"/>
            <a:r>
              <a:rPr lang="en-US" dirty="0"/>
              <a:t>Indicators of marine and freshwater environmental conditions;</a:t>
            </a:r>
          </a:p>
          <a:p>
            <a:pPr lvl="2"/>
            <a:r>
              <a:rPr lang="en-US" dirty="0"/>
              <a:t>Minimal needs for Tribal fisheries;</a:t>
            </a:r>
          </a:p>
          <a:p>
            <a:pPr lvl="2"/>
            <a:r>
              <a:rPr lang="en-US" dirty="0"/>
              <a:t>Whether the stock is currently in an approaching an overfished condition;</a:t>
            </a:r>
          </a:p>
          <a:p>
            <a:pPr lvl="2"/>
            <a:r>
              <a:rPr lang="en-US" dirty="0"/>
              <a:t>Whether the stock is currently overfished;</a:t>
            </a:r>
          </a:p>
          <a:p>
            <a:pPr lvl="2"/>
            <a:r>
              <a:rPr lang="en-US" dirty="0"/>
              <a:t>Other considerations as appropriate.</a:t>
            </a:r>
          </a:p>
          <a:p>
            <a:pPr lvl="2"/>
            <a:endParaRPr lang="en-US" dirty="0"/>
          </a:p>
        </p:txBody>
      </p:sp>
      <p:sp>
        <p:nvSpPr>
          <p:cNvPr id="4" name="TextBox 3">
            <a:extLst>
              <a:ext uri="{FF2B5EF4-FFF2-40B4-BE49-F238E27FC236}">
                <a16:creationId xmlns:a16="http://schemas.microsoft.com/office/drawing/2014/main" id="{12395BFE-A578-E9B2-7ABA-3544FB9C7DCE}"/>
              </a:ext>
            </a:extLst>
          </p:cNvPr>
          <p:cNvSpPr txBox="1"/>
          <p:nvPr/>
        </p:nvSpPr>
        <p:spPr>
          <a:xfrm>
            <a:off x="633984" y="6384227"/>
            <a:ext cx="4254242" cy="369332"/>
          </a:xfrm>
          <a:prstGeom prst="rect">
            <a:avLst/>
          </a:prstGeom>
          <a:noFill/>
        </p:spPr>
        <p:txBody>
          <a:bodyPr wrap="none" rtlCol="0">
            <a:spAutoFit/>
          </a:bodyPr>
          <a:lstStyle/>
          <a:p>
            <a:r>
              <a:rPr lang="en-US" dirty="0"/>
              <a:t>PFMC Preseason Report I (</a:t>
            </a:r>
            <a:r>
              <a:rPr lang="en-US" dirty="0">
                <a:hlinkClick r:id="rId3"/>
              </a:rPr>
              <a:t>2024, Figure II-4</a:t>
            </a:r>
            <a:r>
              <a:rPr lang="en-US" dirty="0"/>
              <a:t>)</a:t>
            </a:r>
          </a:p>
        </p:txBody>
      </p:sp>
      <p:pic>
        <p:nvPicPr>
          <p:cNvPr id="6" name="Picture 5">
            <a:extLst>
              <a:ext uri="{FF2B5EF4-FFF2-40B4-BE49-F238E27FC236}">
                <a16:creationId xmlns:a16="http://schemas.microsoft.com/office/drawing/2014/main" id="{BCB13135-DA39-EED2-0C19-29240B9E3B02}"/>
              </a:ext>
            </a:extLst>
          </p:cNvPr>
          <p:cNvPicPr>
            <a:picLocks noChangeAspect="1"/>
          </p:cNvPicPr>
          <p:nvPr/>
        </p:nvPicPr>
        <p:blipFill>
          <a:blip r:embed="rId4"/>
          <a:stretch>
            <a:fillRect/>
          </a:stretch>
        </p:blipFill>
        <p:spPr>
          <a:xfrm>
            <a:off x="196444" y="953069"/>
            <a:ext cx="5667908" cy="5356973"/>
          </a:xfrm>
          <a:prstGeom prst="rect">
            <a:avLst/>
          </a:prstGeom>
        </p:spPr>
      </p:pic>
      <p:sp>
        <p:nvSpPr>
          <p:cNvPr id="7" name="Oval 6">
            <a:extLst>
              <a:ext uri="{FF2B5EF4-FFF2-40B4-BE49-F238E27FC236}">
                <a16:creationId xmlns:a16="http://schemas.microsoft.com/office/drawing/2014/main" id="{03CFF8FB-B4E4-C331-143C-AC51F34F2868}"/>
              </a:ext>
            </a:extLst>
          </p:cNvPr>
          <p:cNvSpPr/>
          <p:nvPr/>
        </p:nvSpPr>
        <p:spPr>
          <a:xfrm>
            <a:off x="1865376" y="4669536"/>
            <a:ext cx="256032" cy="280416"/>
          </a:xfrm>
          <a:prstGeom prst="ellipse">
            <a:avLst/>
          </a:prstGeom>
          <a:solidFill>
            <a:srgbClr val="FFFF00">
              <a:alpha val="47059"/>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1441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1" end="11"/>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12" end="12"/>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
                                            <p:txEl>
                                              <p:pRg st="13" end="13"/>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
                                            <p:txEl>
                                              <p:pRg st="14" end="14"/>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A998C-8EB1-979B-9DD2-A62AC0807FC4}"/>
              </a:ext>
            </a:extLst>
          </p:cNvPr>
          <p:cNvSpPr>
            <a:spLocks noGrp="1"/>
          </p:cNvSpPr>
          <p:nvPr>
            <p:ph type="title"/>
          </p:nvPr>
        </p:nvSpPr>
        <p:spPr>
          <a:xfrm>
            <a:off x="819681" y="-17705"/>
            <a:ext cx="10515600" cy="1325563"/>
          </a:xfrm>
        </p:spPr>
        <p:txBody>
          <a:bodyPr/>
          <a:lstStyle/>
          <a:p>
            <a:r>
              <a:rPr lang="en-US" dirty="0"/>
              <a:t>SI forecast accuracy</a:t>
            </a:r>
          </a:p>
        </p:txBody>
      </p:sp>
      <p:sp>
        <p:nvSpPr>
          <p:cNvPr id="3" name="Content Placeholder 2">
            <a:extLst>
              <a:ext uri="{FF2B5EF4-FFF2-40B4-BE49-F238E27FC236}">
                <a16:creationId xmlns:a16="http://schemas.microsoft.com/office/drawing/2014/main" id="{6925A0D8-0D3C-A36A-C71B-5D1319B84EF3}"/>
              </a:ext>
            </a:extLst>
          </p:cNvPr>
          <p:cNvSpPr>
            <a:spLocks noGrp="1"/>
          </p:cNvSpPr>
          <p:nvPr>
            <p:ph idx="1"/>
          </p:nvPr>
        </p:nvSpPr>
        <p:spPr>
          <a:xfrm>
            <a:off x="5864352" y="102963"/>
            <a:ext cx="6208776" cy="6650596"/>
          </a:xfrm>
        </p:spPr>
        <p:txBody>
          <a:bodyPr>
            <a:normAutofit/>
          </a:bodyPr>
          <a:lstStyle/>
          <a:p>
            <a:r>
              <a:rPr lang="en-US" dirty="0"/>
              <a:t>2022 forecast: 396,458</a:t>
            </a:r>
          </a:p>
          <a:p>
            <a:pPr lvl="1"/>
            <a:r>
              <a:rPr lang="en-US" dirty="0"/>
              <a:t>Control rule ER: 69%</a:t>
            </a:r>
          </a:p>
          <a:p>
            <a:pPr lvl="1"/>
            <a:r>
              <a:rPr lang="en-US" dirty="0"/>
              <a:t>ER to achieve 180K guidance: 55%</a:t>
            </a:r>
          </a:p>
          <a:p>
            <a:endParaRPr lang="en-US" dirty="0"/>
          </a:p>
          <a:p>
            <a:r>
              <a:rPr lang="en-US" dirty="0"/>
              <a:t>2022 postseason estimate: 251,191</a:t>
            </a:r>
          </a:p>
          <a:p>
            <a:pPr lvl="1"/>
            <a:r>
              <a:rPr lang="en-US" dirty="0"/>
              <a:t>over-forecast by 58%</a:t>
            </a:r>
          </a:p>
          <a:p>
            <a:pPr lvl="1"/>
            <a:r>
              <a:rPr lang="en-US" dirty="0"/>
              <a:t>Control rule ER: 51%</a:t>
            </a:r>
          </a:p>
          <a:p>
            <a:pPr lvl="1"/>
            <a:r>
              <a:rPr lang="en-US" dirty="0"/>
              <a:t>ER to achieve 180K guidance: 28%</a:t>
            </a:r>
          </a:p>
          <a:p>
            <a:pPr lvl="2"/>
            <a:endParaRPr lang="en-US" dirty="0"/>
          </a:p>
        </p:txBody>
      </p:sp>
      <p:sp>
        <p:nvSpPr>
          <p:cNvPr id="4" name="TextBox 3">
            <a:extLst>
              <a:ext uri="{FF2B5EF4-FFF2-40B4-BE49-F238E27FC236}">
                <a16:creationId xmlns:a16="http://schemas.microsoft.com/office/drawing/2014/main" id="{12395BFE-A578-E9B2-7ABA-3544FB9C7DCE}"/>
              </a:ext>
            </a:extLst>
          </p:cNvPr>
          <p:cNvSpPr txBox="1"/>
          <p:nvPr/>
        </p:nvSpPr>
        <p:spPr>
          <a:xfrm>
            <a:off x="633984" y="6384227"/>
            <a:ext cx="4254242" cy="369332"/>
          </a:xfrm>
          <a:prstGeom prst="rect">
            <a:avLst/>
          </a:prstGeom>
          <a:noFill/>
        </p:spPr>
        <p:txBody>
          <a:bodyPr wrap="none" rtlCol="0">
            <a:spAutoFit/>
          </a:bodyPr>
          <a:lstStyle/>
          <a:p>
            <a:r>
              <a:rPr lang="en-US" dirty="0"/>
              <a:t>PFMC Preseason Report I (</a:t>
            </a:r>
            <a:r>
              <a:rPr lang="en-US" dirty="0">
                <a:hlinkClick r:id="rId3"/>
              </a:rPr>
              <a:t>2024, Figure II-3</a:t>
            </a:r>
            <a:r>
              <a:rPr lang="en-US" dirty="0"/>
              <a:t>)</a:t>
            </a:r>
          </a:p>
        </p:txBody>
      </p:sp>
      <p:pic>
        <p:nvPicPr>
          <p:cNvPr id="6" name="Picture 5">
            <a:extLst>
              <a:ext uri="{FF2B5EF4-FFF2-40B4-BE49-F238E27FC236}">
                <a16:creationId xmlns:a16="http://schemas.microsoft.com/office/drawing/2014/main" id="{BCB13135-DA39-EED2-0C19-29240B9E3B02}"/>
              </a:ext>
            </a:extLst>
          </p:cNvPr>
          <p:cNvPicPr>
            <a:picLocks noChangeAspect="1"/>
          </p:cNvPicPr>
          <p:nvPr/>
        </p:nvPicPr>
        <p:blipFill>
          <a:blip r:embed="rId4"/>
          <a:stretch>
            <a:fillRect/>
          </a:stretch>
        </p:blipFill>
        <p:spPr>
          <a:xfrm>
            <a:off x="196444" y="953069"/>
            <a:ext cx="5667908" cy="5356973"/>
          </a:xfrm>
          <a:prstGeom prst="rect">
            <a:avLst/>
          </a:prstGeom>
        </p:spPr>
      </p:pic>
      <p:sp>
        <p:nvSpPr>
          <p:cNvPr id="7" name="Oval 6">
            <a:extLst>
              <a:ext uri="{FF2B5EF4-FFF2-40B4-BE49-F238E27FC236}">
                <a16:creationId xmlns:a16="http://schemas.microsoft.com/office/drawing/2014/main" id="{03CFF8FB-B4E4-C331-143C-AC51F34F2868}"/>
              </a:ext>
            </a:extLst>
          </p:cNvPr>
          <p:cNvSpPr/>
          <p:nvPr/>
        </p:nvSpPr>
        <p:spPr>
          <a:xfrm>
            <a:off x="2957969" y="4218432"/>
            <a:ext cx="256032" cy="280416"/>
          </a:xfrm>
          <a:prstGeom prst="ellipse">
            <a:avLst/>
          </a:prstGeom>
          <a:solidFill>
            <a:srgbClr val="FFFF00">
              <a:alpha val="47059"/>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73745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A998C-8EB1-979B-9DD2-A62AC0807FC4}"/>
              </a:ext>
            </a:extLst>
          </p:cNvPr>
          <p:cNvSpPr>
            <a:spLocks noGrp="1"/>
          </p:cNvSpPr>
          <p:nvPr>
            <p:ph type="title"/>
          </p:nvPr>
        </p:nvSpPr>
        <p:spPr>
          <a:xfrm>
            <a:off x="819681" y="-17705"/>
            <a:ext cx="10515600" cy="1325563"/>
          </a:xfrm>
        </p:spPr>
        <p:txBody>
          <a:bodyPr/>
          <a:lstStyle/>
          <a:p>
            <a:r>
              <a:rPr lang="en-US" dirty="0"/>
              <a:t>SI forecast accuracy</a:t>
            </a:r>
          </a:p>
        </p:txBody>
      </p:sp>
      <p:sp>
        <p:nvSpPr>
          <p:cNvPr id="3" name="Content Placeholder 2">
            <a:extLst>
              <a:ext uri="{FF2B5EF4-FFF2-40B4-BE49-F238E27FC236}">
                <a16:creationId xmlns:a16="http://schemas.microsoft.com/office/drawing/2014/main" id="{6925A0D8-0D3C-A36A-C71B-5D1319B84EF3}"/>
              </a:ext>
            </a:extLst>
          </p:cNvPr>
          <p:cNvSpPr>
            <a:spLocks noGrp="1"/>
          </p:cNvSpPr>
          <p:nvPr>
            <p:ph idx="1"/>
          </p:nvPr>
        </p:nvSpPr>
        <p:spPr>
          <a:xfrm>
            <a:off x="5864352" y="102963"/>
            <a:ext cx="6208776" cy="6650596"/>
          </a:xfrm>
        </p:spPr>
        <p:txBody>
          <a:bodyPr>
            <a:normAutofit/>
          </a:bodyPr>
          <a:lstStyle/>
          <a:p>
            <a:r>
              <a:rPr lang="en-US" dirty="0"/>
              <a:t>2019 forecast: 379,362</a:t>
            </a:r>
          </a:p>
          <a:p>
            <a:pPr lvl="1"/>
            <a:r>
              <a:rPr lang="en-US" dirty="0"/>
              <a:t>Control rule ER: 68%</a:t>
            </a:r>
          </a:p>
          <a:p>
            <a:pPr lvl="1"/>
            <a:r>
              <a:rPr lang="en-US" dirty="0"/>
              <a:t>ER to achieve 160K guidance: 58%</a:t>
            </a:r>
          </a:p>
          <a:p>
            <a:pPr lvl="1"/>
            <a:r>
              <a:rPr lang="en-US" dirty="0"/>
              <a:t>ER expected in </a:t>
            </a:r>
            <a:r>
              <a:rPr lang="en-US" dirty="0">
                <a:hlinkClick r:id="rId3"/>
              </a:rPr>
              <a:t>Pre-III</a:t>
            </a:r>
            <a:r>
              <a:rPr lang="en-US" dirty="0"/>
              <a:t>: 57.8%</a:t>
            </a:r>
          </a:p>
          <a:p>
            <a:pPr lvl="1"/>
            <a:r>
              <a:rPr lang="en-US" dirty="0"/>
              <a:t>Postseason ER estimate: 68%</a:t>
            </a:r>
          </a:p>
          <a:p>
            <a:r>
              <a:rPr lang="en-US" dirty="0"/>
              <a:t>2019 postseason estimate: 505,535</a:t>
            </a:r>
          </a:p>
          <a:p>
            <a:pPr lvl="1"/>
            <a:r>
              <a:rPr lang="en-US" dirty="0"/>
              <a:t>under-forecast by 25%</a:t>
            </a:r>
          </a:p>
          <a:p>
            <a:pPr lvl="1"/>
            <a:r>
              <a:rPr lang="en-US" dirty="0"/>
              <a:t>Control rule ER: 70%</a:t>
            </a:r>
          </a:p>
          <a:p>
            <a:pPr lvl="1"/>
            <a:r>
              <a:rPr lang="en-US" dirty="0"/>
              <a:t>ER to achieve 160K guidance: 68%</a:t>
            </a:r>
          </a:p>
          <a:p>
            <a:pPr lvl="2"/>
            <a:r>
              <a:rPr lang="en-US" dirty="0"/>
              <a:t>SRWC may have been constraining</a:t>
            </a:r>
          </a:p>
        </p:txBody>
      </p:sp>
      <p:sp>
        <p:nvSpPr>
          <p:cNvPr id="4" name="TextBox 3">
            <a:extLst>
              <a:ext uri="{FF2B5EF4-FFF2-40B4-BE49-F238E27FC236}">
                <a16:creationId xmlns:a16="http://schemas.microsoft.com/office/drawing/2014/main" id="{12395BFE-A578-E9B2-7ABA-3544FB9C7DCE}"/>
              </a:ext>
            </a:extLst>
          </p:cNvPr>
          <p:cNvSpPr txBox="1"/>
          <p:nvPr/>
        </p:nvSpPr>
        <p:spPr>
          <a:xfrm>
            <a:off x="633984" y="6384227"/>
            <a:ext cx="4254242" cy="369332"/>
          </a:xfrm>
          <a:prstGeom prst="rect">
            <a:avLst/>
          </a:prstGeom>
          <a:noFill/>
        </p:spPr>
        <p:txBody>
          <a:bodyPr wrap="none" rtlCol="0">
            <a:spAutoFit/>
          </a:bodyPr>
          <a:lstStyle/>
          <a:p>
            <a:r>
              <a:rPr lang="en-US" dirty="0"/>
              <a:t>PFMC Preseason Report I (</a:t>
            </a:r>
            <a:r>
              <a:rPr lang="en-US" dirty="0">
                <a:hlinkClick r:id="rId4"/>
              </a:rPr>
              <a:t>2024, Figure II-3</a:t>
            </a:r>
            <a:r>
              <a:rPr lang="en-US" dirty="0"/>
              <a:t>)</a:t>
            </a:r>
          </a:p>
        </p:txBody>
      </p:sp>
      <p:pic>
        <p:nvPicPr>
          <p:cNvPr id="6" name="Picture 5">
            <a:extLst>
              <a:ext uri="{FF2B5EF4-FFF2-40B4-BE49-F238E27FC236}">
                <a16:creationId xmlns:a16="http://schemas.microsoft.com/office/drawing/2014/main" id="{BCB13135-DA39-EED2-0C19-29240B9E3B02}"/>
              </a:ext>
            </a:extLst>
          </p:cNvPr>
          <p:cNvPicPr>
            <a:picLocks noChangeAspect="1"/>
          </p:cNvPicPr>
          <p:nvPr/>
        </p:nvPicPr>
        <p:blipFill>
          <a:blip r:embed="rId5"/>
          <a:stretch>
            <a:fillRect/>
          </a:stretch>
        </p:blipFill>
        <p:spPr>
          <a:xfrm>
            <a:off x="196444" y="953069"/>
            <a:ext cx="5667908" cy="5356973"/>
          </a:xfrm>
          <a:prstGeom prst="rect">
            <a:avLst/>
          </a:prstGeom>
        </p:spPr>
      </p:pic>
      <p:sp>
        <p:nvSpPr>
          <p:cNvPr id="7" name="Oval 6">
            <a:extLst>
              <a:ext uri="{FF2B5EF4-FFF2-40B4-BE49-F238E27FC236}">
                <a16:creationId xmlns:a16="http://schemas.microsoft.com/office/drawing/2014/main" id="{03CFF8FB-B4E4-C331-143C-AC51F34F2868}"/>
              </a:ext>
            </a:extLst>
          </p:cNvPr>
          <p:cNvSpPr/>
          <p:nvPr/>
        </p:nvSpPr>
        <p:spPr>
          <a:xfrm>
            <a:off x="2902382" y="3147845"/>
            <a:ext cx="256032" cy="280416"/>
          </a:xfrm>
          <a:prstGeom prst="ellipse">
            <a:avLst/>
          </a:prstGeom>
          <a:solidFill>
            <a:srgbClr val="FFFF00">
              <a:alpha val="47059"/>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22172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37BF39-1E4A-713A-800B-8F87265CC53C}"/>
              </a:ext>
            </a:extLst>
          </p:cNvPr>
          <p:cNvSpPr>
            <a:spLocks noGrp="1"/>
          </p:cNvSpPr>
          <p:nvPr>
            <p:ph type="title"/>
          </p:nvPr>
        </p:nvSpPr>
        <p:spPr>
          <a:xfrm>
            <a:off x="838200" y="-189010"/>
            <a:ext cx="10515600" cy="1325563"/>
          </a:xfrm>
        </p:spPr>
        <p:txBody>
          <a:bodyPr/>
          <a:lstStyle/>
          <a:p>
            <a:r>
              <a:rPr lang="en-US" dirty="0"/>
              <a:t>SI forecast accuracy – how does it compare?</a:t>
            </a:r>
          </a:p>
        </p:txBody>
      </p:sp>
      <p:sp>
        <p:nvSpPr>
          <p:cNvPr id="5" name="TextBox 4">
            <a:extLst>
              <a:ext uri="{FF2B5EF4-FFF2-40B4-BE49-F238E27FC236}">
                <a16:creationId xmlns:a16="http://schemas.microsoft.com/office/drawing/2014/main" id="{DD0BC98F-0220-6D12-667B-626187BA297C}"/>
              </a:ext>
            </a:extLst>
          </p:cNvPr>
          <p:cNvSpPr txBox="1"/>
          <p:nvPr/>
        </p:nvSpPr>
        <p:spPr>
          <a:xfrm>
            <a:off x="633984" y="6384227"/>
            <a:ext cx="4067588" cy="369332"/>
          </a:xfrm>
          <a:prstGeom prst="rect">
            <a:avLst/>
          </a:prstGeom>
          <a:noFill/>
        </p:spPr>
        <p:txBody>
          <a:bodyPr wrap="none" rtlCol="0">
            <a:spAutoFit/>
          </a:bodyPr>
          <a:lstStyle/>
          <a:p>
            <a:r>
              <a:rPr lang="en-US" dirty="0"/>
              <a:t>Satterthwaite and Shelton (</a:t>
            </a:r>
            <a:r>
              <a:rPr lang="en-US" dirty="0">
                <a:hlinkClick r:id="rId3"/>
              </a:rPr>
              <a:t>2023</a:t>
            </a:r>
            <a:r>
              <a:rPr lang="en-US" dirty="0"/>
              <a:t>, Table 1)</a:t>
            </a:r>
          </a:p>
        </p:txBody>
      </p:sp>
      <p:pic>
        <p:nvPicPr>
          <p:cNvPr id="7" name="Picture 6">
            <a:extLst>
              <a:ext uri="{FF2B5EF4-FFF2-40B4-BE49-F238E27FC236}">
                <a16:creationId xmlns:a16="http://schemas.microsoft.com/office/drawing/2014/main" id="{55406D9E-CABB-03D6-E01E-E7701819505D}"/>
              </a:ext>
            </a:extLst>
          </p:cNvPr>
          <p:cNvPicPr>
            <a:picLocks noChangeAspect="1"/>
          </p:cNvPicPr>
          <p:nvPr/>
        </p:nvPicPr>
        <p:blipFill>
          <a:blip r:embed="rId4"/>
          <a:stretch>
            <a:fillRect/>
          </a:stretch>
        </p:blipFill>
        <p:spPr>
          <a:xfrm>
            <a:off x="1370371" y="649360"/>
            <a:ext cx="9002353" cy="5843270"/>
          </a:xfrm>
          <a:prstGeom prst="rect">
            <a:avLst/>
          </a:prstGeom>
        </p:spPr>
      </p:pic>
    </p:spTree>
    <p:extLst>
      <p:ext uri="{BB962C8B-B14F-4D97-AF65-F5344CB8AC3E}">
        <p14:creationId xmlns:p14="http://schemas.microsoft.com/office/powerpoint/2010/main" val="35039442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032A5-D619-B28B-BCD8-280EF8DEEA7C}"/>
              </a:ext>
            </a:extLst>
          </p:cNvPr>
          <p:cNvSpPr>
            <a:spLocks noGrp="1"/>
          </p:cNvSpPr>
          <p:nvPr>
            <p:ph type="title"/>
          </p:nvPr>
        </p:nvSpPr>
        <p:spPr>
          <a:xfrm>
            <a:off x="252412" y="350837"/>
            <a:ext cx="10515600" cy="1325563"/>
          </a:xfrm>
        </p:spPr>
        <p:txBody>
          <a:bodyPr>
            <a:normAutofit/>
          </a:bodyPr>
          <a:lstStyle/>
          <a:p>
            <a:r>
              <a:rPr lang="en-US" sz="6000" dirty="0"/>
              <a:t>Council </a:t>
            </a:r>
            <a:r>
              <a:rPr lang="en-US" sz="6000" dirty="0">
                <a:hlinkClick r:id="rId2"/>
              </a:rPr>
              <a:t>Guidance</a:t>
            </a:r>
            <a:r>
              <a:rPr lang="en-US" sz="6000" dirty="0"/>
              <a:t>:</a:t>
            </a:r>
          </a:p>
        </p:txBody>
      </p:sp>
      <p:sp>
        <p:nvSpPr>
          <p:cNvPr id="3" name="Content Placeholder 2">
            <a:extLst>
              <a:ext uri="{FF2B5EF4-FFF2-40B4-BE49-F238E27FC236}">
                <a16:creationId xmlns:a16="http://schemas.microsoft.com/office/drawing/2014/main" id="{479E8366-C957-3C8B-1A24-735BC5CFB39A}"/>
              </a:ext>
            </a:extLst>
          </p:cNvPr>
          <p:cNvSpPr>
            <a:spLocks noGrp="1"/>
          </p:cNvSpPr>
          <p:nvPr>
            <p:ph idx="1"/>
          </p:nvPr>
        </p:nvSpPr>
        <p:spPr>
          <a:xfrm>
            <a:off x="109537" y="2040520"/>
            <a:ext cx="12082463" cy="5552683"/>
          </a:xfrm>
        </p:spPr>
        <p:txBody>
          <a:bodyPr>
            <a:normAutofit/>
          </a:bodyPr>
          <a:lstStyle/>
          <a:p>
            <a:r>
              <a:rPr lang="en-US" sz="4000" dirty="0"/>
              <a:t>(1) Future work should reflect that Maximum Sustainable Yield serves as the basis of salmon fishery management (as modified per the National Standard 1 Guidelines to achieve Optimum Yield), and not Maximum Sustainable Production, as described in </a:t>
            </a:r>
            <a:r>
              <a:rPr lang="en-US" sz="4000" dirty="0">
                <a:hlinkClick r:id="rId3"/>
              </a:rPr>
              <a:t>Agenda Item E.1.a, Supplemental STT Report, June 2024</a:t>
            </a:r>
            <a:r>
              <a:rPr lang="en-US" sz="4000" dirty="0"/>
              <a:t>.</a:t>
            </a:r>
          </a:p>
        </p:txBody>
      </p:sp>
    </p:spTree>
    <p:extLst>
      <p:ext uri="{BB962C8B-B14F-4D97-AF65-F5344CB8AC3E}">
        <p14:creationId xmlns:p14="http://schemas.microsoft.com/office/powerpoint/2010/main" val="1816227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032A5-D619-B28B-BCD8-280EF8DEEA7C}"/>
              </a:ext>
            </a:extLst>
          </p:cNvPr>
          <p:cNvSpPr>
            <a:spLocks noGrp="1"/>
          </p:cNvSpPr>
          <p:nvPr>
            <p:ph type="title"/>
          </p:nvPr>
        </p:nvSpPr>
        <p:spPr>
          <a:xfrm>
            <a:off x="740664" y="145669"/>
            <a:ext cx="10515600" cy="1325563"/>
          </a:xfrm>
        </p:spPr>
        <p:txBody>
          <a:bodyPr/>
          <a:lstStyle/>
          <a:p>
            <a:r>
              <a:rPr lang="en-US" dirty="0">
                <a:hlinkClick r:id="rId3"/>
              </a:rPr>
              <a:t>STT</a:t>
            </a:r>
            <a:r>
              <a:rPr lang="en-US" dirty="0"/>
              <a:t> recommendations (part 1):</a:t>
            </a:r>
          </a:p>
        </p:txBody>
      </p:sp>
      <p:sp>
        <p:nvSpPr>
          <p:cNvPr id="3" name="Content Placeholder 2">
            <a:extLst>
              <a:ext uri="{FF2B5EF4-FFF2-40B4-BE49-F238E27FC236}">
                <a16:creationId xmlns:a16="http://schemas.microsoft.com/office/drawing/2014/main" id="{479E8366-C957-3C8B-1A24-735BC5CFB39A}"/>
              </a:ext>
            </a:extLst>
          </p:cNvPr>
          <p:cNvSpPr>
            <a:spLocks noGrp="1"/>
          </p:cNvSpPr>
          <p:nvPr>
            <p:ph idx="1"/>
          </p:nvPr>
        </p:nvSpPr>
        <p:spPr>
          <a:xfrm>
            <a:off x="496824" y="1253331"/>
            <a:ext cx="11518964" cy="5459000"/>
          </a:xfrm>
        </p:spPr>
        <p:txBody>
          <a:bodyPr>
            <a:normAutofit/>
          </a:bodyPr>
          <a:lstStyle/>
          <a:p>
            <a:r>
              <a:rPr lang="en-US" dirty="0"/>
              <a:t>the STT agrees that there is a potential inconsistency between managing for optimum yield (OY) based on maximum sustainable yield (MSY) per the National Standard 1 guidelines, versus managing for maximum sustainable production (MSP) per the fishery management plan (FMP).</a:t>
            </a:r>
          </a:p>
          <a:p>
            <a:r>
              <a:rPr lang="en-US" dirty="0"/>
              <a:t>In practice, SRFC have not been managed to maximize natural production and thus the STT recommends refocusing on management measures that are based on MSY but take into account other factors to achieve OY, consistent with the National Standard 1 guidelines.</a:t>
            </a:r>
          </a:p>
        </p:txBody>
      </p:sp>
    </p:spTree>
    <p:extLst>
      <p:ext uri="{BB962C8B-B14F-4D97-AF65-F5344CB8AC3E}">
        <p14:creationId xmlns:p14="http://schemas.microsoft.com/office/powerpoint/2010/main" val="517467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032A5-D619-B28B-BCD8-280EF8DEEA7C}"/>
              </a:ext>
            </a:extLst>
          </p:cNvPr>
          <p:cNvSpPr>
            <a:spLocks noGrp="1"/>
          </p:cNvSpPr>
          <p:nvPr>
            <p:ph type="title"/>
          </p:nvPr>
        </p:nvSpPr>
        <p:spPr>
          <a:xfrm>
            <a:off x="740664" y="145669"/>
            <a:ext cx="10515600" cy="1325563"/>
          </a:xfrm>
        </p:spPr>
        <p:txBody>
          <a:bodyPr/>
          <a:lstStyle/>
          <a:p>
            <a:r>
              <a:rPr lang="en-US" dirty="0">
                <a:hlinkClick r:id="rId3"/>
              </a:rPr>
              <a:t>STT</a:t>
            </a:r>
            <a:r>
              <a:rPr lang="en-US" dirty="0"/>
              <a:t> recommendations (part 2):</a:t>
            </a:r>
          </a:p>
        </p:txBody>
      </p:sp>
      <p:sp>
        <p:nvSpPr>
          <p:cNvPr id="3" name="Content Placeholder 2">
            <a:extLst>
              <a:ext uri="{FF2B5EF4-FFF2-40B4-BE49-F238E27FC236}">
                <a16:creationId xmlns:a16="http://schemas.microsoft.com/office/drawing/2014/main" id="{479E8366-C957-3C8B-1A24-735BC5CFB39A}"/>
              </a:ext>
            </a:extLst>
          </p:cNvPr>
          <p:cNvSpPr>
            <a:spLocks noGrp="1"/>
          </p:cNvSpPr>
          <p:nvPr>
            <p:ph idx="1"/>
          </p:nvPr>
        </p:nvSpPr>
        <p:spPr>
          <a:xfrm>
            <a:off x="496824" y="1253331"/>
            <a:ext cx="11518964" cy="5459000"/>
          </a:xfrm>
        </p:spPr>
        <p:txBody>
          <a:bodyPr>
            <a:normAutofit fontScale="92500"/>
          </a:bodyPr>
          <a:lstStyle/>
          <a:p>
            <a:r>
              <a:rPr lang="en-US" dirty="0"/>
              <a:t>the STT recommends that the Workgroup pay particular attention to the treatment of hatchery and natural-origin escapement in the stock-recruit analysis</a:t>
            </a:r>
          </a:p>
          <a:p>
            <a:r>
              <a:rPr lang="en-US" dirty="0"/>
              <a:t>giving thought to the right metrics will be necessary when choosing how hatchery fish will be treated in developing a new SRFC conservation objective</a:t>
            </a:r>
          </a:p>
          <a:p>
            <a:r>
              <a:rPr lang="en-US" dirty="0"/>
              <a:t>STT recommends caution if considerations are given to SRFC fishery management goals that are in terms of natural-origin fish</a:t>
            </a:r>
          </a:p>
          <a:p>
            <a:pPr lvl="1"/>
            <a:r>
              <a:rPr lang="en-US" dirty="0"/>
              <a:t>not aware of other management strategies that consist of objectives based on natural-origin fish only, where the composite stock is comprised of a large percentage of hatchery-origin fish</a:t>
            </a:r>
          </a:p>
          <a:p>
            <a:pPr lvl="1"/>
            <a:r>
              <a:rPr lang="en-US" dirty="0"/>
              <a:t>implementation of a natural-origin fish conservation objective could be difficult for SRFC in the absence of mass marking. </a:t>
            </a:r>
          </a:p>
          <a:p>
            <a:pPr lvl="1"/>
            <a:r>
              <a:rPr lang="en-US" dirty="0"/>
              <a:t>Estimates of the hatchery and natural fraction of escapement are routinely made by the California Department of Fish and Wildlife, but are not available in time to inform the preseason fishery planning process shortly after spawning ends.</a:t>
            </a:r>
          </a:p>
        </p:txBody>
      </p:sp>
    </p:spTree>
    <p:extLst>
      <p:ext uri="{BB962C8B-B14F-4D97-AF65-F5344CB8AC3E}">
        <p14:creationId xmlns:p14="http://schemas.microsoft.com/office/powerpoint/2010/main" val="241351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032A5-D619-B28B-BCD8-280EF8DEEA7C}"/>
              </a:ext>
            </a:extLst>
          </p:cNvPr>
          <p:cNvSpPr>
            <a:spLocks noGrp="1"/>
          </p:cNvSpPr>
          <p:nvPr>
            <p:ph type="title"/>
          </p:nvPr>
        </p:nvSpPr>
        <p:spPr>
          <a:xfrm>
            <a:off x="740664" y="145669"/>
            <a:ext cx="10515600" cy="1325563"/>
          </a:xfrm>
        </p:spPr>
        <p:txBody>
          <a:bodyPr/>
          <a:lstStyle/>
          <a:p>
            <a:r>
              <a:rPr lang="en-US" dirty="0">
                <a:hlinkClick r:id="rId3"/>
              </a:rPr>
              <a:t>STT</a:t>
            </a:r>
            <a:r>
              <a:rPr lang="en-US" dirty="0"/>
              <a:t> recommendations (part 3):</a:t>
            </a:r>
          </a:p>
        </p:txBody>
      </p:sp>
      <p:sp>
        <p:nvSpPr>
          <p:cNvPr id="3" name="Content Placeholder 2">
            <a:extLst>
              <a:ext uri="{FF2B5EF4-FFF2-40B4-BE49-F238E27FC236}">
                <a16:creationId xmlns:a16="http://schemas.microsoft.com/office/drawing/2014/main" id="{479E8366-C957-3C8B-1A24-735BC5CFB39A}"/>
              </a:ext>
            </a:extLst>
          </p:cNvPr>
          <p:cNvSpPr>
            <a:spLocks noGrp="1"/>
          </p:cNvSpPr>
          <p:nvPr>
            <p:ph idx="1"/>
          </p:nvPr>
        </p:nvSpPr>
        <p:spPr>
          <a:xfrm>
            <a:off x="496824" y="1253331"/>
            <a:ext cx="11561826" cy="5459000"/>
          </a:xfrm>
        </p:spPr>
        <p:txBody>
          <a:bodyPr>
            <a:normAutofit/>
          </a:bodyPr>
          <a:lstStyle/>
          <a:p>
            <a:r>
              <a:rPr lang="en-US" dirty="0"/>
              <a:t>In Section 4.2.3 the Workgroup noted logical inconsistencies in estimating F</a:t>
            </a:r>
            <a:r>
              <a:rPr lang="en-US" baseline="-25000" dirty="0"/>
              <a:t>MSY</a:t>
            </a:r>
            <a:r>
              <a:rPr lang="en-US" dirty="0"/>
              <a:t> and S</a:t>
            </a:r>
            <a:r>
              <a:rPr lang="en-US" baseline="-25000" dirty="0"/>
              <a:t>MSY</a:t>
            </a:r>
            <a:r>
              <a:rPr lang="en-US" dirty="0"/>
              <a:t> from a stock-recruitment relationship where the natural-origin spawners are not the only source of natural area production (and thus the “stock” and “recruit” components are not in the same units).</a:t>
            </a:r>
          </a:p>
          <a:p>
            <a:r>
              <a:rPr lang="en-US" dirty="0"/>
              <a:t>However, the escapement that results in Maximum Sustainable Production (MSP) can be estimated under this scenario. </a:t>
            </a:r>
          </a:p>
          <a:p>
            <a:r>
              <a:rPr lang="en-US" dirty="0"/>
              <a:t>The STT is supportive of identifying a reasonable ratio between S</a:t>
            </a:r>
            <a:r>
              <a:rPr lang="en-US" baseline="-25000" dirty="0"/>
              <a:t>MSY</a:t>
            </a:r>
            <a:r>
              <a:rPr lang="en-US" dirty="0"/>
              <a:t> and S</a:t>
            </a:r>
            <a:r>
              <a:rPr lang="en-US" baseline="-25000" dirty="0"/>
              <a:t>MSP</a:t>
            </a:r>
            <a:r>
              <a:rPr lang="en-US" dirty="0"/>
              <a:t> </a:t>
            </a:r>
            <a:r>
              <a:rPr lang="en-US" i="1" dirty="0"/>
              <a:t>(S</a:t>
            </a:r>
            <a:r>
              <a:rPr lang="en-US" i="1" baseline="-25000" dirty="0"/>
              <a:t>MAX</a:t>
            </a:r>
            <a:r>
              <a:rPr lang="en-US" i="1" dirty="0"/>
              <a:t>)</a:t>
            </a:r>
            <a:r>
              <a:rPr lang="en-US" dirty="0"/>
              <a:t> to inform a data-based estimate of S</a:t>
            </a:r>
            <a:r>
              <a:rPr lang="en-US" baseline="-25000" dirty="0"/>
              <a:t>MSY</a:t>
            </a:r>
            <a:r>
              <a:rPr lang="en-US" dirty="0"/>
              <a:t>. </a:t>
            </a:r>
          </a:p>
          <a:p>
            <a:pPr lvl="1"/>
            <a:r>
              <a:rPr lang="en-US" dirty="0"/>
              <a:t>Plot twist: for a Ricker, S</a:t>
            </a:r>
            <a:r>
              <a:rPr lang="en-US" baseline="-25000" dirty="0"/>
              <a:t>MSY</a:t>
            </a:r>
            <a:r>
              <a:rPr lang="en-US" dirty="0"/>
              <a:t>/S</a:t>
            </a:r>
            <a:r>
              <a:rPr lang="en-US" baseline="-25000" dirty="0"/>
              <a:t>MAX</a:t>
            </a:r>
            <a:r>
              <a:rPr lang="en-US" dirty="0"/>
              <a:t>=F</a:t>
            </a:r>
            <a:r>
              <a:rPr lang="en-US" baseline="-25000" dirty="0"/>
              <a:t>MSY</a:t>
            </a:r>
            <a:r>
              <a:rPr lang="en-US" dirty="0"/>
              <a:t> (</a:t>
            </a:r>
            <a:r>
              <a:rPr lang="en-US" dirty="0">
                <a:hlinkClick r:id="rId4"/>
              </a:rPr>
              <a:t>SAC 2011, p. 101</a:t>
            </a:r>
            <a:r>
              <a:rPr lang="en-US" dirty="0"/>
              <a:t>)</a:t>
            </a:r>
            <a:endParaRPr lang="en-US" baseline="-25000" dirty="0"/>
          </a:p>
          <a:p>
            <a:r>
              <a:rPr lang="en-US" dirty="0"/>
              <a:t>The STT is less supportive of development of a proxy based on escapement maximizing production- because of the inconsistencies with National Standard 1 identified previously.</a:t>
            </a:r>
          </a:p>
        </p:txBody>
      </p:sp>
    </p:spTree>
    <p:extLst>
      <p:ext uri="{BB962C8B-B14F-4D97-AF65-F5344CB8AC3E}">
        <p14:creationId xmlns:p14="http://schemas.microsoft.com/office/powerpoint/2010/main" val="480009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278C7C-59F6-4E08-E5B7-B41DAC9CAD35}"/>
              </a:ext>
            </a:extLst>
          </p:cNvPr>
          <p:cNvSpPr>
            <a:spLocks noGrp="1"/>
          </p:cNvSpPr>
          <p:nvPr>
            <p:ph type="title"/>
          </p:nvPr>
        </p:nvSpPr>
        <p:spPr>
          <a:xfrm>
            <a:off x="838200" y="18255"/>
            <a:ext cx="10515600" cy="1325563"/>
          </a:xfrm>
        </p:spPr>
        <p:txBody>
          <a:bodyPr/>
          <a:lstStyle/>
          <a:p>
            <a:r>
              <a:rPr lang="en-US" dirty="0">
                <a:hlinkClick r:id="rId2"/>
              </a:rPr>
              <a:t>National Standard 1</a:t>
            </a:r>
            <a:endParaRPr lang="en-US" dirty="0"/>
          </a:p>
        </p:txBody>
      </p:sp>
      <p:sp>
        <p:nvSpPr>
          <p:cNvPr id="3" name="Content Placeholder 2">
            <a:extLst>
              <a:ext uri="{FF2B5EF4-FFF2-40B4-BE49-F238E27FC236}">
                <a16:creationId xmlns:a16="http://schemas.microsoft.com/office/drawing/2014/main" id="{CEF37FCD-96F3-538B-8E8B-9DBF447D2B45}"/>
              </a:ext>
            </a:extLst>
          </p:cNvPr>
          <p:cNvSpPr>
            <a:spLocks noGrp="1"/>
          </p:cNvSpPr>
          <p:nvPr>
            <p:ph idx="1"/>
          </p:nvPr>
        </p:nvSpPr>
        <p:spPr>
          <a:xfrm>
            <a:off x="681038" y="1253330"/>
            <a:ext cx="10515600" cy="5376069"/>
          </a:xfrm>
        </p:spPr>
        <p:txBody>
          <a:bodyPr>
            <a:normAutofit fontScale="70000" lnSpcReduction="20000"/>
          </a:bodyPr>
          <a:lstStyle/>
          <a:p>
            <a:r>
              <a:rPr lang="en-US" dirty="0"/>
              <a:t>OY is based on MSY as reduced </a:t>
            </a:r>
            <a:r>
              <a:rPr lang="en-US" i="1" dirty="0"/>
              <a:t>[when expressed as harvest, equating to increased escapement] </a:t>
            </a:r>
            <a:r>
              <a:rPr lang="en-US" dirty="0"/>
              <a:t>under paragraphs (e)(3)(iii)(A) and (B) of this section. The most important limitation on the specification of OY is that the choice of OY and the conservation and management measures proposed to achieve it must prevent overfishing.</a:t>
            </a:r>
          </a:p>
          <a:p>
            <a:r>
              <a:rPr lang="en-US" dirty="0"/>
              <a:t>In determining the greatest benefit to the Nation, the values that should be weighed and receive serious attention when considering the economic, social, or ecological factors used in reducing MSY, or its proxy, to obtain OY are:</a:t>
            </a:r>
          </a:p>
          <a:p>
            <a:pPr lvl="1"/>
            <a:r>
              <a:rPr lang="en-US" dirty="0"/>
              <a:t>The benefits of food production …</a:t>
            </a:r>
          </a:p>
          <a:p>
            <a:pPr lvl="1"/>
            <a:r>
              <a:rPr lang="en-US" dirty="0"/>
              <a:t>The benefits of recreational opportunities reflect the quality of both the recreational fishing experience and non-consumptive fishery uses …</a:t>
            </a:r>
          </a:p>
          <a:p>
            <a:pPr lvl="1"/>
            <a:r>
              <a:rPr lang="en-US" dirty="0"/>
              <a:t>The benefits of protection afforded to marine ecosystems are those resulting from maintaining viable populations (including those of unexploited species), maintaining adequate forage for all components of the ecosystem, maintaining evolutionary and ecological processes (e.g., disturbance regimes, hydrological processes, nutrient cycles), maintaining productive habitat, maintaining the evolutionary potential of species and ecosystems, and accommodating human use.</a:t>
            </a:r>
          </a:p>
          <a:p>
            <a:r>
              <a:rPr lang="en-US" dirty="0"/>
              <a:t>Ecological factors.  Examples include impacts on EC species, forage fish stocks, other fisheries, predator-prey or competitive interactions, marine mammals, threatened or endangered species, and birds. Species interactions that have not been explicitly taken into account when calculating MSY should be considered as relevant factors for setting OY below MSY. In addition, consideration should be given to managing forage stocks for higher biomass than </a:t>
            </a:r>
            <a:r>
              <a:rPr lang="en-US" dirty="0" err="1"/>
              <a:t>Bmsy</a:t>
            </a:r>
            <a:r>
              <a:rPr lang="en-US" dirty="0"/>
              <a:t> to enhance and protect the marine ecosystem. Also important are ecological or environmental conditions that stress marine organisms or their habitat, such as natural and manmade changes in wetlands or nursery grounds, and effects of pollutants on habitat and stocks.</a:t>
            </a:r>
          </a:p>
        </p:txBody>
      </p:sp>
    </p:spTree>
    <p:extLst>
      <p:ext uri="{BB962C8B-B14F-4D97-AF65-F5344CB8AC3E}">
        <p14:creationId xmlns:p14="http://schemas.microsoft.com/office/powerpoint/2010/main" val="753924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032A5-D619-B28B-BCD8-280EF8DEEA7C}"/>
              </a:ext>
            </a:extLst>
          </p:cNvPr>
          <p:cNvSpPr>
            <a:spLocks noGrp="1"/>
          </p:cNvSpPr>
          <p:nvPr>
            <p:ph type="title"/>
          </p:nvPr>
        </p:nvSpPr>
        <p:spPr>
          <a:xfrm>
            <a:off x="726377" y="0"/>
            <a:ext cx="10515600" cy="1325563"/>
          </a:xfrm>
        </p:spPr>
        <p:txBody>
          <a:bodyPr/>
          <a:lstStyle/>
          <a:p>
            <a:r>
              <a:rPr lang="en-US" dirty="0">
                <a:hlinkClick r:id="rId3"/>
              </a:rPr>
              <a:t>SSC</a:t>
            </a:r>
            <a:r>
              <a:rPr lang="en-US" dirty="0"/>
              <a:t> recommendations:</a:t>
            </a:r>
          </a:p>
        </p:txBody>
      </p:sp>
      <p:sp>
        <p:nvSpPr>
          <p:cNvPr id="3" name="Content Placeholder 2">
            <a:extLst>
              <a:ext uri="{FF2B5EF4-FFF2-40B4-BE49-F238E27FC236}">
                <a16:creationId xmlns:a16="http://schemas.microsoft.com/office/drawing/2014/main" id="{479E8366-C957-3C8B-1A24-735BC5CFB39A}"/>
              </a:ext>
            </a:extLst>
          </p:cNvPr>
          <p:cNvSpPr>
            <a:spLocks noGrp="1"/>
          </p:cNvSpPr>
          <p:nvPr>
            <p:ph idx="1"/>
          </p:nvPr>
        </p:nvSpPr>
        <p:spPr>
          <a:xfrm>
            <a:off x="268224" y="1253330"/>
            <a:ext cx="11679936" cy="5604670"/>
          </a:xfrm>
        </p:spPr>
        <p:txBody>
          <a:bodyPr>
            <a:normAutofit fontScale="85000" lnSpcReduction="20000"/>
          </a:bodyPr>
          <a:lstStyle/>
          <a:p>
            <a:r>
              <a:rPr lang="en-US" dirty="0"/>
              <a:t>The SSC recommends the S</a:t>
            </a:r>
            <a:r>
              <a:rPr lang="en-US" baseline="-25000" dirty="0"/>
              <a:t>MSY</a:t>
            </a:r>
            <a:r>
              <a:rPr lang="en-US" dirty="0"/>
              <a:t>, F</a:t>
            </a:r>
            <a:r>
              <a:rPr lang="en-US" baseline="-25000" dirty="0"/>
              <a:t>MSY</a:t>
            </a:r>
            <a:r>
              <a:rPr lang="en-US" dirty="0"/>
              <a:t>, conservation objective, and other reference points for SRFC be developed for natural-origin fish only. </a:t>
            </a:r>
          </a:p>
          <a:p>
            <a:pPr lvl="1"/>
            <a:r>
              <a:rPr lang="en-US" dirty="0"/>
              <a:t>The approaches used to derive salmon harvest reference points (e.g., S</a:t>
            </a:r>
            <a:r>
              <a:rPr lang="en-US" baseline="-25000" dirty="0"/>
              <a:t>MSY</a:t>
            </a:r>
            <a:r>
              <a:rPr lang="en-US" dirty="0"/>
              <a:t>, F</a:t>
            </a:r>
            <a:r>
              <a:rPr lang="en-US" baseline="-25000" dirty="0"/>
              <a:t>MSY</a:t>
            </a:r>
            <a:r>
              <a:rPr lang="en-US" dirty="0"/>
              <a:t>) were developed for natural-origin salmon populations.</a:t>
            </a:r>
          </a:p>
          <a:p>
            <a:pPr lvl="1"/>
            <a:r>
              <a:rPr lang="en-US" dirty="0"/>
              <a:t>The SSC emphasizes the need to disentangle production and yield of natural-origin and hatchery-origin fish to reduce the risk of overharvest of the natural-origin component. </a:t>
            </a:r>
          </a:p>
          <a:p>
            <a:pPr lvl="1"/>
            <a:r>
              <a:rPr lang="en-US" dirty="0"/>
              <a:t>Reference points from a spawner-recruitment relationship for the natural-origin fish would support management and could reduce risk of listing under the Endangered Species Act.</a:t>
            </a:r>
          </a:p>
          <a:p>
            <a:r>
              <a:rPr lang="en-US" dirty="0"/>
              <a:t>The SSC encourages moving toward natural-origin reference points while acknowledging that data limitations may restrict the speed at which they can be developed.</a:t>
            </a:r>
          </a:p>
          <a:p>
            <a:r>
              <a:rPr lang="en-US" dirty="0"/>
              <a:t>In the interim, some updates can be completed in a short period of time.</a:t>
            </a:r>
          </a:p>
          <a:p>
            <a:r>
              <a:rPr lang="en-US" dirty="0"/>
              <a:t>The SSC recommends that the currently used proxy value for F</a:t>
            </a:r>
            <a:r>
              <a:rPr lang="en-US" baseline="-25000" dirty="0"/>
              <a:t>MSY</a:t>
            </a:r>
            <a:r>
              <a:rPr lang="en-US" dirty="0"/>
              <a:t> be updated using recent data from other Chinook stocks that are representative of the SRFC stock under current conditions.</a:t>
            </a:r>
          </a:p>
          <a:p>
            <a:r>
              <a:rPr lang="en-US" dirty="0"/>
              <a:t>The SSC also recommends that S</a:t>
            </a:r>
            <a:r>
              <a:rPr lang="en-US" baseline="-25000" dirty="0"/>
              <a:t>MSY</a:t>
            </a:r>
            <a:r>
              <a:rPr lang="en-US" dirty="0"/>
              <a:t> and the CO be updated using one of the indirect approaches proposed by the WG.</a:t>
            </a:r>
          </a:p>
          <a:p>
            <a:r>
              <a:rPr lang="en-US" dirty="0"/>
              <a:t>Some of the preferred approaches may be suitable for a salmon methodology review</a:t>
            </a:r>
          </a:p>
        </p:txBody>
      </p:sp>
    </p:spTree>
    <p:extLst>
      <p:ext uri="{BB962C8B-B14F-4D97-AF65-F5344CB8AC3E}">
        <p14:creationId xmlns:p14="http://schemas.microsoft.com/office/powerpoint/2010/main" val="3821578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032A5-D619-B28B-BCD8-280EF8DEEA7C}"/>
              </a:ext>
            </a:extLst>
          </p:cNvPr>
          <p:cNvSpPr>
            <a:spLocks noGrp="1"/>
          </p:cNvSpPr>
          <p:nvPr>
            <p:ph type="title"/>
          </p:nvPr>
        </p:nvSpPr>
        <p:spPr>
          <a:xfrm>
            <a:off x="726377" y="0"/>
            <a:ext cx="10515600" cy="1325563"/>
          </a:xfrm>
        </p:spPr>
        <p:txBody>
          <a:bodyPr/>
          <a:lstStyle/>
          <a:p>
            <a:r>
              <a:rPr lang="en-US" dirty="0">
                <a:hlinkClick r:id="rId2"/>
              </a:rPr>
              <a:t>SAS</a:t>
            </a:r>
            <a:r>
              <a:rPr lang="en-US" dirty="0"/>
              <a:t> report:</a:t>
            </a:r>
          </a:p>
        </p:txBody>
      </p:sp>
      <p:sp>
        <p:nvSpPr>
          <p:cNvPr id="3" name="Content Placeholder 2">
            <a:extLst>
              <a:ext uri="{FF2B5EF4-FFF2-40B4-BE49-F238E27FC236}">
                <a16:creationId xmlns:a16="http://schemas.microsoft.com/office/drawing/2014/main" id="{479E8366-C957-3C8B-1A24-735BC5CFB39A}"/>
              </a:ext>
            </a:extLst>
          </p:cNvPr>
          <p:cNvSpPr>
            <a:spLocks noGrp="1"/>
          </p:cNvSpPr>
          <p:nvPr>
            <p:ph idx="1"/>
          </p:nvPr>
        </p:nvSpPr>
        <p:spPr>
          <a:xfrm>
            <a:off x="496824" y="1253331"/>
            <a:ext cx="11347514" cy="5418932"/>
          </a:xfrm>
        </p:spPr>
        <p:txBody>
          <a:bodyPr>
            <a:normAutofit fontScale="92500" lnSpcReduction="10000"/>
          </a:bodyPr>
          <a:lstStyle/>
          <a:p>
            <a:r>
              <a:rPr lang="en-US" dirty="0"/>
              <a:t>The SAS noted this is the first report from the SRWG and they do not have any specific recommendations to provide at this stage. However, the SAS discussed several items they hope will be considered as work proceeds.</a:t>
            </a:r>
          </a:p>
          <a:p>
            <a:pPr lvl="1"/>
            <a:r>
              <a:rPr lang="en-US" dirty="0"/>
              <a:t>Hatcheries</a:t>
            </a:r>
          </a:p>
          <a:p>
            <a:pPr lvl="2"/>
            <a:r>
              <a:rPr lang="en-US" dirty="0"/>
              <a:t>Role in sustaining fish stocks</a:t>
            </a:r>
          </a:p>
          <a:p>
            <a:pPr lvl="2"/>
            <a:r>
              <a:rPr lang="en-US" dirty="0"/>
              <a:t>Broodstock needs</a:t>
            </a:r>
          </a:p>
          <a:p>
            <a:pPr lvl="1"/>
            <a:r>
              <a:rPr lang="en-US" dirty="0"/>
              <a:t>Habitat</a:t>
            </a:r>
          </a:p>
          <a:p>
            <a:pPr lvl="1"/>
            <a:r>
              <a:rPr lang="en-US" dirty="0"/>
              <a:t>Water management</a:t>
            </a:r>
          </a:p>
          <a:p>
            <a:pPr lvl="1"/>
            <a:r>
              <a:rPr lang="en-US" dirty="0"/>
              <a:t>Parentage-Based Tagging</a:t>
            </a:r>
          </a:p>
          <a:p>
            <a:pPr lvl="1"/>
            <a:r>
              <a:rPr lang="en-US" dirty="0"/>
              <a:t>Sacramento River Winter Chinook</a:t>
            </a:r>
          </a:p>
          <a:p>
            <a:r>
              <a:rPr lang="en-US" dirty="0"/>
              <a:t>a conservation objective that considers fish returning to both natural areas and fish returning to hatcheries may be the most appropriate</a:t>
            </a:r>
          </a:p>
          <a:p>
            <a:r>
              <a:rPr lang="en-US" dirty="0"/>
              <a:t>the SAS would like the SRWG to strongly consider moving forward with a “natural area” component that consists of a natural/hatchery aggregate rather than parsing the two apart.</a:t>
            </a:r>
          </a:p>
        </p:txBody>
      </p:sp>
    </p:spTree>
    <p:extLst>
      <p:ext uri="{BB962C8B-B14F-4D97-AF65-F5344CB8AC3E}">
        <p14:creationId xmlns:p14="http://schemas.microsoft.com/office/powerpoint/2010/main" val="3240271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032A5-D619-B28B-BCD8-280EF8DEEA7C}"/>
              </a:ext>
            </a:extLst>
          </p:cNvPr>
          <p:cNvSpPr>
            <a:spLocks noGrp="1"/>
          </p:cNvSpPr>
          <p:nvPr>
            <p:ph type="title"/>
          </p:nvPr>
        </p:nvSpPr>
        <p:spPr>
          <a:xfrm>
            <a:off x="252412" y="350837"/>
            <a:ext cx="10515600" cy="1325563"/>
          </a:xfrm>
        </p:spPr>
        <p:txBody>
          <a:bodyPr>
            <a:normAutofit/>
          </a:bodyPr>
          <a:lstStyle/>
          <a:p>
            <a:r>
              <a:rPr lang="en-US" sz="6000" dirty="0"/>
              <a:t>Council </a:t>
            </a:r>
            <a:r>
              <a:rPr lang="en-US" sz="6000" dirty="0">
                <a:hlinkClick r:id="rId2"/>
              </a:rPr>
              <a:t>Guidance </a:t>
            </a:r>
            <a:r>
              <a:rPr lang="en-US" sz="6000" dirty="0"/>
              <a:t>:</a:t>
            </a:r>
          </a:p>
        </p:txBody>
      </p:sp>
      <p:sp>
        <p:nvSpPr>
          <p:cNvPr id="3" name="Content Placeholder 2">
            <a:extLst>
              <a:ext uri="{FF2B5EF4-FFF2-40B4-BE49-F238E27FC236}">
                <a16:creationId xmlns:a16="http://schemas.microsoft.com/office/drawing/2014/main" id="{479E8366-C957-3C8B-1A24-735BC5CFB39A}"/>
              </a:ext>
            </a:extLst>
          </p:cNvPr>
          <p:cNvSpPr>
            <a:spLocks noGrp="1"/>
          </p:cNvSpPr>
          <p:nvPr>
            <p:ph idx="1"/>
          </p:nvPr>
        </p:nvSpPr>
        <p:spPr>
          <a:xfrm>
            <a:off x="109537" y="1676400"/>
            <a:ext cx="12082463" cy="5552683"/>
          </a:xfrm>
        </p:spPr>
        <p:txBody>
          <a:bodyPr>
            <a:normAutofit/>
          </a:bodyPr>
          <a:lstStyle/>
          <a:p>
            <a:endParaRPr lang="en-US" sz="4000" dirty="0"/>
          </a:p>
          <a:p>
            <a:r>
              <a:rPr lang="en-US" sz="4000" dirty="0"/>
              <a:t>(2) Task the workgroup with evaluating the draft cohort reconstruction that is underway for Sacramento fall Chinook and determine if it will provide substantial improvement and accuracy over current forecasting and modeling methodologies.</a:t>
            </a:r>
          </a:p>
        </p:txBody>
      </p:sp>
    </p:spTree>
    <p:extLst>
      <p:ext uri="{BB962C8B-B14F-4D97-AF65-F5344CB8AC3E}">
        <p14:creationId xmlns:p14="http://schemas.microsoft.com/office/powerpoint/2010/main" val="29135479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36034D22EC726499B454EB731AA145A" ma:contentTypeVersion="18" ma:contentTypeDescription="Create a new document." ma:contentTypeScope="" ma:versionID="9ccda1677bfcca54730c383cbac31a77">
  <xsd:schema xmlns:xsd="http://www.w3.org/2001/XMLSchema" xmlns:xs="http://www.w3.org/2001/XMLSchema" xmlns:p="http://schemas.microsoft.com/office/2006/metadata/properties" xmlns:ns2="ef165378-3349-4474-ad08-d9858807eb8e" xmlns:ns3="542b8446-c83e-4e97-9834-e3cd6df8a00e" targetNamespace="http://schemas.microsoft.com/office/2006/metadata/properties" ma:root="true" ma:fieldsID="0e5c4457bc0e0cee108789122f621d05" ns2:_="" ns3:_="">
    <xsd:import namespace="ef165378-3349-4474-ad08-d9858807eb8e"/>
    <xsd:import namespace="542b8446-c83e-4e97-9834-e3cd6df8a00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TaxCatchAll" minOccurs="0"/>
                <xsd:element ref="ns2:MediaServiceOCR" minOccurs="0"/>
                <xsd:element ref="ns2:MediaServiceGenerationTime" minOccurs="0"/>
                <xsd:element ref="ns2:MediaServiceEventHashCode" minOccurs="0"/>
                <xsd:element ref="ns2:lcf76f155ced4ddcb4097134ff3c332f"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f165378-3349-4474-ad08-d9858807eb8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7b48f79c-3828-4ee8-ab19-506afe97e5fe"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0"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42b8446-c83e-4e97-9834-e3cd6df8a00e"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26c83911-d930-439f-b08d-11462bdda91b}" ma:internalName="TaxCatchAll" ma:showField="CatchAllData" ma:web="542b8446-c83e-4e97-9834-e3cd6df8a00e">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ef165378-3349-4474-ad08-d9858807eb8e">
      <Terms xmlns="http://schemas.microsoft.com/office/infopath/2007/PartnerControls"/>
    </lcf76f155ced4ddcb4097134ff3c332f>
    <TaxCatchAll xmlns="542b8446-c83e-4e97-9834-e3cd6df8a00e" xsi:nil="true"/>
  </documentManagement>
</p:properties>
</file>

<file path=customXml/itemProps1.xml><?xml version="1.0" encoding="utf-8"?>
<ds:datastoreItem xmlns:ds="http://schemas.openxmlformats.org/officeDocument/2006/customXml" ds:itemID="{40CBFADE-9E86-4F18-BA9A-1B0EB499B625}"/>
</file>

<file path=customXml/itemProps2.xml><?xml version="1.0" encoding="utf-8"?>
<ds:datastoreItem xmlns:ds="http://schemas.openxmlformats.org/officeDocument/2006/customXml" ds:itemID="{BED1BB8E-1142-487B-968E-86B6409622A3}"/>
</file>

<file path=customXml/itemProps3.xml><?xml version="1.0" encoding="utf-8"?>
<ds:datastoreItem xmlns:ds="http://schemas.openxmlformats.org/officeDocument/2006/customXml" ds:itemID="{713F31B0-CEBA-40EE-9F83-03D754701B81}"/>
</file>

<file path=docProps/app.xml><?xml version="1.0" encoding="utf-8"?>
<Properties xmlns="http://schemas.openxmlformats.org/officeDocument/2006/extended-properties" xmlns:vt="http://schemas.openxmlformats.org/officeDocument/2006/docPropsVTypes">
  <TotalTime>488</TotalTime>
  <Words>2059</Words>
  <Application>Microsoft Macintosh PowerPoint</Application>
  <PresentationFormat>Widescreen</PresentationFormat>
  <Paragraphs>120</Paragraphs>
  <Slides>15</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June 2024 Council Guidance to SRWG </vt:lpstr>
      <vt:lpstr>Council Guidance:</vt:lpstr>
      <vt:lpstr>STT recommendations (part 1):</vt:lpstr>
      <vt:lpstr>STT recommendations (part 2):</vt:lpstr>
      <vt:lpstr>STT recommendations (part 3):</vt:lpstr>
      <vt:lpstr>National Standard 1</vt:lpstr>
      <vt:lpstr>SSC recommendations:</vt:lpstr>
      <vt:lpstr>SAS report:</vt:lpstr>
      <vt:lpstr>Council Guidance :</vt:lpstr>
      <vt:lpstr>SSC recommendations:</vt:lpstr>
      <vt:lpstr>STT recommendations:</vt:lpstr>
      <vt:lpstr>SI forecast accuracy</vt:lpstr>
      <vt:lpstr>SI forecast accuracy</vt:lpstr>
      <vt:lpstr>SI forecast accuracy</vt:lpstr>
      <vt:lpstr>SI forecast accuracy – how does it compare?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Will Satterthwaite</dc:creator>
  <cp:lastModifiedBy>Will Satterthwaite</cp:lastModifiedBy>
  <cp:revision>24</cp:revision>
  <dcterms:created xsi:type="dcterms:W3CDTF">2024-06-14T17:05:50Z</dcterms:created>
  <dcterms:modified xsi:type="dcterms:W3CDTF">2024-06-24T21:01:03Z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0x010100A36034D22EC726499B454EB731AA145A</vt:lpwstr>
  </property>
</Properties>
</file>