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415" r:id="rId3"/>
    <p:sldId id="416" r:id="rId4"/>
    <p:sldId id="417" r:id="rId5"/>
    <p:sldId id="41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574"/>
    <p:restoredTop sz="94653"/>
  </p:normalViewPr>
  <p:slideViewPr>
    <p:cSldViewPr snapToGrid="0">
      <p:cViewPr varScale="1">
        <p:scale>
          <a:sx n="118" d="100"/>
          <a:sy n="118" d="100"/>
        </p:scale>
        <p:origin x="120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BBFB3-8AAF-214F-A8B7-E1EADF9DCA97}" type="datetimeFigureOut">
              <a:rPr lang="en-US" smtClean="0"/>
              <a:t>1/31/25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4EEDA-B1CE-F84A-B6E2-A27BB6E5B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302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3FDCB6-B891-DE42-A227-E36D9DAAB73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938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3BA5F-A8B2-BC16-4BCC-5F7CA94258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49EBFD-9540-17A4-E30D-D075ED0967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E30A2-2378-440C-D70E-F13D15174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ED1A-0DD3-C040-97C7-26F78D886ADD}" type="datetimeFigureOut">
              <a:rPr lang="en-US" smtClean="0"/>
              <a:t>1/31/25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1171D-766F-F45E-19B1-A0939068F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81966D-9B0F-D220-4466-CAEF9475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0290-7369-7A40-955E-1D60115B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814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E866F-2F6D-E42E-A720-DB032D280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77F037-03BC-DEBE-A696-B29841418C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F63370-56D6-1A17-D81A-2220B494F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ED1A-0DD3-C040-97C7-26F78D886ADD}" type="datetimeFigureOut">
              <a:rPr lang="en-US" smtClean="0"/>
              <a:t>1/31/25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0B439-998F-D8EC-E953-56288874D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797F9-0636-0099-0511-086A99906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0290-7369-7A40-955E-1D60115B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745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AB897C-0CC8-BE10-9CDD-1C113070F4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123B41-EF10-17AA-C90D-DC343AFBEB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8144F7-CBD1-5B44-C2EC-C8120B085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ED1A-0DD3-C040-97C7-26F78D886ADD}" type="datetimeFigureOut">
              <a:rPr lang="en-US" smtClean="0"/>
              <a:t>1/31/25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B6092-F2D1-6C10-C5A7-D301F502E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123CE-614B-64C8-B08F-FEBC847A6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0290-7369-7A40-955E-1D60115B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585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B1DDF-D598-34F9-150C-37F3883DA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376FB-5E7F-18F6-12C9-0FB68893E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4ACF33-0BE8-B79B-B38C-598AFE312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ED1A-0DD3-C040-97C7-26F78D886ADD}" type="datetimeFigureOut">
              <a:rPr lang="en-US" smtClean="0"/>
              <a:t>1/31/25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9D189-CCCC-4AD1-16D1-AA942D80A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479C6B-9F81-6598-EA3B-58AF318BC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0290-7369-7A40-955E-1D60115B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22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49772-EF32-EA13-B0C9-892509483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EA798B-C7EF-3E55-85C1-6DB3B13EA0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842BB-4F4E-AD1F-FAA0-A04823204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ED1A-0DD3-C040-97C7-26F78D886ADD}" type="datetimeFigureOut">
              <a:rPr lang="en-US" smtClean="0"/>
              <a:t>1/31/25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23C98-35C8-3F32-F9C4-D81B39A74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AD167-0767-87E7-12AE-65DE9CC43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0290-7369-7A40-955E-1D60115B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779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359D8-AEE9-EFDD-1B89-F6A45BE1A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007FF-DD35-F7A7-F079-5A70EEC67D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44FA1-C3A0-E57A-7195-B5B6081E59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730A31-4B53-1075-CC70-14024AF3D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ED1A-0DD3-C040-97C7-26F78D886ADD}" type="datetimeFigureOut">
              <a:rPr lang="en-US" smtClean="0"/>
              <a:t>1/31/25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76C8F4-8F19-0C19-505A-E606E56C3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C9B368-4CFA-4C15-02E7-407B14966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0290-7369-7A40-955E-1D60115B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156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6D6E2-98A7-455A-527D-315248A15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155CF9-C167-9654-A8B2-CD64481BA4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38308B-F5DC-F4C2-274A-C46A03F537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E35A88-76A7-AA21-B60B-9360126C9B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FDE221-44DE-1F48-A8D9-6EE7D94D65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A470C5-F973-C620-1A00-7D61EA506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ED1A-0DD3-C040-97C7-26F78D886ADD}" type="datetimeFigureOut">
              <a:rPr lang="en-US" smtClean="0"/>
              <a:t>1/31/25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AB1725-CE3D-D8B4-976F-31EE3D36C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9C0A10-E675-40F5-0F4E-B589DF32D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0290-7369-7A40-955E-1D60115B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64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69A03-E09B-4ABE-4827-44FDDB0CD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843A63-9088-93EC-C3D0-56F586A7D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ED1A-0DD3-C040-97C7-26F78D886ADD}" type="datetimeFigureOut">
              <a:rPr lang="en-US" smtClean="0"/>
              <a:t>1/31/25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51D0FD-51A3-49F9-79A6-843426B61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18628B-E5C2-E289-CED9-ACE68D92A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0290-7369-7A40-955E-1D60115B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09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B55D38-E29F-F823-A353-50F99AFE1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ED1A-0DD3-C040-97C7-26F78D886ADD}" type="datetimeFigureOut">
              <a:rPr lang="en-US" smtClean="0"/>
              <a:t>1/31/25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8260DD-0E81-060F-316A-907C46CF3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8C1E11-A404-28B6-F5EF-C929CC542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0290-7369-7A40-955E-1D60115B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90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D24E9-E97C-9F4B-71B8-3A3AA3665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86971-E568-F5D3-7C7A-59A3783D4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FF8D8-ED3E-EF94-1157-60A9251F3C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A7F2D2-CC0A-AECC-7ACB-58FABCF7D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ED1A-0DD3-C040-97C7-26F78D886ADD}" type="datetimeFigureOut">
              <a:rPr lang="en-US" smtClean="0"/>
              <a:t>1/31/25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878316-349F-BBB2-84F6-A36B2116F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AA287A-7C07-90FD-0547-BB5E5C1B7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0290-7369-7A40-955E-1D60115B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602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0E918-F579-DF6F-3AB6-F18958FD6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148B33-CE6A-0EF2-8CB2-A133D19D7F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6CE2DC-3B7D-6549-2731-42DAEB9BD2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CA5DC6-F979-6405-49D5-628BA6D2E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ED1A-0DD3-C040-97C7-26F78D886ADD}" type="datetimeFigureOut">
              <a:rPr lang="en-US" smtClean="0"/>
              <a:t>1/31/25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A4238C-1BDC-2846-52C7-A3FDCDD33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3E8978-D7BC-B67D-4385-0EEC82482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40290-7369-7A40-955E-1D60115B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51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73A070-58E1-9823-E0C0-D68CE4EDD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3073B8-BB64-0BA5-DB39-7F5793F06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828215-634C-3E74-C161-DE3020CCEC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AED1A-0DD3-C040-97C7-26F78D886ADD}" type="datetimeFigureOut">
              <a:rPr lang="en-US" smtClean="0"/>
              <a:t>1/31/25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EBF64-B797-001B-D1F5-F0618141EA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69E98F-A3C6-58C6-74E4-9204790244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40290-7369-7A40-955E-1D60115B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21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5447/sfews.2023v21iss3art3" TargetMode="External"/><Relationship Id="rId2" Type="http://schemas.openxmlformats.org/officeDocument/2006/relationships/hyperlink" Target="https://repository.library.noaa.gov/view/noaa/48014/noaa_48014_DS1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0A7E6-BB9A-BBEA-1199-4D4C4990EE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SRWG Recap 1/30/25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CE08DE-0AE2-4126-775A-01CADA91ED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will.satterthwaite@noaa.gov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95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696559-938D-A7AD-5D70-C3285EE5FA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72EE5-4125-B3E0-3529-1607FBA2A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235"/>
            <a:ext cx="10515600" cy="1325563"/>
          </a:xfrm>
        </p:spPr>
        <p:txBody>
          <a:bodyPr/>
          <a:lstStyle/>
          <a:p>
            <a:r>
              <a:rPr lang="en-US" dirty="0"/>
              <a:t>C. Workgroup Tasks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12A1C-CEE9-206F-502C-A996D9F7D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121" y="1150710"/>
            <a:ext cx="11588198" cy="5467803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/>
              <a:t>1. Derivation of S</a:t>
            </a:r>
            <a:r>
              <a:rPr lang="en-US" sz="3200" baseline="-25000" dirty="0"/>
              <a:t>MSY</a:t>
            </a:r>
          </a:p>
          <a:p>
            <a:pPr lvl="1"/>
            <a:r>
              <a:rPr lang="en-US" sz="2800" dirty="0"/>
              <a:t>Put forward analysis based on Munsch et al. fry index</a:t>
            </a:r>
          </a:p>
          <a:p>
            <a:pPr lvl="1"/>
            <a:r>
              <a:rPr lang="en-US" sz="2800" dirty="0"/>
              <a:t>Explain long-term utility of CR-based estimates, data/time needs</a:t>
            </a:r>
          </a:p>
          <a:p>
            <a:r>
              <a:rPr lang="en-US" sz="3200" dirty="0"/>
              <a:t>2. Conservation Objective</a:t>
            </a:r>
          </a:p>
          <a:p>
            <a:pPr lvl="1"/>
            <a:r>
              <a:rPr lang="en-US" sz="2800" dirty="0"/>
              <a:t>Include achieving natural-area S</a:t>
            </a:r>
            <a:r>
              <a:rPr lang="en-US" sz="2800" baseline="-25000" dirty="0"/>
              <a:t>MSY</a:t>
            </a:r>
            <a:r>
              <a:rPr lang="en-US" sz="2800" dirty="0"/>
              <a:t> and hatchery goals in derivation</a:t>
            </a:r>
          </a:p>
          <a:p>
            <a:pPr lvl="1"/>
            <a:r>
              <a:rPr lang="en-US" sz="2800" dirty="0"/>
              <a:t>Don’t include river harvest in its derivation</a:t>
            </a:r>
          </a:p>
          <a:p>
            <a:pPr lvl="1"/>
            <a:r>
              <a:rPr lang="en-US" sz="2800" dirty="0"/>
              <a:t>Ongoing work and discussion re: considering ecological/evolutionary/subunits</a:t>
            </a:r>
          </a:p>
          <a:p>
            <a:pPr lvl="2"/>
            <a:r>
              <a:rPr lang="en-US" sz="2400" dirty="0"/>
              <a:t>May be needed for invoking “de minimis” anyway</a:t>
            </a:r>
          </a:p>
          <a:p>
            <a:r>
              <a:rPr lang="en-US" sz="3200" dirty="0"/>
              <a:t>3. Harvest Control Rule</a:t>
            </a:r>
          </a:p>
          <a:p>
            <a:pPr lvl="1"/>
            <a:r>
              <a:rPr lang="en-US" sz="2800" dirty="0"/>
              <a:t>Largely contingent on new S</a:t>
            </a:r>
            <a:r>
              <a:rPr lang="en-US" sz="2800" baseline="-25000" dirty="0"/>
              <a:t>MSY</a:t>
            </a:r>
            <a:r>
              <a:rPr lang="en-US" sz="2800" dirty="0"/>
              <a:t>/conservation objective, but…</a:t>
            </a:r>
          </a:p>
          <a:p>
            <a:pPr lvl="2"/>
            <a:r>
              <a:rPr lang="en-US" sz="2400" dirty="0"/>
              <a:t>Report should remind Council of units issue</a:t>
            </a:r>
          </a:p>
          <a:p>
            <a:pPr lvl="2"/>
            <a:r>
              <a:rPr lang="en-US" sz="2400" dirty="0"/>
              <a:t>Report should display effects of changed F</a:t>
            </a:r>
            <a:r>
              <a:rPr lang="en-US" sz="2400" baseline="-25000" dirty="0"/>
              <a:t>MSY</a:t>
            </a:r>
            <a:r>
              <a:rPr lang="en-US" sz="2400" dirty="0"/>
              <a:t> and a hypothetical change in S</a:t>
            </a:r>
            <a:r>
              <a:rPr lang="en-US" sz="2400" baseline="-25000" dirty="0"/>
              <a:t>MSY</a:t>
            </a:r>
            <a:endParaRPr lang="en-US" sz="2400" dirty="0"/>
          </a:p>
          <a:p>
            <a:pPr lvl="2"/>
            <a:r>
              <a:rPr lang="en-US" sz="2400" dirty="0"/>
              <a:t>Report should prompt thinking about whether de minimis zone needs updating, especially in light of likely S</a:t>
            </a:r>
            <a:r>
              <a:rPr lang="en-US" sz="2400" baseline="-25000" dirty="0"/>
              <a:t>MSY</a:t>
            </a:r>
            <a:r>
              <a:rPr lang="en-US" sz="2400" dirty="0"/>
              <a:t> updates</a:t>
            </a:r>
          </a:p>
          <a:p>
            <a:r>
              <a:rPr lang="en-US" sz="3200" dirty="0"/>
              <a:t>4. Other Items, as appropriate</a:t>
            </a:r>
          </a:p>
          <a:p>
            <a:pPr lvl="1"/>
            <a:r>
              <a:rPr lang="en-US" sz="2800" dirty="0"/>
              <a:t>Risk tables update from </a:t>
            </a:r>
            <a:r>
              <a:rPr lang="en-US" sz="2800" dirty="0" err="1"/>
              <a:t>Correigh</a:t>
            </a:r>
            <a:endParaRPr lang="en-US" sz="2800" dirty="0"/>
          </a:p>
          <a:p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830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C0D2F-ED7D-950D-E4B7-9C7313613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Near-term tasks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72EB8-3097-116A-AB03-4379E1AD9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Report writing (Will first draft, then all)</a:t>
            </a:r>
          </a:p>
          <a:p>
            <a:pPr lvl="1"/>
            <a:r>
              <a:rPr lang="en-US" dirty="0"/>
              <a:t>report to Council in June will reflect May meeting as well</a:t>
            </a:r>
          </a:p>
          <a:p>
            <a:pPr lvl="1"/>
            <a:r>
              <a:rPr lang="en-US" dirty="0"/>
              <a:t>may need a short methodology review topic proposal statement for April</a:t>
            </a:r>
          </a:p>
          <a:p>
            <a:r>
              <a:rPr lang="en-US" dirty="0"/>
              <a:t>Hatchery success metrics (Colin)</a:t>
            </a:r>
          </a:p>
          <a:p>
            <a:r>
              <a:rPr lang="en-US" dirty="0"/>
              <a:t>Habitat area comparison w/ Klamath (</a:t>
            </a:r>
            <a:r>
              <a:rPr lang="en-US" dirty="0" err="1"/>
              <a:t>Correigh</a:t>
            </a:r>
            <a:r>
              <a:rPr lang="en-US" dirty="0"/>
              <a:t>)</a:t>
            </a:r>
          </a:p>
          <a:p>
            <a:r>
              <a:rPr lang="en-US" dirty="0"/>
              <a:t>Viability criteria / subunits thinking  (all?)</a:t>
            </a:r>
          </a:p>
          <a:p>
            <a:pPr lvl="1"/>
            <a:r>
              <a:rPr lang="en-US" dirty="0"/>
              <a:t>Look into how this is handled for other stocks people know well</a:t>
            </a:r>
          </a:p>
          <a:p>
            <a:r>
              <a:rPr lang="en-US" dirty="0"/>
              <a:t>Support continued/expanded collection and processing of data needed to add years to cohort reconstruction (all, where possible)</a:t>
            </a:r>
          </a:p>
        </p:txBody>
      </p:sp>
    </p:spTree>
    <p:extLst>
      <p:ext uri="{BB962C8B-B14F-4D97-AF65-F5344CB8AC3E}">
        <p14:creationId xmlns:p14="http://schemas.microsoft.com/office/powerpoint/2010/main" val="2567098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B417C-4713-61EB-3610-002150389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Timelines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7231F-7965-4160-FA0F-649615853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1253331"/>
            <a:ext cx="11081657" cy="5256326"/>
          </a:xfrm>
        </p:spPr>
        <p:txBody>
          <a:bodyPr/>
          <a:lstStyle/>
          <a:p>
            <a:r>
              <a:rPr lang="en-US" dirty="0"/>
              <a:t>Put S</a:t>
            </a:r>
            <a:r>
              <a:rPr lang="en-US" baseline="-25000" dirty="0"/>
              <a:t>MSY</a:t>
            </a:r>
            <a:r>
              <a:rPr lang="en-US" dirty="0"/>
              <a:t> analysis forward this year, describe expected time lags in getting sufficient data to do any better with S-R analyses</a:t>
            </a:r>
          </a:p>
          <a:p>
            <a:r>
              <a:rPr lang="en-US" dirty="0"/>
              <a:t>Propose review of methods for wrapping S</a:t>
            </a:r>
            <a:r>
              <a:rPr lang="en-US" baseline="-25000" dirty="0"/>
              <a:t>MSY</a:t>
            </a:r>
            <a:r>
              <a:rPr lang="en-US" dirty="0"/>
              <a:t> and hatchery success into a total escapement conservation objective this year, </a:t>
            </a:r>
            <a:r>
              <a:rPr lang="en-US" strike="sngStrike" dirty="0"/>
              <a:t>or wait for resolution on S</a:t>
            </a:r>
            <a:r>
              <a:rPr lang="en-US" strike="sngStrike" baseline="-25000" dirty="0"/>
              <a:t>MSY</a:t>
            </a:r>
            <a:r>
              <a:rPr lang="en-US" strike="sngStrike" dirty="0"/>
              <a:t> and updating of hatchery metrics?  </a:t>
            </a:r>
          </a:p>
          <a:p>
            <a:pPr lvl="1"/>
            <a:r>
              <a:rPr lang="en-US" dirty="0"/>
              <a:t>Next step after S</a:t>
            </a:r>
            <a:r>
              <a:rPr lang="en-US" baseline="-25000" dirty="0"/>
              <a:t>MSY</a:t>
            </a:r>
            <a:r>
              <a:rPr lang="en-US" dirty="0"/>
              <a:t> in any case</a:t>
            </a:r>
          </a:p>
          <a:p>
            <a:r>
              <a:rPr lang="en-US" dirty="0"/>
              <a:t>KRFC-style forecast method ready to go, matter of accumulating enough years of data to train and test</a:t>
            </a:r>
          </a:p>
          <a:p>
            <a:r>
              <a:rPr lang="en-US" dirty="0"/>
              <a:t>Timeline for pursuit of tasks around forecasting, HCR modifications unknown pending methodology review topic selection and outcomes</a:t>
            </a:r>
          </a:p>
          <a:p>
            <a:r>
              <a:rPr lang="en-US" dirty="0"/>
              <a:t>Suggest careful thought about possible need for prompt changes to HCR if S</a:t>
            </a:r>
            <a:r>
              <a:rPr lang="en-US" baseline="-25000" dirty="0"/>
              <a:t>MSY</a:t>
            </a:r>
            <a:r>
              <a:rPr lang="en-US" dirty="0"/>
              <a:t> were to change</a:t>
            </a:r>
          </a:p>
        </p:txBody>
      </p:sp>
    </p:spTree>
    <p:extLst>
      <p:ext uri="{BB962C8B-B14F-4D97-AF65-F5344CB8AC3E}">
        <p14:creationId xmlns:p14="http://schemas.microsoft.com/office/powerpoint/2010/main" val="24910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68ED0-7DCD-7714-FBCE-903D8309C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774" y="125640"/>
            <a:ext cx="11193026" cy="1325563"/>
          </a:xfrm>
        </p:spPr>
        <p:txBody>
          <a:bodyPr/>
          <a:lstStyle/>
          <a:p>
            <a:r>
              <a:rPr lang="en-US" dirty="0"/>
              <a:t>Potential methodology review topics (order implicitly reflects priority, but not explicitly)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6C199-BAC7-9B99-D07B-FB227FC10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144" y="1253330"/>
            <a:ext cx="11919856" cy="5604669"/>
          </a:xfrm>
        </p:spPr>
        <p:txBody>
          <a:bodyPr>
            <a:normAutofit/>
          </a:bodyPr>
          <a:lstStyle/>
          <a:p>
            <a:pPr lvl="1"/>
            <a:r>
              <a:rPr lang="en-US" sz="2800" dirty="0"/>
              <a:t>S</a:t>
            </a:r>
            <a:r>
              <a:rPr lang="en-US" sz="2800" baseline="-25000" dirty="0"/>
              <a:t>MSY</a:t>
            </a:r>
            <a:r>
              <a:rPr lang="en-US" sz="2800" dirty="0"/>
              <a:t> analysis based on Munsch et al. fry index</a:t>
            </a:r>
          </a:p>
          <a:p>
            <a:pPr lvl="2"/>
            <a:r>
              <a:rPr lang="en-US" sz="2400" dirty="0"/>
              <a:t>With explanation of current data constraints for cohort reconstruction, recommendation to revisit when worthwhile increase in data</a:t>
            </a:r>
            <a:endParaRPr lang="en-US" sz="2800" dirty="0">
              <a:hlinkClick r:id="rId2"/>
            </a:endParaRPr>
          </a:p>
          <a:p>
            <a:pPr lvl="1"/>
            <a:r>
              <a:rPr lang="en-US" sz="2800" dirty="0">
                <a:hlinkClick r:id="rId2"/>
              </a:rPr>
              <a:t>Satterthwaite and Shelton 2023</a:t>
            </a:r>
            <a:endParaRPr lang="en-US" sz="2800" dirty="0"/>
          </a:p>
          <a:p>
            <a:pPr lvl="2"/>
            <a:r>
              <a:rPr lang="en-US" sz="2400" dirty="0"/>
              <a:t>Addresses tasks related evaluating costs/benefits for alternative management measures and/or control rules (including mixed-stock constraints)</a:t>
            </a:r>
          </a:p>
          <a:p>
            <a:pPr lvl="2"/>
            <a:r>
              <a:rPr lang="en-US" sz="2400" dirty="0"/>
              <a:t>Address tasks around control rule</a:t>
            </a:r>
          </a:p>
          <a:p>
            <a:pPr lvl="2"/>
            <a:r>
              <a:rPr lang="en-US" sz="2400" dirty="0"/>
              <a:t>Address tasks around forecast performance</a:t>
            </a:r>
          </a:p>
          <a:p>
            <a:pPr lvl="2"/>
            <a:r>
              <a:rPr lang="en-US" sz="2400" dirty="0"/>
              <a:t>Complement work on risk tables (related to assigned tasks on environmental effects)</a:t>
            </a:r>
          </a:p>
          <a:p>
            <a:pPr lvl="1"/>
            <a:r>
              <a:rPr lang="en-US" sz="2800" dirty="0">
                <a:hlinkClick r:id="rId3"/>
              </a:rPr>
              <a:t>Satterthwaite 2023</a:t>
            </a:r>
            <a:r>
              <a:rPr lang="en-US" sz="2800" dirty="0"/>
              <a:t> (or some update/extension thereof)</a:t>
            </a:r>
          </a:p>
          <a:p>
            <a:pPr lvl="2"/>
            <a:r>
              <a:rPr lang="en-US" sz="2400" dirty="0"/>
              <a:t>Address conversion between natural-area S</a:t>
            </a:r>
            <a:r>
              <a:rPr lang="en-US" sz="2400" baseline="-25000" dirty="0"/>
              <a:t>MSY</a:t>
            </a:r>
            <a:r>
              <a:rPr lang="en-US" sz="2400" dirty="0"/>
              <a:t> and composite conservation objective and current forecasting/harvest model tools</a:t>
            </a:r>
          </a:p>
          <a:p>
            <a:pPr lvl="2"/>
            <a:r>
              <a:rPr lang="en-US" sz="2400" dirty="0"/>
              <a:t>Address evaluation of hatchery success as a driver of conservation objective</a:t>
            </a:r>
          </a:p>
          <a:p>
            <a:pPr lvl="2"/>
            <a:r>
              <a:rPr lang="en-US" sz="2400" dirty="0"/>
              <a:t>Potential use of “diminishing returns” as proxy for S</a:t>
            </a:r>
            <a:r>
              <a:rPr lang="en-US" sz="2400" baseline="-25000" dirty="0"/>
              <a:t>MSY</a:t>
            </a:r>
            <a:r>
              <a:rPr lang="en-US" sz="2400" dirty="0"/>
              <a:t> and/or conservation objective</a:t>
            </a:r>
          </a:p>
        </p:txBody>
      </p:sp>
    </p:spTree>
    <p:extLst>
      <p:ext uri="{BB962C8B-B14F-4D97-AF65-F5344CB8AC3E}">
        <p14:creationId xmlns:p14="http://schemas.microsoft.com/office/powerpoint/2010/main" val="2489959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499</Words>
  <Application>Microsoft Macintosh PowerPoint</Application>
  <PresentationFormat>Widescreen</PresentationFormat>
  <Paragraphs>47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SRWG Recap 1/30/25</vt:lpstr>
      <vt:lpstr>C. Workgroup Tasks</vt:lpstr>
      <vt:lpstr>Near-term tasks</vt:lpstr>
      <vt:lpstr>Timelines</vt:lpstr>
      <vt:lpstr>Potential methodology review topics (order implicitly reflects priority, but not explicitly)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Will Satterthwaite</dc:creator>
  <cp:lastModifiedBy>Will Satterthwaite</cp:lastModifiedBy>
  <cp:revision>4</cp:revision>
  <dcterms:created xsi:type="dcterms:W3CDTF">2025-01-29T23:17:34Z</dcterms:created>
  <dcterms:modified xsi:type="dcterms:W3CDTF">2025-01-31T17:30:30Z</dcterms:modified>
</cp:coreProperties>
</file>