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  <p:sldMasterId id="2147483652" r:id="rId5"/>
  </p:sldMasterIdLst>
  <p:notesMasterIdLst>
    <p:notesMasterId r:id="rId2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69" r:id="rId20"/>
    <p:sldId id="271" r:id="rId21"/>
  </p:sldIdLst>
  <p:sldSz cx="12192000" cy="6858000"/>
  <p:notesSz cx="7010400" cy="92964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0QFoUtuTSrFS9zFXx7aFmxNR8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8DA629-9747-4039-BE32-EAA99B643BF0}" v="7" dt="2024-03-05T23:54:46.437"/>
  </p1510:revLst>
</p1510:revInfo>
</file>

<file path=ppt/tableStyles.xml><?xml version="1.0" encoding="utf-8"?>
<a:tblStyleLst xmlns:a="http://schemas.openxmlformats.org/drawingml/2006/main" def="{CDEE999E-C510-4B07-B601-09840D53550E}">
  <a:tblStyle styleId="{CDEE999E-C510-4B07-B601-09840D53550E}" styleName="Table_0">
    <a:wholeTbl>
      <a:tcTxStyle b="off" i="off">
        <a:font>
          <a:latin typeface="Cambria"/>
          <a:ea typeface="Cambria"/>
          <a:cs typeface="Cambri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DEF"/>
          </a:solidFill>
        </a:fill>
      </a:tcStyle>
    </a:wholeTbl>
    <a:band1H>
      <a:tcTxStyle/>
      <a:tcStyle>
        <a:tcBdr/>
        <a:fill>
          <a:solidFill>
            <a:srgbClr val="CAD9D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9D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mbria"/>
          <a:ea typeface="Cambria"/>
          <a:cs typeface="Cambri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mbria"/>
          <a:ea typeface="Cambria"/>
          <a:cs typeface="Cambri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mbria"/>
          <a:ea typeface="Cambria"/>
          <a:cs typeface="Cambri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customschemas.google.com/relationships/presentationmetadata" Target="metadata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Ehlke" userId="3008aa93-c49d-4861-b1c5-23f5ea09708a" providerId="ADAL" clId="{B58DA629-9747-4039-BE32-EAA99B643BF0}"/>
    <pc:docChg chg="undo custSel modSld">
      <pc:chgData name="Robin Ehlke" userId="3008aa93-c49d-4861-b1c5-23f5ea09708a" providerId="ADAL" clId="{B58DA629-9747-4039-BE32-EAA99B643BF0}" dt="2024-03-05T23:57:38.400" v="71" actId="947"/>
      <pc:docMkLst>
        <pc:docMk/>
      </pc:docMkLst>
      <pc:sldChg chg="addSp modSp mod">
        <pc:chgData name="Robin Ehlke" userId="3008aa93-c49d-4861-b1c5-23f5ea09708a" providerId="ADAL" clId="{B58DA629-9747-4039-BE32-EAA99B643BF0}" dt="2024-03-05T23:57:38.400" v="71" actId="947"/>
        <pc:sldMkLst>
          <pc:docMk/>
          <pc:sldMk cId="0" sldId="256"/>
        </pc:sldMkLst>
        <pc:spChg chg="add mod">
          <ac:chgData name="Robin Ehlke" userId="3008aa93-c49d-4861-b1c5-23f5ea09708a" providerId="ADAL" clId="{B58DA629-9747-4039-BE32-EAA99B643BF0}" dt="2024-03-05T23:57:38.400" v="71" actId="947"/>
          <ac:spMkLst>
            <pc:docMk/>
            <pc:sldMk cId="0" sldId="256"/>
            <ac:spMk id="2" creationId="{7DEC1710-DDFA-8382-CFD2-BABA358DC8AC}"/>
          </ac:spMkLst>
        </pc:spChg>
      </pc:sldChg>
      <pc:sldChg chg="modSp">
        <pc:chgData name="Robin Ehlke" userId="3008aa93-c49d-4861-b1c5-23f5ea09708a" providerId="ADAL" clId="{B58DA629-9747-4039-BE32-EAA99B643BF0}" dt="2024-03-05T20:34:01.238" v="4" actId="1076"/>
        <pc:sldMkLst>
          <pc:docMk/>
          <pc:sldMk cId="0" sldId="269"/>
        </pc:sldMkLst>
        <pc:spChg chg="mod">
          <ac:chgData name="Robin Ehlke" userId="3008aa93-c49d-4861-b1c5-23f5ea09708a" providerId="ADAL" clId="{B58DA629-9747-4039-BE32-EAA99B643BF0}" dt="2024-03-05T20:33:58.424" v="3" actId="1076"/>
          <ac:spMkLst>
            <pc:docMk/>
            <pc:sldMk cId="0" sldId="269"/>
            <ac:spMk id="170" creationId="{00000000-0000-0000-0000-000000000000}"/>
          </ac:spMkLst>
        </pc:spChg>
        <pc:picChg chg="mod">
          <ac:chgData name="Robin Ehlke" userId="3008aa93-c49d-4861-b1c5-23f5ea09708a" providerId="ADAL" clId="{B58DA629-9747-4039-BE32-EAA99B643BF0}" dt="2024-03-05T20:34:01.238" v="4" actId="1076"/>
          <ac:picMkLst>
            <pc:docMk/>
            <pc:sldMk cId="0" sldId="269"/>
            <ac:picMk id="17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4" name="Google Shape;44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1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8" name="Google Shape;1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0" name="Google Shape;1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7" name="Google Shape;15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4" name="Google Shape;1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bce0eea5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bce0eea5e6_0_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8" name="Google Shape;168;g2bce0eea5e6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Monitoring?</a:t>
            </a:r>
            <a:endParaRPr/>
          </a:p>
        </p:txBody>
      </p:sp>
      <p:sp>
        <p:nvSpPr>
          <p:cNvPr id="184" name="Google Shape;184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Focus on Chinook Touch on coho</a:t>
            </a:r>
            <a:endParaRPr/>
          </a:p>
        </p:txBody>
      </p:sp>
      <p:sp>
        <p:nvSpPr>
          <p:cNvPr id="51" name="Google Shape;51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Upside down watershed added water diversions climate change removed ag and hatcheries</a:t>
            </a:r>
            <a:endParaRPr/>
          </a:p>
        </p:txBody>
      </p:sp>
      <p:sp>
        <p:nvSpPr>
          <p:cNvPr id="58" name="Google Shape;58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5" name="Google Shape;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6" name="Google Shape;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2" name="Google Shape;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8" name="Google Shape;1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5" name="Google Shape;1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Navy">
  <p:cSld name="Intro Navy">
    <p:bg>
      <p:bgPr>
        <a:solidFill>
          <a:srgbClr val="00315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1926815" y="1957005"/>
            <a:ext cx="9715456" cy="216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5BEFF"/>
              </a:buClr>
              <a:buSzPts val="8800"/>
              <a:buFont typeface="Cambria"/>
              <a:buNone/>
              <a:defRPr>
                <a:solidFill>
                  <a:srgbClr val="45B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1926815" y="4691255"/>
            <a:ext cx="9715456" cy="189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Teal">
  <p:cSld name="Intro Teal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>
            <a:spLocks noGrp="1"/>
          </p:cNvSpPr>
          <p:nvPr>
            <p:ph type="ctrTitle"/>
          </p:nvPr>
        </p:nvSpPr>
        <p:spPr>
          <a:xfrm>
            <a:off x="1928693" y="1982001"/>
            <a:ext cx="10053102" cy="216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DF6F9"/>
              </a:buClr>
              <a:buSzPts val="8800"/>
              <a:buFont typeface="Cambria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body" idx="1"/>
          </p:nvPr>
        </p:nvSpPr>
        <p:spPr>
          <a:xfrm>
            <a:off x="1926815" y="4691255"/>
            <a:ext cx="9715456" cy="189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Blue">
  <p:cSld name="Intro Blue">
    <p:bg>
      <p:bgPr>
        <a:solidFill>
          <a:schemeClr val="accent5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1926815" y="1957005"/>
            <a:ext cx="9204435" cy="216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1E9FE"/>
              </a:buClr>
              <a:buSzPts val="8800"/>
              <a:buFont typeface="Cambria"/>
              <a:buNone/>
              <a:defRPr sz="8800">
                <a:solidFill>
                  <a:srgbClr val="C1E9F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1926815" y="4691255"/>
            <a:ext cx="9715456" cy="189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solidFill>
          <a:srgbClr val="003155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ctrTitle"/>
          </p:nvPr>
        </p:nvSpPr>
        <p:spPr>
          <a:xfrm>
            <a:off x="0" y="2853306"/>
            <a:ext cx="12192000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sz="6000" b="0" i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/>
          <p:nvPr/>
        </p:nvSpPr>
        <p:spPr>
          <a:xfrm rot="-5400000" flipH="1">
            <a:off x="8649666" y="3333640"/>
            <a:ext cx="1980742" cy="5106417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rgbClr val="83C4CC">
                  <a:alpha val="8627"/>
                </a:srgbClr>
              </a:gs>
              <a:gs pos="100000">
                <a:srgbClr val="83C4CC">
                  <a:alpha val="862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" name="Google Shape;34;p21"/>
          <p:cNvSpPr/>
          <p:nvPr/>
        </p:nvSpPr>
        <p:spPr>
          <a:xfrm rot="-5400000" flipH="1">
            <a:off x="9943737" y="4625267"/>
            <a:ext cx="1453703" cy="3045315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5" name="Google Shape;3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2421" y="6171981"/>
            <a:ext cx="1404945" cy="608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uble Swoosh">
  <p:cSld name="Double Swoosh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270588" y="365760"/>
            <a:ext cx="11083212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838201" y="1790700"/>
            <a:ext cx="9142228" cy="4512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/>
          <p:nvPr/>
        </p:nvSpPr>
        <p:spPr>
          <a:xfrm>
            <a:off x="914407" y="6317621"/>
            <a:ext cx="8930391" cy="54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03D72"/>
                </a:solidFill>
                <a:latin typeface="Arial Narrow"/>
                <a:ea typeface="Arial Narrow"/>
                <a:cs typeface="Arial Narrow"/>
                <a:sym typeface="Arial Narrow"/>
              </a:rPr>
              <a:t>U.S. Department of Commerce | National Oceanic and Atmospheric Administration | National Marine Fisheries Service</a:t>
            </a:r>
            <a:endParaRPr/>
          </a:p>
        </p:txBody>
      </p:sp>
      <p:sp>
        <p:nvSpPr>
          <p:cNvPr id="40" name="Google Shape;40;p24"/>
          <p:cNvSpPr txBox="1"/>
          <p:nvPr/>
        </p:nvSpPr>
        <p:spPr>
          <a:xfrm>
            <a:off x="168165" y="6304133"/>
            <a:ext cx="746235" cy="553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B9C2"/>
              </a:buClr>
              <a:buSzPts val="1200"/>
              <a:buFont typeface="Arial Narrow"/>
              <a:buNone/>
            </a:pPr>
            <a:r>
              <a:rPr lang="en-US" sz="1200" b="1" i="0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t>Page </a:t>
            </a:r>
            <a:fld id="{00000000-1234-1234-1234-123412341234}" type="slidenum">
              <a:rPr lang="en-US" sz="1200" b="1" i="0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>
              <a:solidFill>
                <a:srgbClr val="13B9C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B9C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512171" y="-1"/>
            <a:ext cx="8631829" cy="3060077"/>
          </a:xfrm>
          <a:custGeom>
            <a:avLst/>
            <a:gdLst/>
            <a:ahLst/>
            <a:cxnLst/>
            <a:rect l="l" t="t" r="r" b="b"/>
            <a:pathLst>
              <a:path w="9570645" h="3392897" extrusionOk="0">
                <a:moveTo>
                  <a:pt x="0" y="0"/>
                </a:moveTo>
                <a:lnTo>
                  <a:pt x="9570645" y="0"/>
                </a:lnTo>
                <a:lnTo>
                  <a:pt x="8706778" y="83074"/>
                </a:lnTo>
                <a:cubicBezTo>
                  <a:pt x="4369604" y="552913"/>
                  <a:pt x="1063492" y="1708511"/>
                  <a:pt x="127415" y="3132932"/>
                </a:cubicBezTo>
                <a:lnTo>
                  <a:pt x="0" y="339289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2000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" name="Google Shape;11;p18"/>
          <p:cNvSpPr/>
          <p:nvPr/>
        </p:nvSpPr>
        <p:spPr>
          <a:xfrm rot="10800000">
            <a:off x="9" y="-1"/>
            <a:ext cx="2087936" cy="6878155"/>
          </a:xfrm>
          <a:custGeom>
            <a:avLst/>
            <a:gdLst/>
            <a:ahLst/>
            <a:cxnLst/>
            <a:rect l="l" t="t" r="r" b="b"/>
            <a:pathLst>
              <a:path w="2228193" h="6845864" extrusionOk="0">
                <a:moveTo>
                  <a:pt x="2132070" y="0"/>
                </a:moveTo>
                <a:lnTo>
                  <a:pt x="2228193" y="0"/>
                </a:lnTo>
                <a:lnTo>
                  <a:pt x="2228193" y="6845864"/>
                </a:lnTo>
                <a:lnTo>
                  <a:pt x="0" y="6845864"/>
                </a:lnTo>
                <a:lnTo>
                  <a:pt x="163139" y="6755280"/>
                </a:lnTo>
                <a:cubicBezTo>
                  <a:pt x="1116618" y="6045423"/>
                  <a:pt x="1878156" y="3418473"/>
                  <a:pt x="2130212" y="29715"/>
                </a:cubicBezTo>
                <a:lnTo>
                  <a:pt x="2132070" y="0"/>
                </a:lnTo>
                <a:close/>
              </a:path>
            </a:pathLst>
          </a:custGeom>
          <a:solidFill>
            <a:srgbClr val="0046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Google Shape;12;p18"/>
          <p:cNvSpPr txBox="1">
            <a:spLocks noGrp="1"/>
          </p:cNvSpPr>
          <p:nvPr>
            <p:ph type="title"/>
          </p:nvPr>
        </p:nvSpPr>
        <p:spPr>
          <a:xfrm>
            <a:off x="1926815" y="1957005"/>
            <a:ext cx="9715456" cy="216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DF6F9"/>
              </a:buClr>
              <a:buSzPts val="8800"/>
              <a:buFont typeface="Cambria"/>
              <a:buNone/>
              <a:defRPr sz="8800" b="0" i="0" u="none" strike="noStrike" cap="none">
                <a:solidFill>
                  <a:srgbClr val="CDF6F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11" y="287160"/>
            <a:ext cx="2214881" cy="9593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8"/>
          <p:cNvSpPr txBox="1">
            <a:spLocks noGrp="1"/>
          </p:cNvSpPr>
          <p:nvPr>
            <p:ph type="body" idx="1"/>
          </p:nvPr>
        </p:nvSpPr>
        <p:spPr>
          <a:xfrm>
            <a:off x="1926815" y="4691255"/>
            <a:ext cx="9715456" cy="189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/>
          <p:nvPr/>
        </p:nvSpPr>
        <p:spPr>
          <a:xfrm>
            <a:off x="0" y="6319157"/>
            <a:ext cx="12184857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1"/>
          </p:nvPr>
        </p:nvSpPr>
        <p:spPr>
          <a:xfrm>
            <a:off x="838201" y="1790701"/>
            <a:ext cx="10515599" cy="426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7096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96"/>
              <a:buFont typeface="Arial"/>
              <a:buChar char="•"/>
              <a:defRPr sz="3120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657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●"/>
              <a:defRPr sz="2160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●"/>
              <a:defRPr sz="2160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●"/>
              <a:defRPr sz="2160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title"/>
          </p:nvPr>
        </p:nvSpPr>
        <p:spPr>
          <a:xfrm>
            <a:off x="270588" y="365760"/>
            <a:ext cx="11083212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4400"/>
              <a:buFont typeface="Cambria"/>
              <a:buNone/>
              <a:defRPr sz="4400" b="0" i="0" u="none" strike="noStrike" cap="none">
                <a:solidFill>
                  <a:srgbClr val="00899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0"/>
          <p:cNvSpPr/>
          <p:nvPr/>
        </p:nvSpPr>
        <p:spPr>
          <a:xfrm rot="-5400000" flipH="1">
            <a:off x="8649666" y="3333640"/>
            <a:ext cx="1980742" cy="5106417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rgbClr val="83C4CC">
                  <a:alpha val="8627"/>
                </a:srgbClr>
              </a:gs>
              <a:gs pos="100000">
                <a:srgbClr val="83C4CC">
                  <a:alpha val="862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" name="Google Shape;29;p20"/>
          <p:cNvSpPr/>
          <p:nvPr/>
        </p:nvSpPr>
        <p:spPr>
          <a:xfrm rot="-5400000" flipH="1">
            <a:off x="9943737" y="4625267"/>
            <a:ext cx="1453703" cy="3045315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0" name="Google Shape;3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2421" y="6171981"/>
            <a:ext cx="1404945" cy="60852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>
            <a:spLocks noGrp="1"/>
          </p:cNvSpPr>
          <p:nvPr>
            <p:ph type="title"/>
          </p:nvPr>
        </p:nvSpPr>
        <p:spPr>
          <a:xfrm>
            <a:off x="2844462" y="3273251"/>
            <a:ext cx="6874574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5BEFF"/>
              </a:buClr>
              <a:buSzPts val="5400"/>
              <a:buFont typeface="Cambria"/>
              <a:buNone/>
            </a:pPr>
            <a:r>
              <a:rPr lang="en-US" sz="5400"/>
              <a:t>Klamath River Dam Removal Update</a:t>
            </a:r>
            <a:endParaRPr/>
          </a:p>
        </p:txBody>
      </p:sp>
      <p:sp>
        <p:nvSpPr>
          <p:cNvPr id="47" name="Google Shape;47;p1"/>
          <p:cNvSpPr txBox="1">
            <a:spLocks noGrp="1"/>
          </p:cNvSpPr>
          <p:nvPr>
            <p:ph type="body" idx="1"/>
          </p:nvPr>
        </p:nvSpPr>
        <p:spPr>
          <a:xfrm>
            <a:off x="1238272" y="4177159"/>
            <a:ext cx="9715456" cy="189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Jim Simondet</a:t>
            </a:r>
            <a:endParaRPr sz="24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NOAA Fisheries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Klamath Branch Supervisor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West Coast Region – California Coastal Office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EC1710-DDFA-8382-CFD2-BABA358DC8AC}"/>
              </a:ext>
            </a:extLst>
          </p:cNvPr>
          <p:cNvSpPr txBox="1"/>
          <p:nvPr/>
        </p:nvSpPr>
        <p:spPr>
          <a:xfrm>
            <a:off x="8641976" y="51995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Agenda Item C.3.a</a:t>
            </a:r>
            <a:b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Supplemental Presentation 1</a:t>
            </a:r>
            <a:b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March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 txBox="1">
            <a:spLocks noGrp="1"/>
          </p:cNvSpPr>
          <p:nvPr>
            <p:ph type="ctrTitle"/>
          </p:nvPr>
        </p:nvSpPr>
        <p:spPr>
          <a:xfrm>
            <a:off x="2678624" y="217524"/>
            <a:ext cx="55869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mbria"/>
              <a:buNone/>
            </a:pPr>
            <a:r>
              <a:rPr lang="en-US" sz="3500"/>
              <a:t>Sediment Evacuation</a:t>
            </a:r>
            <a:endParaRPr sz="5900"/>
          </a:p>
        </p:txBody>
      </p:sp>
      <p:sp>
        <p:nvSpPr>
          <p:cNvPr id="131" name="Google Shape;131;p10"/>
          <p:cNvSpPr txBox="1"/>
          <p:nvPr/>
        </p:nvSpPr>
        <p:spPr>
          <a:xfrm>
            <a:off x="127475" y="1318175"/>
            <a:ext cx="45372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Various sediment evacuation techniques being implemented (mechanical, flow)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Upper basin flow release strategies planned to support sediment evacuation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Buoys deployed in Crescent City to evaluate potential sediment disposition 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2" name="Google Shape;13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2674" y="870494"/>
            <a:ext cx="2821750" cy="211630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3" name="Google Shape;133;p10"/>
          <p:cNvPicPr preferRelativeResize="0"/>
          <p:nvPr/>
        </p:nvPicPr>
        <p:blipFill rotWithShape="1">
          <a:blip r:embed="rId4">
            <a:alphaModFix/>
          </a:blip>
          <a:srcRect t="21333" b="15183"/>
          <a:stretch/>
        </p:blipFill>
        <p:spPr>
          <a:xfrm>
            <a:off x="4664682" y="3958707"/>
            <a:ext cx="4410458" cy="209992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4" name="Google Shape;13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85473" y="3741901"/>
            <a:ext cx="2518951" cy="188922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5" name="Google Shape;135;p10"/>
          <p:cNvSpPr txBox="1"/>
          <p:nvPr/>
        </p:nvSpPr>
        <p:spPr>
          <a:xfrm>
            <a:off x="9527768" y="435366"/>
            <a:ext cx="225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Iron Gate Tributaries</a:t>
            </a:r>
            <a:endParaRPr/>
          </a:p>
        </p:txBody>
      </p:sp>
      <p:sp>
        <p:nvSpPr>
          <p:cNvPr id="136" name="Google Shape;136;p10"/>
          <p:cNvSpPr txBox="1"/>
          <p:nvPr/>
        </p:nvSpPr>
        <p:spPr>
          <a:xfrm>
            <a:off x="5131414" y="3540959"/>
            <a:ext cx="313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Former Copco No. 1 Reservoir</a:t>
            </a:r>
            <a:endParaRPr/>
          </a:p>
        </p:txBody>
      </p:sp>
      <p:sp>
        <p:nvSpPr>
          <p:cNvPr id="137" name="Google Shape;137;p10"/>
          <p:cNvSpPr txBox="1"/>
          <p:nvPr/>
        </p:nvSpPr>
        <p:spPr>
          <a:xfrm>
            <a:off x="9202435" y="3298355"/>
            <a:ext cx="28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Former Iron Gate Reservoir</a:t>
            </a:r>
            <a:endParaRPr/>
          </a:p>
        </p:txBody>
      </p:sp>
      <p:pic>
        <p:nvPicPr>
          <p:cNvPr id="138" name="Google Shape;138;p10"/>
          <p:cNvPicPr preferRelativeResize="0"/>
          <p:nvPr/>
        </p:nvPicPr>
        <p:blipFill rotWithShape="1">
          <a:blip r:embed="rId6">
            <a:alphaModFix/>
          </a:blip>
          <a:srcRect t="18633" b="23213"/>
          <a:stretch/>
        </p:blipFill>
        <p:spPr>
          <a:xfrm>
            <a:off x="4894085" y="1435859"/>
            <a:ext cx="4040677" cy="176231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9" name="Google Shape;139;p10"/>
          <p:cNvSpPr txBox="1"/>
          <p:nvPr/>
        </p:nvSpPr>
        <p:spPr>
          <a:xfrm>
            <a:off x="5503546" y="998987"/>
            <a:ext cx="282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Former J.C Boyle Reservoir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 txBox="1">
            <a:spLocks noGrp="1"/>
          </p:cNvSpPr>
          <p:nvPr>
            <p:ph type="ctrTitle"/>
          </p:nvPr>
        </p:nvSpPr>
        <p:spPr>
          <a:xfrm>
            <a:off x="1956498" y="261725"/>
            <a:ext cx="7240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mbria"/>
              <a:buNone/>
            </a:pPr>
            <a:r>
              <a:rPr lang="en-US" sz="3500"/>
              <a:t>Restoration and Revegetation</a:t>
            </a:r>
            <a:endParaRPr sz="3500"/>
          </a:p>
        </p:txBody>
      </p:sp>
      <p:sp>
        <p:nvSpPr>
          <p:cNvPr id="145" name="Google Shape;145;p11"/>
          <p:cNvSpPr txBox="1"/>
          <p:nvPr/>
        </p:nvSpPr>
        <p:spPr>
          <a:xfrm>
            <a:off x="160371" y="1336089"/>
            <a:ext cx="55869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KRRC began seeding upper portions of the reservoirs, seedlings already sprouting</a:t>
            </a:r>
            <a:endParaRPr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Design team advancing restoration designs from 60-100% as they evaluate conditions as they appear</a:t>
            </a:r>
            <a:endParaRPr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Reviewing  current field conditions for fish passage and conducting drone monitoring </a:t>
            </a:r>
            <a:endParaRPr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Terrestrial and wildlife protection protocols being implemented to help with stranded wildlife 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6" name="Google Shape;146;p11"/>
          <p:cNvPicPr preferRelativeResize="0"/>
          <p:nvPr/>
        </p:nvPicPr>
        <p:blipFill rotWithShape="1">
          <a:blip r:embed="rId3">
            <a:alphaModFix/>
          </a:blip>
          <a:srcRect t="38968" b="37245"/>
          <a:stretch/>
        </p:blipFill>
        <p:spPr>
          <a:xfrm>
            <a:off x="7641812" y="905854"/>
            <a:ext cx="3927722" cy="202191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Google Shape;14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0966" y="3114098"/>
            <a:ext cx="4713070" cy="292049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 txBox="1">
            <a:spLocks noGrp="1"/>
          </p:cNvSpPr>
          <p:nvPr>
            <p:ph type="ctrTitle"/>
          </p:nvPr>
        </p:nvSpPr>
        <p:spPr>
          <a:xfrm>
            <a:off x="2688525" y="261425"/>
            <a:ext cx="6337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mbria"/>
              <a:buNone/>
            </a:pPr>
            <a:r>
              <a:rPr lang="en-US" sz="3500"/>
              <a:t>Hatchery Update</a:t>
            </a:r>
            <a:endParaRPr sz="5900"/>
          </a:p>
        </p:txBody>
      </p:sp>
      <p:sp>
        <p:nvSpPr>
          <p:cNvPr id="153" name="Google Shape;153;p13"/>
          <p:cNvSpPr txBox="1"/>
          <p:nvPr/>
        </p:nvSpPr>
        <p:spPr>
          <a:xfrm>
            <a:off x="439321" y="1215215"/>
            <a:ext cx="5392800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Iron Gate Hatchery (IGH) decommissioned in December 2023</a:t>
            </a:r>
            <a:endParaRPr sz="120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2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Approx. 4.1 million Fall Run Chinook transferred from IGH to Fall Creek Hatchery on  12/6/23</a:t>
            </a:r>
            <a:endParaRPr sz="120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2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Approx. 127,000 </a:t>
            </a:r>
            <a:r>
              <a:rPr lang="en-US" sz="220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coho</a:t>
            </a:r>
            <a:r>
              <a:rPr lang="en-US" sz="2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eggs transferred from IGH to FCH between 12/6 – 12/18</a:t>
            </a:r>
          </a:p>
          <a:p>
            <a:pPr marL="12700"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</a:pPr>
            <a:r>
              <a:rPr lang="en-US" sz="2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marL="285750" lvl="0" indent="-304800"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FCH fish are growing quickly and are healthy</a:t>
            </a:r>
          </a:p>
          <a:p>
            <a:pPr marL="285750" lvl="0" indent="-304800">
              <a:buClr>
                <a:schemeClr val="lt1"/>
              </a:buClr>
              <a:buSzPts val="2200"/>
              <a:buFont typeface="Arial"/>
              <a:buChar char="•"/>
            </a:pPr>
            <a:endParaRPr lang="en-US" sz="12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endParaRPr sz="120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2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54" name="Google Shape;154;p13"/>
          <p:cNvPicPr preferRelativeResize="0"/>
          <p:nvPr/>
        </p:nvPicPr>
        <p:blipFill rotWithShape="1">
          <a:blip r:embed="rId3">
            <a:alphaModFix/>
          </a:blip>
          <a:srcRect l="12937" t="6072" r="6357"/>
          <a:stretch/>
        </p:blipFill>
        <p:spPr>
          <a:xfrm>
            <a:off x="6396390" y="1277815"/>
            <a:ext cx="5262353" cy="412794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/>
          <p:cNvSpPr txBox="1">
            <a:spLocks noGrp="1"/>
          </p:cNvSpPr>
          <p:nvPr>
            <p:ph type="ctrTitle"/>
          </p:nvPr>
        </p:nvSpPr>
        <p:spPr>
          <a:xfrm>
            <a:off x="2163709" y="198590"/>
            <a:ext cx="6572328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mbria"/>
              <a:buNone/>
            </a:pPr>
            <a:r>
              <a:rPr lang="en-US" sz="3600"/>
              <a:t>Fall Creek Hatchery Release 2024</a:t>
            </a:r>
            <a:endParaRPr/>
          </a:p>
        </p:txBody>
      </p:sp>
      <p:sp>
        <p:nvSpPr>
          <p:cNvPr id="160" name="Google Shape;160;p14"/>
          <p:cNvSpPr txBox="1"/>
          <p:nvPr/>
        </p:nvSpPr>
        <p:spPr>
          <a:xfrm>
            <a:off x="207375" y="972550"/>
            <a:ext cx="6907078" cy="457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KRFC Production Goal- 3.25 million; 4.1 million actual</a:t>
            </a:r>
          </a:p>
          <a:p>
            <a:pPr marL="28575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endParaRPr lang="en-US"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Approx. 830k  untagged fry released in late February (high mortality-presumed gas bubble disease)</a:t>
            </a:r>
          </a:p>
          <a:p>
            <a:pPr marL="28575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endParaRPr lang="en-US"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Approx. 420k untagged fry to be released March/April</a:t>
            </a:r>
          </a:p>
          <a:p>
            <a:pPr marL="28575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Approx. 1.75 million Chinook smolts, 25% Ad-CWT, release window May 1 – June 15</a:t>
            </a:r>
          </a:p>
          <a:p>
            <a:pPr marL="28575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endParaRPr sz="1800"/>
          </a:p>
          <a:p>
            <a:pPr marL="28575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Approx. 250,000 Chinook yearlings, 100% Ad-CWT, release window Oct 15- Nov 20</a:t>
            </a:r>
          </a:p>
          <a:p>
            <a:pPr marL="28575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Approx. 75,000 </a:t>
            </a:r>
            <a:r>
              <a:rPr lang="en-US" sz="180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coho</a:t>
            </a: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yearlings, 100% Ad-CWT, release window Mar 15- May 1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61" name="Google Shape;161;p14"/>
          <p:cNvPicPr preferRelativeResize="0"/>
          <p:nvPr/>
        </p:nvPicPr>
        <p:blipFill rotWithShape="1">
          <a:blip r:embed="rId3">
            <a:alphaModFix/>
          </a:blip>
          <a:srcRect t="18808" r="3407" b="8896"/>
          <a:stretch/>
        </p:blipFill>
        <p:spPr>
          <a:xfrm>
            <a:off x="7258927" y="972546"/>
            <a:ext cx="4083263" cy="216781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p14"/>
          <p:cNvPicPr preferRelativeResize="0"/>
          <p:nvPr/>
        </p:nvPicPr>
        <p:blipFill rotWithShape="1">
          <a:blip r:embed="rId4">
            <a:alphaModFix/>
          </a:blip>
          <a:srcRect t="19358" b="11879"/>
          <a:stretch/>
        </p:blipFill>
        <p:spPr>
          <a:xfrm>
            <a:off x="7258928" y="3717641"/>
            <a:ext cx="4083263" cy="216781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3" name="Google Shape;163;p14"/>
          <p:cNvSpPr txBox="1"/>
          <p:nvPr/>
        </p:nvSpPr>
        <p:spPr>
          <a:xfrm>
            <a:off x="7114453" y="3348309"/>
            <a:ext cx="39107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Spawning Building and Settling Ponds</a:t>
            </a:r>
            <a:endParaRPr/>
          </a:p>
        </p:txBody>
      </p:sp>
      <p:sp>
        <p:nvSpPr>
          <p:cNvPr id="164" name="Google Shape;164;p14"/>
          <p:cNvSpPr txBox="1"/>
          <p:nvPr/>
        </p:nvSpPr>
        <p:spPr>
          <a:xfrm>
            <a:off x="7838117" y="572020"/>
            <a:ext cx="29261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Adult Holding Fish Crowder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ctrTitle"/>
          </p:nvPr>
        </p:nvSpPr>
        <p:spPr>
          <a:xfrm>
            <a:off x="2843197" y="132316"/>
            <a:ext cx="55869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mbria"/>
              <a:buNone/>
            </a:pPr>
            <a:r>
              <a:rPr lang="en-US" sz="3500"/>
              <a:t>Monitoring Update</a:t>
            </a:r>
            <a:endParaRPr sz="5900"/>
          </a:p>
        </p:txBody>
      </p:sp>
      <p:sp>
        <p:nvSpPr>
          <p:cNvPr id="177" name="Google Shape;177;p16"/>
          <p:cNvSpPr txBox="1"/>
          <p:nvPr/>
        </p:nvSpPr>
        <p:spPr>
          <a:xfrm>
            <a:off x="4895850" y="1333500"/>
            <a:ext cx="7029300" cy="3881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Current and Future Monitoring efforts for adult Chinook</a:t>
            </a:r>
            <a:endParaRPr sz="20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9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Carcass and </a:t>
            </a:r>
            <a:r>
              <a:rPr lang="en-US" sz="190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redd</a:t>
            </a:r>
            <a:r>
              <a:rPr lang="en-US" sz="19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counts – mainstem Klamath, lower and mid Klamath tributaries (red), Iron Gate to Wingate Bar (black), and 4 tributaries in the Reservoir Reach (purple)</a:t>
            </a:r>
            <a:endParaRPr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Data Gaps (blue)</a:t>
            </a:r>
            <a:endParaRPr sz="19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22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Klamath Mainstem from Iron Gate to Keno Dam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Remaining high-priority tributaries in reservoir reach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Upper basin tributaries above upper Klamath Lake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78" name="Google Shape;178;p16"/>
          <p:cNvGrpSpPr/>
          <p:nvPr/>
        </p:nvGrpSpPr>
        <p:grpSpPr>
          <a:xfrm>
            <a:off x="541836" y="1095472"/>
            <a:ext cx="4115670" cy="4667054"/>
            <a:chOff x="303725" y="752938"/>
            <a:chExt cx="4551725" cy="5352126"/>
          </a:xfrm>
        </p:grpSpPr>
        <p:pic>
          <p:nvPicPr>
            <p:cNvPr id="179" name="Google Shape;179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3725" y="752938"/>
              <a:ext cx="4551725" cy="5352126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80" name="Google Shape;180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3475" y="1318075"/>
              <a:ext cx="3687551" cy="29871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ce0eea5e6_0_0"/>
          <p:cNvSpPr txBox="1">
            <a:spLocks noGrp="1"/>
          </p:cNvSpPr>
          <p:nvPr>
            <p:ph type="ctrTitle"/>
          </p:nvPr>
        </p:nvSpPr>
        <p:spPr>
          <a:xfrm>
            <a:off x="6858000" y="1419922"/>
            <a:ext cx="4983889" cy="78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g2bce0eea5e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287" y="0"/>
            <a:ext cx="1219200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"/>
          <p:cNvSpPr txBox="1">
            <a:spLocks noGrp="1"/>
          </p:cNvSpPr>
          <p:nvPr>
            <p:ph type="ctrTitle"/>
          </p:nvPr>
        </p:nvSpPr>
        <p:spPr>
          <a:xfrm>
            <a:off x="813816" y="256032"/>
            <a:ext cx="9646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mbria"/>
              <a:buNone/>
            </a:pPr>
            <a:r>
              <a:rPr lang="en-US" sz="3500"/>
              <a:t>On the Horizon</a:t>
            </a:r>
            <a:endParaRPr sz="6300"/>
          </a:p>
        </p:txBody>
      </p:sp>
      <p:sp>
        <p:nvSpPr>
          <p:cNvPr id="187" name="Google Shape;187;p17"/>
          <p:cNvSpPr txBox="1"/>
          <p:nvPr/>
        </p:nvSpPr>
        <p:spPr>
          <a:xfrm>
            <a:off x="449022" y="1224690"/>
            <a:ext cx="46441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78" marR="0" lvl="0" indent="-2438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96"/>
              <a:buFont typeface="Arial"/>
              <a:buNone/>
            </a:pPr>
            <a:endParaRPr sz="312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82878" marR="0" lvl="0" indent="-24382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496"/>
              <a:buFont typeface="Arial"/>
              <a:buNone/>
            </a:pPr>
            <a:endParaRPr sz="312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8" name="Google Shape;188;p17"/>
          <p:cNvSpPr/>
          <p:nvPr/>
        </p:nvSpPr>
        <p:spPr>
          <a:xfrm>
            <a:off x="208621" y="905648"/>
            <a:ext cx="8564742" cy="232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Dam Demolition 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Restoration Activities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Reintroduction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Char char="•"/>
            </a:pPr>
            <a:r>
              <a:rPr lang="en-US" sz="200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Reconsultation</a:t>
            </a: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with Bureau Reclamation on Water Operations (Fall 2024)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Keno Operations and Passage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89" name="Google Shape;189;p17" descr="https://img.geocaching.com/waymarking/display/0e392504-4ac9-4851-ab09-9336611614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1538" y="3044264"/>
            <a:ext cx="4091825" cy="2301650"/>
          </a:xfrm>
          <a:prstGeom prst="rect">
            <a:avLst/>
          </a:prstGeom>
          <a:solidFill>
            <a:srgbClr val="003155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0" name="Google Shape;190;p17"/>
          <p:cNvPicPr preferRelativeResize="0"/>
          <p:nvPr/>
        </p:nvPicPr>
        <p:blipFill rotWithShape="1">
          <a:blip r:embed="rId4">
            <a:alphaModFix/>
          </a:blip>
          <a:srcRect l="3000" t="703" r="3947" b="2384"/>
          <a:stretch/>
        </p:blipFill>
        <p:spPr>
          <a:xfrm>
            <a:off x="9048315" y="190478"/>
            <a:ext cx="2941023" cy="388713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2" name="Google Shape;192;p17"/>
          <p:cNvPicPr preferRelativeResize="0"/>
          <p:nvPr/>
        </p:nvPicPr>
        <p:blipFill rotWithShape="1">
          <a:blip r:embed="rId5">
            <a:alphaModFix/>
          </a:blip>
          <a:srcRect t="39556" b="37872"/>
          <a:stretch/>
        </p:blipFill>
        <p:spPr>
          <a:xfrm>
            <a:off x="314761" y="3229321"/>
            <a:ext cx="4091825" cy="199885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"/>
          <p:cNvSpPr txBox="1">
            <a:spLocks noGrp="1"/>
          </p:cNvSpPr>
          <p:nvPr>
            <p:ph type="ctrTitle"/>
          </p:nvPr>
        </p:nvSpPr>
        <p:spPr>
          <a:xfrm>
            <a:off x="591550" y="401478"/>
            <a:ext cx="108687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mbria"/>
              <a:buNone/>
            </a:pPr>
            <a:r>
              <a:rPr lang="en-US" sz="4800"/>
              <a:t>Presentation Overview</a:t>
            </a:r>
            <a:endParaRPr/>
          </a:p>
        </p:txBody>
      </p:sp>
      <p:sp>
        <p:nvSpPr>
          <p:cNvPr id="54" name="Google Shape;54;p2"/>
          <p:cNvSpPr txBox="1"/>
          <p:nvPr/>
        </p:nvSpPr>
        <p:spPr>
          <a:xfrm>
            <a:off x="377991" y="1536090"/>
            <a:ext cx="10868700" cy="30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Dam Removal Act</a:t>
            </a:r>
            <a:r>
              <a:rPr lang="en-US" sz="2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ivities Update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Look-Ahead </a:t>
            </a:r>
            <a:r>
              <a:rPr lang="en-US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Project Timeline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Water Quality, Sediment Evacuation and Restoration Update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Hatchery Update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Monitoring Update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On the Horizon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ctrTitle"/>
          </p:nvPr>
        </p:nvSpPr>
        <p:spPr>
          <a:xfrm>
            <a:off x="378263" y="421090"/>
            <a:ext cx="6099142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mbria"/>
              <a:buNone/>
            </a:pPr>
            <a:r>
              <a:rPr lang="en-US" sz="3500"/>
              <a:t>Klamath Dam Removal Recap</a:t>
            </a:r>
            <a:endParaRPr sz="5900"/>
          </a:p>
        </p:txBody>
      </p:sp>
      <p:pic>
        <p:nvPicPr>
          <p:cNvPr id="61" name="Google Shape;6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0225" y="465517"/>
            <a:ext cx="4701900" cy="555423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" name="Google Shape;62;p3"/>
          <p:cNvSpPr txBox="1"/>
          <p:nvPr/>
        </p:nvSpPr>
        <p:spPr>
          <a:xfrm>
            <a:off x="270184" y="1402154"/>
            <a:ext cx="6315300" cy="504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Removal of four dams</a:t>
            </a:r>
            <a:endParaRPr sz="150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Opening of  ~ 400 miles of anadromous habitat (Chinook, steelhead, lamprey; 70 miles of habitat for listed </a:t>
            </a:r>
            <a:r>
              <a:rPr lang="en-US" sz="210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coho</a:t>
            </a:r>
            <a:r>
              <a:rPr lang="en-US" sz="2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sz="150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1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Restoring riverine function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Short-term Impacts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Interconnected Restoration Activities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</a:pPr>
            <a:endParaRPr lang="en-US"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lvl="0" indent="-292100">
              <a:buClr>
                <a:schemeClr val="lt1"/>
              </a:buClr>
              <a:buSzPts val="21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Construction of Fall Creek Hatchery to offset loss of  Iron Gate Hatchery</a:t>
            </a:r>
            <a:endParaRPr lang="en-US" sz="2000"/>
          </a:p>
          <a:p>
            <a:pPr lvl="0"/>
            <a:endParaRPr lang="en-US" sz="16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endParaRPr sz="1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"/>
          <p:cNvSpPr txBox="1">
            <a:spLocks noGrp="1"/>
          </p:cNvSpPr>
          <p:nvPr>
            <p:ph type="ctrTitle"/>
          </p:nvPr>
        </p:nvSpPr>
        <p:spPr>
          <a:xfrm>
            <a:off x="1194501" y="348750"/>
            <a:ext cx="70269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mbria"/>
              <a:buNone/>
            </a:pPr>
            <a:r>
              <a:rPr lang="en-US" sz="3600"/>
              <a:t>A</a:t>
            </a:r>
            <a:r>
              <a:rPr lang="en-US" sz="3500"/>
              <a:t>ctivities Completed To Date</a:t>
            </a:r>
            <a:endParaRPr sz="5900"/>
          </a:p>
        </p:txBody>
      </p:sp>
      <p:graphicFrame>
        <p:nvGraphicFramePr>
          <p:cNvPr id="68" name="Google Shape;68;p5"/>
          <p:cNvGraphicFramePr/>
          <p:nvPr>
            <p:extLst>
              <p:ext uri="{D42A27DB-BD31-4B8C-83A1-F6EECF244321}">
                <p14:modId xmlns:p14="http://schemas.microsoft.com/office/powerpoint/2010/main" val="3437614303"/>
              </p:ext>
            </p:extLst>
          </p:nvPr>
        </p:nvGraphicFramePr>
        <p:xfrm>
          <a:off x="367553" y="1404129"/>
          <a:ext cx="8713199" cy="4343399"/>
        </p:xfrm>
        <a:graphic>
          <a:graphicData uri="http://schemas.openxmlformats.org/drawingml/2006/table">
            <a:tbl>
              <a:tblPr firstRow="1" bandRow="1">
                <a:noFill/>
                <a:tableStyleId>{CDEE999E-C510-4B07-B601-09840D53550E}</a:tableStyleId>
              </a:tblPr>
              <a:tblGrid>
                <a:gridCol w="190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80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Date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Description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006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March – Early December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mbria"/>
                        <a:buChar char="-"/>
                      </a:pPr>
                      <a:r>
                        <a:rPr lang="en-US" sz="1600"/>
                        <a:t>Demolished portions of Iron Gate Hatchery (IGH)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mbria"/>
                        <a:buChar char="-"/>
                      </a:pPr>
                      <a:r>
                        <a:rPr lang="en-US" sz="1600"/>
                        <a:t>Began construction of Fall Creek Hatchery (FCH)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mbria"/>
                        <a:buChar char="-"/>
                      </a:pPr>
                      <a:r>
                        <a:rPr lang="en-US" sz="1600"/>
                        <a:t>Completed Fall Creek culvert replacement for fish passage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mbria"/>
                        <a:buChar char="-"/>
                      </a:pPr>
                      <a:r>
                        <a:rPr lang="en-US" sz="1600"/>
                        <a:t>Copco No. 2 Dam Removal completed</a:t>
                      </a:r>
                      <a:endParaRPr sz="16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58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Late December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mbria"/>
                        <a:buChar char="-"/>
                      </a:pPr>
                      <a:r>
                        <a:rPr lang="en-US" sz="1600"/>
                        <a:t>Fish transfer from IGH to FCH 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mbria"/>
                        <a:buChar char="-"/>
                      </a:pPr>
                      <a:r>
                        <a:rPr lang="en-US" sz="1600"/>
                        <a:t>243 overwintering juvenile </a:t>
                      </a:r>
                      <a:r>
                        <a:rPr lang="en-US" sz="1600" err="1"/>
                        <a:t>coho</a:t>
                      </a:r>
                      <a:r>
                        <a:rPr lang="en-US" sz="1600"/>
                        <a:t> relocation on Klamath River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12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January 2024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mbria"/>
                        <a:buChar char="-"/>
                      </a:pPr>
                      <a:r>
                        <a:rPr lang="en-US" sz="1600"/>
                        <a:t>Low-level outlets opened at remaining dams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mbria"/>
                        <a:buChar char="-"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Reservoir-stored sediment evacuation begins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07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February 2024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mbria"/>
                        <a:buChar char="-"/>
                      </a:pPr>
                      <a:r>
                        <a:rPr lang="en-US" sz="1600"/>
                        <a:t>Approx. 800k Chinook fry released at FCH</a:t>
                      </a:r>
                      <a:endParaRPr sz="16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9" name="Google Shape;69;p5"/>
          <p:cNvGrpSpPr/>
          <p:nvPr/>
        </p:nvGrpSpPr>
        <p:grpSpPr>
          <a:xfrm>
            <a:off x="9387454" y="1117220"/>
            <a:ext cx="2625994" cy="4623560"/>
            <a:chOff x="8253797" y="155551"/>
            <a:chExt cx="3099345" cy="5904456"/>
          </a:xfrm>
        </p:grpSpPr>
        <p:pic>
          <p:nvPicPr>
            <p:cNvPr id="70" name="Google Shape;7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53797" y="155551"/>
              <a:ext cx="2907993" cy="164207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1" name="Google Shape;7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253797" y="2104976"/>
              <a:ext cx="2907993" cy="191759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2" name="Google Shape;72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62534" y="4309408"/>
              <a:ext cx="3090608" cy="1750599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73" name="Google Shape;73;p5"/>
            <p:cNvSpPr/>
            <p:nvPr/>
          </p:nvSpPr>
          <p:spPr>
            <a:xfrm rot="5400000">
              <a:off x="9537852" y="1855074"/>
              <a:ext cx="318899" cy="2210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9050" cap="flat" cmpd="sng">
              <a:solidFill>
                <a:srgbClr val="0063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 rot="5400000">
              <a:off x="9554777" y="4084103"/>
              <a:ext cx="318899" cy="2210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9050" cap="flat" cmpd="sng">
              <a:solidFill>
                <a:srgbClr val="0063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75" name="Google Shape;75;p5"/>
          <p:cNvSpPr txBox="1"/>
          <p:nvPr/>
        </p:nvSpPr>
        <p:spPr>
          <a:xfrm>
            <a:off x="9545570" y="348750"/>
            <a:ext cx="216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Copco No. 2 Dam Removal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4"/>
          <p:cNvGrpSpPr/>
          <p:nvPr/>
        </p:nvGrpSpPr>
        <p:grpSpPr>
          <a:xfrm>
            <a:off x="348699" y="1261649"/>
            <a:ext cx="10988624" cy="4515524"/>
            <a:chOff x="348699" y="1261649"/>
            <a:chExt cx="10988624" cy="4515524"/>
          </a:xfrm>
        </p:grpSpPr>
        <p:pic>
          <p:nvPicPr>
            <p:cNvPr id="81" name="Google Shape;81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8699" y="1261649"/>
              <a:ext cx="10988624" cy="45155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2" name="Google Shape;82;p4"/>
            <p:cNvCxnSpPr/>
            <p:nvPr/>
          </p:nvCxnSpPr>
          <p:spPr>
            <a:xfrm>
              <a:off x="2943225" y="3810000"/>
              <a:ext cx="1314600" cy="14763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" name="Google Shape;83;p4"/>
            <p:cNvCxnSpPr/>
            <p:nvPr/>
          </p:nvCxnSpPr>
          <p:spPr>
            <a:xfrm flipH="1">
              <a:off x="2857725" y="3886200"/>
              <a:ext cx="1419000" cy="13905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4" name="Google Shape;84;p4"/>
          <p:cNvSpPr txBox="1">
            <a:spLocks noGrp="1"/>
          </p:cNvSpPr>
          <p:nvPr>
            <p:ph type="ctrTitle"/>
          </p:nvPr>
        </p:nvSpPr>
        <p:spPr>
          <a:xfrm>
            <a:off x="1728050" y="255855"/>
            <a:ext cx="6954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/>
              <a:t>Look-Ahead Project Timeline</a:t>
            </a:r>
            <a:endParaRPr sz="3500"/>
          </a:p>
        </p:txBody>
      </p:sp>
      <p:sp>
        <p:nvSpPr>
          <p:cNvPr id="85" name="Google Shape;85;p4"/>
          <p:cNvSpPr txBox="1"/>
          <p:nvPr/>
        </p:nvSpPr>
        <p:spPr>
          <a:xfrm>
            <a:off x="9334513" y="477716"/>
            <a:ext cx="2590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Volitional Fish Passage</a:t>
            </a:r>
            <a:endParaRPr/>
          </a:p>
        </p:txBody>
      </p:sp>
      <p:cxnSp>
        <p:nvCxnSpPr>
          <p:cNvPr id="86" name="Google Shape;86;p4"/>
          <p:cNvCxnSpPr/>
          <p:nvPr/>
        </p:nvCxnSpPr>
        <p:spPr>
          <a:xfrm flipH="1">
            <a:off x="8773274" y="847055"/>
            <a:ext cx="1514400" cy="14100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7" name="Google Shape;87;p4"/>
          <p:cNvCxnSpPr/>
          <p:nvPr/>
        </p:nvCxnSpPr>
        <p:spPr>
          <a:xfrm flipH="1">
            <a:off x="9339674" y="847055"/>
            <a:ext cx="948000" cy="18672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" name="Google Shape;88;p4"/>
          <p:cNvCxnSpPr/>
          <p:nvPr/>
        </p:nvCxnSpPr>
        <p:spPr>
          <a:xfrm flipH="1">
            <a:off x="9617774" y="847055"/>
            <a:ext cx="669900" cy="24279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9" name="Google Shape;89;p4"/>
          <p:cNvCxnSpPr/>
          <p:nvPr/>
        </p:nvCxnSpPr>
        <p:spPr>
          <a:xfrm>
            <a:off x="2125896" y="1797678"/>
            <a:ext cx="2579400" cy="16599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" name="Google Shape;90;p4"/>
          <p:cNvCxnSpPr/>
          <p:nvPr/>
        </p:nvCxnSpPr>
        <p:spPr>
          <a:xfrm flipH="1">
            <a:off x="2152589" y="1803813"/>
            <a:ext cx="2552700" cy="16728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1" name="Google Shape;91;p4"/>
          <p:cNvGrpSpPr/>
          <p:nvPr/>
        </p:nvGrpSpPr>
        <p:grpSpPr>
          <a:xfrm>
            <a:off x="737775" y="3838575"/>
            <a:ext cx="1419000" cy="1476300"/>
            <a:chOff x="2857725" y="3810000"/>
            <a:chExt cx="1419000" cy="1476300"/>
          </a:xfrm>
        </p:grpSpPr>
        <p:cxnSp>
          <p:nvCxnSpPr>
            <p:cNvPr id="92" name="Google Shape;92;p4"/>
            <p:cNvCxnSpPr/>
            <p:nvPr/>
          </p:nvCxnSpPr>
          <p:spPr>
            <a:xfrm>
              <a:off x="2943225" y="3810000"/>
              <a:ext cx="1314600" cy="14763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" name="Google Shape;93;p4"/>
            <p:cNvCxnSpPr/>
            <p:nvPr/>
          </p:nvCxnSpPr>
          <p:spPr>
            <a:xfrm flipH="1">
              <a:off x="2857725" y="3886200"/>
              <a:ext cx="1419000" cy="13905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4C2C07-24A2-4929-8BF0-04985373CED4}"/>
              </a:ext>
            </a:extLst>
          </p:cNvPr>
          <p:cNvCxnSpPr/>
          <p:nvPr/>
        </p:nvCxnSpPr>
        <p:spPr>
          <a:xfrm>
            <a:off x="4705289" y="1459345"/>
            <a:ext cx="0" cy="224443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>
            <a:spLocks noGrp="1"/>
          </p:cNvSpPr>
          <p:nvPr>
            <p:ph type="ctrTitle"/>
          </p:nvPr>
        </p:nvSpPr>
        <p:spPr>
          <a:xfrm>
            <a:off x="2611628" y="250839"/>
            <a:ext cx="5586984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mbria"/>
              <a:buNone/>
            </a:pPr>
            <a:r>
              <a:rPr lang="en-US" sz="3600"/>
              <a:t>Iron Gate Low Level Outlet </a:t>
            </a:r>
            <a:endParaRPr/>
          </a:p>
        </p:txBody>
      </p:sp>
      <p:pic>
        <p:nvPicPr>
          <p:cNvPr id="2" name="Iron Gate Video">
            <a:hlinkClick r:id="" action="ppaction://media"/>
            <a:extLst>
              <a:ext uri="{FF2B5EF4-FFF2-40B4-BE49-F238E27FC236}">
                <a16:creationId xmlns:a16="http://schemas.microsoft.com/office/drawing/2014/main" id="{4BCADB09-555B-414A-A56E-6FAA78E48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0415" y="1161473"/>
            <a:ext cx="5640340" cy="45350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ctrTitle"/>
          </p:nvPr>
        </p:nvSpPr>
        <p:spPr>
          <a:xfrm>
            <a:off x="2213835" y="332686"/>
            <a:ext cx="7024508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mbria"/>
              <a:buNone/>
            </a:pPr>
            <a:r>
              <a:rPr lang="en-US" sz="3600"/>
              <a:t>Copco No. 1 Low Level </a:t>
            </a:r>
            <a:r>
              <a:rPr lang="en-US" sz="3600" err="1"/>
              <a:t>Adit</a:t>
            </a:r>
            <a:r>
              <a:rPr lang="en-US" sz="3600"/>
              <a:t> Tunnel</a:t>
            </a:r>
            <a:endParaRPr/>
          </a:p>
        </p:txBody>
      </p:sp>
      <p:pic>
        <p:nvPicPr>
          <p:cNvPr id="2" name="Copco No. 1 blast">
            <a:hlinkClick r:id="" action="ppaction://media"/>
            <a:extLst>
              <a:ext uri="{FF2B5EF4-FFF2-40B4-BE49-F238E27FC236}">
                <a16:creationId xmlns:a16="http://schemas.microsoft.com/office/drawing/2014/main" id="{5BE84D49-9B73-447A-BDEC-2AC40BD7E8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7314" y="1045030"/>
            <a:ext cx="7141029" cy="4550228"/>
          </a:xfrm>
          <a:prstGeom prst="rect">
            <a:avLst/>
          </a:prstGeom>
          <a:ln w="25400">
            <a:solidFill>
              <a:schemeClr val="dk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>
            <a:spLocks noGrp="1"/>
          </p:cNvSpPr>
          <p:nvPr>
            <p:ph type="ctrTitle"/>
          </p:nvPr>
        </p:nvSpPr>
        <p:spPr>
          <a:xfrm>
            <a:off x="772959" y="388996"/>
            <a:ext cx="55869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mbria"/>
              <a:buNone/>
            </a:pPr>
            <a:r>
              <a:rPr lang="en-US" sz="3600"/>
              <a:t>J.C Boyle Stoplog Blasting </a:t>
            </a:r>
            <a:endParaRPr/>
          </a:p>
        </p:txBody>
      </p:sp>
      <p:pic>
        <p:nvPicPr>
          <p:cNvPr id="111" name="Google Shape;11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255" y="1601175"/>
            <a:ext cx="5740695" cy="284494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" name="Google Shape;11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400767" y="1264126"/>
            <a:ext cx="5117445" cy="383808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"/>
          <p:cNvSpPr txBox="1">
            <a:spLocks noGrp="1"/>
          </p:cNvSpPr>
          <p:nvPr>
            <p:ph type="ctrTitle"/>
          </p:nvPr>
        </p:nvSpPr>
        <p:spPr>
          <a:xfrm>
            <a:off x="3101936" y="248206"/>
            <a:ext cx="55869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mbria"/>
              <a:buNone/>
            </a:pPr>
            <a:r>
              <a:rPr lang="en-US" sz="3600"/>
              <a:t>Water Quality</a:t>
            </a:r>
            <a:endParaRPr/>
          </a:p>
        </p:txBody>
      </p:sp>
      <p:sp>
        <p:nvSpPr>
          <p:cNvPr id="118" name="Google Shape;118;p9"/>
          <p:cNvSpPr txBox="1"/>
          <p:nvPr/>
        </p:nvSpPr>
        <p:spPr>
          <a:xfrm>
            <a:off x="121150" y="937675"/>
            <a:ext cx="4917600" cy="427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Dam Removal activities began in January 2023</a:t>
            </a:r>
            <a:endParaRPr sz="1500"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DO &lt; 0 mg/l  occurred resulting from flushing dead algae/organics. DO recovered within 24-48 </a:t>
            </a:r>
            <a:r>
              <a:rPr lang="en-US" sz="170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hrs</a:t>
            </a:r>
            <a:endParaRPr sz="1700"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Turbidity and DO below Iron Gate within range analyzed under NMFS </a:t>
            </a:r>
            <a:r>
              <a:rPr lang="en-US" sz="170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BiOp</a:t>
            </a: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Majority of observed fish mortality-non-native reservoir species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</a:pP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Reservoir drawdown/sediment evacuation timed to reduce exposure to salmonids. </a:t>
            </a: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endParaRPr lang="en-US"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9" name="Google Shape;119;p9"/>
          <p:cNvGrpSpPr/>
          <p:nvPr/>
        </p:nvGrpSpPr>
        <p:grpSpPr>
          <a:xfrm>
            <a:off x="5111206" y="1297666"/>
            <a:ext cx="6848442" cy="3476746"/>
            <a:chOff x="5146300" y="1076324"/>
            <a:chExt cx="6550399" cy="3279950"/>
          </a:xfrm>
        </p:grpSpPr>
        <p:pic>
          <p:nvPicPr>
            <p:cNvPr id="120" name="Google Shape;120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46300" y="1076324"/>
              <a:ext cx="6550399" cy="327995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21" name="Google Shape;121;p9"/>
            <p:cNvSpPr/>
            <p:nvPr/>
          </p:nvSpPr>
          <p:spPr>
            <a:xfrm>
              <a:off x="7481050" y="3524248"/>
              <a:ext cx="922800" cy="5820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" name="Google Shape;122;p9"/>
            <p:cNvSpPr txBox="1"/>
            <p:nvPr/>
          </p:nvSpPr>
          <p:spPr>
            <a:xfrm>
              <a:off x="5750025" y="1905000"/>
              <a:ext cx="1571700" cy="428700"/>
            </a:xfrm>
            <a:prstGeom prst="rect">
              <a:avLst/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2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Turbidity (FNU)</a:t>
              </a:r>
              <a:endParaRPr sz="172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3" name="Google Shape;123;p9"/>
            <p:cNvSpPr txBox="1"/>
            <p:nvPr/>
          </p:nvSpPr>
          <p:spPr>
            <a:xfrm>
              <a:off x="5662650" y="3177800"/>
              <a:ext cx="1571700" cy="428700"/>
            </a:xfrm>
            <a:prstGeom prst="rect">
              <a:avLst/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2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DO (mg/l)</a:t>
              </a:r>
              <a:endParaRPr sz="172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cxnSp>
          <p:nvCxnSpPr>
            <p:cNvPr id="124" name="Google Shape;124;p9"/>
            <p:cNvCxnSpPr/>
            <p:nvPr/>
          </p:nvCxnSpPr>
          <p:spPr>
            <a:xfrm rot="10800000" flipH="1">
              <a:off x="6524625" y="1495500"/>
              <a:ext cx="285900" cy="485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6648450" y="3600450"/>
              <a:ext cx="200100" cy="438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theme/theme1.xml><?xml version="1.0" encoding="utf-8"?>
<a:theme xmlns:a="http://schemas.openxmlformats.org/drawingml/2006/main" name="TITLE SLIDES: Horizontal Stacked Logo">
  <a:themeElements>
    <a:clrScheme name="charcoal">
      <a:dk1>
        <a:srgbClr val="141414"/>
      </a:dk1>
      <a:lt1>
        <a:srgbClr val="FFFFFF"/>
      </a:lt1>
      <a:dk2>
        <a:srgbClr val="003087"/>
      </a:dk2>
      <a:lt2>
        <a:srgbClr val="D3F5F6"/>
      </a:lt2>
      <a:accent1>
        <a:srgbClr val="FF8300"/>
      </a:accent1>
      <a:accent2>
        <a:srgbClr val="1ECAD3"/>
      </a:accent2>
      <a:accent3>
        <a:srgbClr val="76BC20"/>
      </a:accent3>
      <a:accent4>
        <a:srgbClr val="5145B9"/>
      </a:accent4>
      <a:accent5>
        <a:srgbClr val="0085CA"/>
      </a:accent5>
      <a:accent6>
        <a:srgbClr val="D02C2F"/>
      </a:accent6>
      <a:hlink>
        <a:srgbClr val="003087"/>
      </a:hlink>
      <a:folHlink>
        <a:srgbClr val="51BFE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Option 1  |  End Slide">
  <a:themeElements>
    <a:clrScheme name="FISHERIES">
      <a:dk1>
        <a:srgbClr val="000000"/>
      </a:dk1>
      <a:lt1>
        <a:srgbClr val="FFFFFF"/>
      </a:lt1>
      <a:dk2>
        <a:srgbClr val="00467F"/>
      </a:dk2>
      <a:lt2>
        <a:srgbClr val="D3EAED"/>
      </a:lt2>
      <a:accent1>
        <a:srgbClr val="008998"/>
      </a:accent1>
      <a:accent2>
        <a:srgbClr val="4C9C2E"/>
      </a:accent2>
      <a:accent3>
        <a:srgbClr val="FF8300"/>
      </a:accent3>
      <a:accent4>
        <a:srgbClr val="615BC3"/>
      </a:accent4>
      <a:accent5>
        <a:srgbClr val="0093D0"/>
      </a:accent5>
      <a:accent6>
        <a:srgbClr val="FF4438"/>
      </a:accent6>
      <a:hlink>
        <a:srgbClr val="7F7FFF"/>
      </a:hlink>
      <a:folHlink>
        <a:srgbClr val="1ECA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6034D22EC726499B454EB731AA145A" ma:contentTypeVersion="18" ma:contentTypeDescription="Create a new document." ma:contentTypeScope="" ma:versionID="e972e5bc523f97d54b8a7876500b4351">
  <xsd:schema xmlns:xsd="http://www.w3.org/2001/XMLSchema" xmlns:xs="http://www.w3.org/2001/XMLSchema" xmlns:p="http://schemas.microsoft.com/office/2006/metadata/properties" xmlns:ns2="ef165378-3349-4474-ad08-d9858807eb8e" xmlns:ns3="542b8446-c83e-4e97-9834-e3cd6df8a00e" targetNamespace="http://schemas.microsoft.com/office/2006/metadata/properties" ma:root="true" ma:fieldsID="a681317fea058b0f154e1214db4560b6" ns2:_="" ns3:_="">
    <xsd:import namespace="ef165378-3349-4474-ad08-d9858807eb8e"/>
    <xsd:import namespace="542b8446-c83e-4e97-9834-e3cd6df8a0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DateandTim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65378-3349-4474-ad08-d9858807eb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b48f79c-3828-4ee8-ab19-506afe97e5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ateandTime" ma:index="21" nillable="true" ma:displayName="Date and Time" ma:format="DateTime" ma:internalName="DateandTime">
      <xsd:simpleType>
        <xsd:restriction base="dms:DateTim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2b8446-c83e-4e97-9834-e3cd6df8a00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920468e-4a29-4317-9173-e310a91ccc0a}" ma:internalName="TaxCatchAll" ma:showField="CatchAllData" ma:web="542b8446-c83e-4e97-9834-e3cd6df8a0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165378-3349-4474-ad08-d9858807eb8e">
      <Terms xmlns="http://schemas.microsoft.com/office/infopath/2007/PartnerControls"/>
    </lcf76f155ced4ddcb4097134ff3c332f>
    <DateandTime xmlns="ef165378-3349-4474-ad08-d9858807eb8e" xsi:nil="true"/>
    <TaxCatchAll xmlns="542b8446-c83e-4e97-9834-e3cd6df8a00e" xsi:nil="true"/>
  </documentManagement>
</p:properties>
</file>

<file path=customXml/itemProps1.xml><?xml version="1.0" encoding="utf-8"?>
<ds:datastoreItem xmlns:ds="http://schemas.openxmlformats.org/officeDocument/2006/customXml" ds:itemID="{A283A94E-195B-43D5-B560-35256AEB0656}">
  <ds:schemaRefs>
    <ds:schemaRef ds:uri="542b8446-c83e-4e97-9834-e3cd6df8a00e"/>
    <ds:schemaRef ds:uri="ef165378-3349-4474-ad08-d9858807eb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8E18BDB-8F46-49DC-A80D-20A2D51419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A133F9-1EB6-4759-AB2A-EA084D0AFC57}">
  <ds:schemaRefs>
    <ds:schemaRef ds:uri="542b8446-c83e-4e97-9834-e3cd6df8a00e"/>
    <ds:schemaRef ds:uri="ef165378-3349-4474-ad08-d9858807eb8e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667</Words>
  <Application>Microsoft Office PowerPoint</Application>
  <PresentationFormat>Widescreen</PresentationFormat>
  <Paragraphs>125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 Narrow</vt:lpstr>
      <vt:lpstr>Cambria</vt:lpstr>
      <vt:lpstr>TITLE SLIDES: Horizontal Stacked Logo</vt:lpstr>
      <vt:lpstr>Content Option 1  |  End Slide</vt:lpstr>
      <vt:lpstr>Klamath River Dam Removal Update</vt:lpstr>
      <vt:lpstr>Presentation Overview</vt:lpstr>
      <vt:lpstr>Klamath Dam Removal Recap</vt:lpstr>
      <vt:lpstr>Activities Completed To Date</vt:lpstr>
      <vt:lpstr>Look-Ahead Project Timeline</vt:lpstr>
      <vt:lpstr>Iron Gate Low Level Outlet </vt:lpstr>
      <vt:lpstr>Copco No. 1 Low Level Adit Tunnel</vt:lpstr>
      <vt:lpstr>J.C Boyle Stoplog Blasting </vt:lpstr>
      <vt:lpstr>Water Quality</vt:lpstr>
      <vt:lpstr>Sediment Evacuation</vt:lpstr>
      <vt:lpstr>Restoration and Revegetation</vt:lpstr>
      <vt:lpstr>Hatchery Update</vt:lpstr>
      <vt:lpstr>Fall Creek Hatchery Release 2024</vt:lpstr>
      <vt:lpstr>Monitoring Update</vt:lpstr>
      <vt:lpstr>PowerPoint Presentation</vt:lpstr>
      <vt:lpstr>On the Horizon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Klamath River Dam Removal Update</dc:title>
  <dc:creator>Shari K. Witmore</dc:creator>
  <cp:lastModifiedBy>PFMC Meetings</cp:lastModifiedBy>
  <cp:revision>1</cp:revision>
  <cp:lastPrinted>2024-03-01T00:14:32Z</cp:lastPrinted>
  <dcterms:created xsi:type="dcterms:W3CDTF">2023-03-01T18:08:50Z</dcterms:created>
  <dcterms:modified xsi:type="dcterms:W3CDTF">2024-03-06T13:37:50Z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0x010100A36034D22EC726499B454EB731AA145A</vt:lpwstr>
  </property>
  <property fmtid="{D5CDD505-2E9C-101B-9397-08002B2CF9AE}" pid="3" name="MediaServiceImageTags">
    <vt:lpwstr/>
  </property>
</Properties>
</file>