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82" r:id="rId4"/>
    <p:sldId id="259" r:id="rId5"/>
    <p:sldId id="265" r:id="rId6"/>
    <p:sldId id="261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68" r:id="rId16"/>
    <p:sldId id="267" r:id="rId17"/>
    <p:sldId id="277" r:id="rId18"/>
    <p:sldId id="272" r:id="rId19"/>
    <p:sldId id="269" r:id="rId20"/>
    <p:sldId id="276" r:id="rId21"/>
    <p:sldId id="294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e Termini" initials="VT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/>
    <p:restoredTop sz="94611"/>
  </p:normalViewPr>
  <p:slideViewPr>
    <p:cSldViewPr snapToGrid="0" snapToObjects="1">
      <p:cViewPr varScale="1">
        <p:scale>
          <a:sx n="68" d="100"/>
          <a:sy n="68" d="100"/>
        </p:scale>
        <p:origin x="124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0-07-27T18:04:30.679" idx="3">
    <p:pos x="6598" y="1330"/>
    <p:text>I like this picture...I think it works..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233BBF-07A2-3A47-A0A3-C79B51EB5C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44E9F-938B-0D46-A0F3-80DF02EB7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93C08-4041-4A42-B5FC-33E49AF120C8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3E496-F5BC-B14F-9249-950C22FCF7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CDB91-3DBE-034B-8A7B-5E789E15CE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EC6CC-EC4B-F340-9878-721B38D2D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88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27977-62B8-6345-B7C7-DE9A20DC02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0E0FF-C3E4-2641-A890-6CA27DD91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1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D751037-9A3D-604D-ADC1-0920494BF4D2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29999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1EC2-992C-2641-8CE0-D404CE637890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C9BF-14BF-2B43-BFF4-CCE6BDF94B57}" type="datetime1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99C1-17DE-1C40-8536-22A3A01E8AAA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1F5B-C0F7-774E-B0E0-923EE544E4E3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3733-0DB8-7E4B-9D5F-0C77E5BC418C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2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D992-EAB4-8C44-92EE-714B9E157237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435A7-EA74-EE45-8429-910B5113A402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8B52-2685-204E-8D84-24CD8C213E2E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4A2-8E44-0943-957A-829DEE9510CA}" type="datetime1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7E60F-90FF-D04E-A4DD-3AF365ECF452}" type="datetime1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B3E44-83F9-3442-B24D-EC0599C77E9F}" type="datetime1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6F1F-6CA0-A94E-BC5E-6C6CE21255D0}" type="datetime1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71C2-2EF0-3B4D-9A69-ADAD7DC1C198}" type="datetime1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508B1A-7A12-C648-9BEA-D656E0D88B2F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SARDINES IN CALIFORNIA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651665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sz="3100" dirty="0"/>
              <a:t>FISHERY IN CRISIS ~ part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7D07E-570C-8E4F-8926-490805DF0889}"/>
              </a:ext>
            </a:extLst>
          </p:cNvPr>
          <p:cNvSpPr txBox="1"/>
          <p:nvPr/>
        </p:nvSpPr>
        <p:spPr>
          <a:xfrm>
            <a:off x="5420412" y="152400"/>
            <a:ext cx="32663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Agenda Item E.4.b</a:t>
            </a:r>
          </a:p>
          <a:p>
            <a:pPr algn="r"/>
            <a:r>
              <a:rPr lang="en-US" sz="1400" dirty="0"/>
              <a:t>Supplemental Public Presentation 1</a:t>
            </a:r>
          </a:p>
          <a:p>
            <a:pPr algn="r"/>
            <a:r>
              <a:rPr lang="en-US" sz="1400" dirty="0"/>
              <a:t>April 2021</a:t>
            </a:r>
          </a:p>
        </p:txBody>
      </p:sp>
      <p:pic>
        <p:nvPicPr>
          <p:cNvPr id="5" name="Content Placeholder 3" descr="CapeBlanco 70 ton set.jpg">
            <a:extLst>
              <a:ext uri="{FF2B5EF4-FFF2-40B4-BE49-F238E27FC236}">
                <a16:creationId xmlns:a16="http://schemas.microsoft.com/office/drawing/2014/main" id="{F8C2426B-664B-6C4D-98A9-5B39772E56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5" b="28015"/>
          <a:stretch>
            <a:fillRect/>
          </a:stretch>
        </p:blipFill>
        <p:spPr>
          <a:xfrm>
            <a:off x="2250831" y="4067909"/>
            <a:ext cx="4546429" cy="266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51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CFDE-C4FB-144C-A3AB-10B0952F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89593"/>
          </a:xfrm>
        </p:spPr>
        <p:txBody>
          <a:bodyPr/>
          <a:lstStyle/>
          <a:p>
            <a:r>
              <a:rPr lang="en-US" sz="2800" dirty="0"/>
              <a:t>Many Many Many Many Observations </a:t>
            </a:r>
            <a:r>
              <a:rPr lang="en-US" sz="3200" dirty="0"/>
              <a:t>~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ADDB7-77B6-FD4A-BCC3-AB15CE51C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31" y="1164406"/>
            <a:ext cx="8557405" cy="5107440"/>
          </a:xfrm>
        </p:spPr>
        <p:txBody>
          <a:bodyPr/>
          <a:lstStyle/>
          <a:p>
            <a:r>
              <a:rPr lang="en-US" sz="2200" dirty="0"/>
              <a:t>CWPA just finished running nearshore acoustic survey in the SoCal Bight, in cooperation with the SWFSC (</a:t>
            </a:r>
            <a:r>
              <a:rPr lang="en-US" sz="1600" dirty="0"/>
              <a:t>3/21-3/31/21</a:t>
            </a:r>
            <a:r>
              <a:rPr lang="en-US" sz="2200" dirty="0"/>
              <a:t>), while CDFW conducted aerial survey of the same area in synchrony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2CF8B-774D-3C43-87B8-5904A9FC114F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4" y="3212783"/>
            <a:ext cx="3657600" cy="195643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510758-86EA-7C43-853B-D523058856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75" y="2978321"/>
            <a:ext cx="4694994" cy="293011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AE59-1B58-B54A-ADD7-223398E8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8D9A6-78D7-514C-AA44-B46BD9B3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12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590-F2E4-C043-BF18-830689CBB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06823"/>
          </a:xfrm>
        </p:spPr>
        <p:txBody>
          <a:bodyPr/>
          <a:lstStyle/>
          <a:p>
            <a:r>
              <a:rPr lang="en-US" sz="3200" dirty="0"/>
              <a:t>Observations from the field </a:t>
            </a:r>
            <a:r>
              <a:rPr lang="en-US" sz="4800" dirty="0"/>
              <a:t>~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8D05D-41CC-4541-81B2-C5B3C24D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996462"/>
            <a:ext cx="8042276" cy="5498123"/>
          </a:xfrm>
        </p:spPr>
        <p:txBody>
          <a:bodyPr>
            <a:normAutofit/>
          </a:bodyPr>
          <a:lstStyle/>
          <a:p>
            <a:r>
              <a:rPr lang="en-US" sz="2000" dirty="0"/>
              <a:t>Transect 29-28 San Onofre to Oceanside, Mar. 22, 2021 </a:t>
            </a:r>
          </a:p>
        </p:txBody>
      </p:sp>
      <p:pic>
        <p:nvPicPr>
          <p:cNvPr id="4" name="2 Movie 3 - San Onofre-Oceanside.IMG_0125.mp4" descr="2 Movie 3 - San Onofre-Oceanside.IMG_0125.mp4">
            <a:hlinkClick r:id="" action="ppaction://media"/>
            <a:extLst>
              <a:ext uri="{FF2B5EF4-FFF2-40B4-BE49-F238E27FC236}">
                <a16:creationId xmlns:a16="http://schemas.microsoft.com/office/drawing/2014/main" id="{20DDDD04-92B7-2A45-8B59-09E7DCF1B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428" y="1412400"/>
            <a:ext cx="8407157" cy="483453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F04F-F6B9-AA41-9D68-B73B499A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15AEE-1255-B843-82A6-25FFCF7CD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590-F2E4-C043-BF18-830689CBB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06823"/>
          </a:xfrm>
        </p:spPr>
        <p:txBody>
          <a:bodyPr/>
          <a:lstStyle/>
          <a:p>
            <a:r>
              <a:rPr lang="en-US" sz="3200" dirty="0"/>
              <a:t>Observations from the field </a:t>
            </a:r>
            <a:r>
              <a:rPr lang="en-US" sz="4800" dirty="0"/>
              <a:t>~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8D05D-41CC-4541-81B2-C5B3C24D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996462"/>
            <a:ext cx="8042276" cy="5498123"/>
          </a:xfrm>
        </p:spPr>
        <p:txBody>
          <a:bodyPr>
            <a:normAutofit/>
          </a:bodyPr>
          <a:lstStyle/>
          <a:p>
            <a:r>
              <a:rPr lang="en-US" sz="2000" dirty="0"/>
              <a:t>Transect 211 ~ Catalina Island, Mar. 26, 2021</a:t>
            </a:r>
          </a:p>
        </p:txBody>
      </p:sp>
      <p:pic>
        <p:nvPicPr>
          <p:cNvPr id="5" name="Sardine at end of Transect 211.mp4" descr="Sardine at end of Transect 211.mp4">
            <a:hlinkClick r:id="" action="ppaction://media"/>
            <a:extLst>
              <a:ext uri="{FF2B5EF4-FFF2-40B4-BE49-F238E27FC236}">
                <a16:creationId xmlns:a16="http://schemas.microsoft.com/office/drawing/2014/main" id="{70D017D7-DC56-BA4C-9919-889F9580A2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971" y="1484432"/>
            <a:ext cx="8487508" cy="477422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7A01E-1719-174C-B65B-0A52B065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B5067-3122-3B4A-8AA2-BF197605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1F854-BC67-774C-A73A-D994ED0D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275747"/>
          </a:xfrm>
        </p:spPr>
        <p:txBody>
          <a:bodyPr/>
          <a:lstStyle/>
          <a:p>
            <a:r>
              <a:rPr lang="en-US" sz="3200" dirty="0"/>
              <a:t>Nearshore abundance should be factored into the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1AB2E-B103-ED43-8896-0385F6A36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500554"/>
            <a:ext cx="8405446" cy="513470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Evidence on the ground needs to be considered:</a:t>
            </a:r>
            <a:endParaRPr lang="en-US" sz="500" b="1" dirty="0"/>
          </a:p>
          <a:p>
            <a:pPr lvl="1"/>
            <a:r>
              <a:rPr lang="en-US" dirty="0"/>
              <a:t>Avg. R 05-19 age 1+ estimate was 32,647 mt </a:t>
            </a:r>
          </a:p>
          <a:p>
            <a:pPr marL="349250" lvl="1" indent="0">
              <a:buNone/>
            </a:pPr>
            <a:r>
              <a:rPr lang="en-US" b="1" dirty="0"/>
              <a:t>    EXCLUDING NEARSHORE BIOMASS</a:t>
            </a:r>
          </a:p>
          <a:p>
            <a:pPr marL="349250" lvl="1" indent="0">
              <a:buNone/>
            </a:pPr>
            <a:endParaRPr lang="en-US" sz="900" b="1" dirty="0"/>
          </a:p>
          <a:p>
            <a:pPr lvl="1"/>
            <a:r>
              <a:rPr lang="en-US" dirty="0"/>
              <a:t>SSC, CPS Management Team and Council approved </a:t>
            </a:r>
          </a:p>
          <a:p>
            <a:pPr marL="349250" lvl="1" indent="0">
              <a:buNone/>
            </a:pPr>
            <a:r>
              <a:rPr lang="en-US" dirty="0"/>
              <a:t>    Avg. R 05-19 scenario for the sardine rebuilding plan…   </a:t>
            </a:r>
          </a:p>
          <a:p>
            <a:pPr lvl="2"/>
            <a:r>
              <a:rPr lang="en-US" dirty="0"/>
              <a:t>For consistency, the 05-19 SR curve should be used in assessment also.</a:t>
            </a:r>
          </a:p>
          <a:p>
            <a:pPr lvl="2"/>
            <a:endParaRPr lang="en-US" sz="900" dirty="0"/>
          </a:p>
          <a:p>
            <a:pPr lvl="1"/>
            <a:r>
              <a:rPr lang="en-US" b="1" dirty="0"/>
              <a:t>Draft catch-only projection belies reality: should be rejected</a:t>
            </a:r>
          </a:p>
          <a:p>
            <a:pPr marL="349250" lvl="1" indent="0">
              <a:buNone/>
            </a:pPr>
            <a:endParaRPr lang="en-US" sz="900" dirty="0"/>
          </a:p>
          <a:p>
            <a:pPr lvl="1"/>
            <a:r>
              <a:rPr lang="en-US" b="1" dirty="0"/>
              <a:t>50% cut in already precautionary harvest policy would exact harsh impact on industry, live bait fishery</a:t>
            </a:r>
          </a:p>
          <a:p>
            <a:pPr lvl="2"/>
            <a:r>
              <a:rPr lang="en-US" dirty="0"/>
              <a:t>Most of current catch is (quietly) acknowledged to be ‘southern stock’ sardine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Need to stop deducting ‘southern’ sardine landings from ‘northern’ sardine harvest limits!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264DB-A1F8-EE4E-8536-49410172E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2B1E9-CE76-6B45-B34F-2CEB3247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2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35507-CDE4-204D-93E2-FA59B930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06823"/>
          </a:xfrm>
        </p:spPr>
        <p:txBody>
          <a:bodyPr/>
          <a:lstStyle/>
          <a:p>
            <a:r>
              <a:rPr lang="en-US" sz="3200" dirty="0"/>
              <a:t>High priority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13B46-9A3C-A040-8DE1-367EF6084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2" y="1055076"/>
            <a:ext cx="8335107" cy="5695348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 dirty="0"/>
              <a:t>Please consider these recommendations:</a:t>
            </a:r>
          </a:p>
          <a:p>
            <a:endParaRPr lang="en-US" sz="1600" b="1" dirty="0"/>
          </a:p>
          <a:p>
            <a:pPr lvl="1">
              <a:spcBef>
                <a:spcPts val="200"/>
              </a:spcBef>
              <a:spcAft>
                <a:spcPts val="300"/>
              </a:spcAft>
            </a:pPr>
            <a:r>
              <a:rPr lang="en-US" sz="6400" dirty="0">
                <a:solidFill>
                  <a:schemeClr val="tx1"/>
                </a:solidFill>
              </a:rPr>
              <a:t>Support use of </a:t>
            </a:r>
            <a:r>
              <a:rPr lang="en-US" sz="6400" b="1" dirty="0">
                <a:solidFill>
                  <a:schemeClr val="tx1"/>
                </a:solidFill>
              </a:rPr>
              <a:t>multiple indices at various times of year </a:t>
            </a:r>
            <a:r>
              <a:rPr lang="en-US" sz="6400" dirty="0">
                <a:solidFill>
                  <a:schemeClr val="tx1"/>
                </a:solidFill>
              </a:rPr>
              <a:t>in future stock assessments, not just one summer Acoustic Trawl survey with no replication. 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6400" b="1" dirty="0">
                <a:solidFill>
                  <a:schemeClr val="tx1"/>
                </a:solidFill>
              </a:rPr>
              <a:t>High Priority </a:t>
            </a:r>
            <a:r>
              <a:rPr lang="en-US" sz="6400" dirty="0">
                <a:solidFill>
                  <a:schemeClr val="tx1"/>
                </a:solidFill>
              </a:rPr>
              <a:t>: </a:t>
            </a:r>
          </a:p>
          <a:p>
            <a:pPr lvl="1">
              <a:spcAft>
                <a:spcPts val="300"/>
              </a:spcAft>
            </a:pPr>
            <a:r>
              <a:rPr lang="en-US" sz="6200" b="1" dirty="0">
                <a:solidFill>
                  <a:srgbClr val="FF0000"/>
                </a:solidFill>
              </a:rPr>
              <a:t>Conduct sardine STAR Panel review in 2022, incorporating all 2021 surveys and new biological data.  </a:t>
            </a:r>
          </a:p>
          <a:p>
            <a:pPr lvl="1">
              <a:spcAft>
                <a:spcPts val="300"/>
              </a:spcAft>
            </a:pPr>
            <a:r>
              <a:rPr lang="en-US" sz="6200" b="1" dirty="0">
                <a:solidFill>
                  <a:srgbClr val="FF0000"/>
                </a:solidFill>
              </a:rPr>
              <a:t> In conjunction:</a:t>
            </a:r>
          </a:p>
          <a:p>
            <a:pPr lvl="2">
              <a:spcAft>
                <a:spcPts val="300"/>
              </a:spcAft>
            </a:pPr>
            <a:r>
              <a:rPr lang="en-US" sz="6200" b="1" dirty="0">
                <a:solidFill>
                  <a:schemeClr val="tx1"/>
                </a:solidFill>
              </a:rPr>
              <a:t>Conduct a methods review to examine the basis for the habitat model</a:t>
            </a:r>
          </a:p>
          <a:p>
            <a:pPr lvl="3">
              <a:spcAft>
                <a:spcPts val="300"/>
              </a:spcAft>
            </a:pPr>
            <a:r>
              <a:rPr lang="en-US" sz="6000" dirty="0">
                <a:solidFill>
                  <a:schemeClr val="tx1"/>
                </a:solidFill>
              </a:rPr>
              <a:t>SSC and CPSAS  recommended this review in 2019</a:t>
            </a:r>
          </a:p>
          <a:p>
            <a:pPr marL="349250" lvl="1" indent="0">
              <a:spcAft>
                <a:spcPts val="300"/>
              </a:spcAft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lvl="2">
              <a:spcAft>
                <a:spcPts val="300"/>
              </a:spcAft>
            </a:pPr>
            <a:r>
              <a:rPr lang="en-US" sz="6200" b="1" dirty="0">
                <a:solidFill>
                  <a:schemeClr val="tx1"/>
                </a:solidFill>
              </a:rPr>
              <a:t>Conduct a methods review of the Juvenile Rockfish Survey (RREAS) </a:t>
            </a:r>
            <a:r>
              <a:rPr lang="en-US" sz="6200" dirty="0">
                <a:solidFill>
                  <a:schemeClr val="tx1"/>
                </a:solidFill>
              </a:rPr>
              <a:t>so it can be used to inform recruitment in the sardine assessment model</a:t>
            </a:r>
          </a:p>
          <a:p>
            <a:pPr marL="349250" lvl="1" indent="0">
              <a:spcAft>
                <a:spcPts val="300"/>
              </a:spcAft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lvl="2">
              <a:spcAft>
                <a:spcPts val="300"/>
              </a:spcAft>
            </a:pPr>
            <a:r>
              <a:rPr lang="en-US" sz="6200" b="1" dirty="0">
                <a:solidFill>
                  <a:schemeClr val="tx1"/>
                </a:solidFill>
              </a:rPr>
              <a:t>Conduct a workshop </a:t>
            </a:r>
            <a:r>
              <a:rPr lang="en-US" sz="6200" dirty="0">
                <a:solidFill>
                  <a:schemeClr val="tx1"/>
                </a:solidFill>
              </a:rPr>
              <a:t>to evaluate use of AT surveys in the model  and </a:t>
            </a:r>
            <a:r>
              <a:rPr lang="en-US" sz="6200" b="1" dirty="0">
                <a:solidFill>
                  <a:schemeClr val="tx1"/>
                </a:solidFill>
              </a:rPr>
              <a:t>carry out improvements in methodology </a:t>
            </a:r>
            <a:r>
              <a:rPr lang="en-US" sz="6200" dirty="0">
                <a:solidFill>
                  <a:schemeClr val="tx1"/>
                </a:solidFill>
              </a:rPr>
              <a:t>recommended in the 2018 AT Methods Review and other earlier reviews. </a:t>
            </a:r>
          </a:p>
          <a:p>
            <a:pPr marL="349250" lvl="1" indent="0">
              <a:spcAft>
                <a:spcPts val="300"/>
              </a:spcAft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lvl="1">
              <a:spcAft>
                <a:spcPts val="300"/>
              </a:spcAft>
            </a:pPr>
            <a:r>
              <a:rPr lang="en-US" sz="6400" b="1" dirty="0">
                <a:solidFill>
                  <a:srgbClr val="C00000"/>
                </a:solidFill>
              </a:rPr>
              <a:t>Re-evaluate model assumptions to learn why the assessment model predicts a continued decline in age 1+ biomass when AT survey abundance data and </a:t>
            </a:r>
            <a:r>
              <a:rPr lang="en-US" sz="8000" b="1" u="sng" dirty="0">
                <a:solidFill>
                  <a:srgbClr val="C00000"/>
                </a:solidFill>
              </a:rPr>
              <a:t>evidence in the field </a:t>
            </a:r>
            <a:r>
              <a:rPr lang="en-US" sz="6400" b="1" u="sng" dirty="0">
                <a:solidFill>
                  <a:srgbClr val="C00000"/>
                </a:solidFill>
              </a:rPr>
              <a:t>show an increase</a:t>
            </a:r>
          </a:p>
          <a:p>
            <a:endParaRPr lang="en-US" sz="4000" dirty="0"/>
          </a:p>
          <a:p>
            <a:r>
              <a:rPr lang="en-US" dirty="0"/>
              <a:t> 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909490-9718-844B-A3A5-AAFEAD43D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1FD11-F311-AA4A-ABAF-5DD53BBF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53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91DD9-BB02-0F40-B2FB-833E89C1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2" y="107576"/>
            <a:ext cx="8616461" cy="1336956"/>
          </a:xfrm>
        </p:spPr>
        <p:txBody>
          <a:bodyPr/>
          <a:lstStyle/>
          <a:p>
            <a:r>
              <a:rPr lang="en-US" sz="3200" dirty="0"/>
              <a:t>Importance of CA </a:t>
            </a:r>
            <a:r>
              <a:rPr lang="en-US" sz="3200" dirty="0" err="1"/>
              <a:t>Wetfish</a:t>
            </a:r>
            <a:r>
              <a:rPr lang="en-US" sz="3200" dirty="0"/>
              <a:t> Industry to </a:t>
            </a:r>
            <a:br>
              <a:rPr lang="en-US" sz="3200" dirty="0"/>
            </a:br>
            <a:r>
              <a:rPr lang="en-US" sz="3200" dirty="0"/>
              <a:t>CA fishing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9CA78-D73D-2842-BD30-7C3FA1C60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2" y="1594337"/>
            <a:ext cx="8464061" cy="5169877"/>
          </a:xfrm>
        </p:spPr>
        <p:txBody>
          <a:bodyPr/>
          <a:lstStyle/>
          <a:p>
            <a:r>
              <a:rPr lang="en-US" sz="2000" dirty="0"/>
              <a:t>Until recent years, CA’s complex of of CPS fisheries produced </a:t>
            </a:r>
            <a:r>
              <a:rPr lang="en-US" sz="2000" b="1" dirty="0">
                <a:solidFill>
                  <a:schemeClr val="tx1"/>
                </a:solidFill>
              </a:rPr>
              <a:t>80+% of volume, 37% dockside value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/>
              <a:t>of total statewide commercial fishery harvest</a:t>
            </a:r>
          </a:p>
          <a:p>
            <a:pPr>
              <a:spcBef>
                <a:spcPts val="800"/>
              </a:spcBef>
            </a:pPr>
            <a:r>
              <a:rPr lang="en-US" sz="2000" dirty="0"/>
              <a:t>Important to many harbor communities  ~ Volume is essential to maintain infrastructure, jobs</a:t>
            </a:r>
          </a:p>
          <a:p>
            <a:pPr>
              <a:spcBef>
                <a:spcPts val="800"/>
              </a:spcBef>
            </a:pPr>
            <a:r>
              <a:rPr lang="en-US" sz="2000" b="1" dirty="0">
                <a:solidFill>
                  <a:srgbClr val="FF0000"/>
                </a:solidFill>
              </a:rPr>
              <a:t>Sardines are the foundation of CA </a:t>
            </a:r>
            <a:r>
              <a:rPr lang="en-US" sz="2000" b="1" dirty="0" err="1">
                <a:solidFill>
                  <a:srgbClr val="FF0000"/>
                </a:solidFill>
              </a:rPr>
              <a:t>wetfish</a:t>
            </a:r>
            <a:r>
              <a:rPr lang="en-US" sz="2000" b="1" dirty="0">
                <a:solidFill>
                  <a:srgbClr val="FF0000"/>
                </a:solidFill>
              </a:rPr>
              <a:t> industry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D5F52C-F888-104E-A171-0A5144539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383460"/>
              </p:ext>
            </p:extLst>
          </p:nvPr>
        </p:nvGraphicFramePr>
        <p:xfrm>
          <a:off x="0" y="3810000"/>
          <a:ext cx="9143999" cy="295421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47722">
                  <a:extLst>
                    <a:ext uri="{9D8B030D-6E8A-4147-A177-3AD203B41FA5}">
                      <a16:colId xmlns:a16="http://schemas.microsoft.com/office/drawing/2014/main" val="4100707986"/>
                    </a:ext>
                  </a:extLst>
                </a:gridCol>
                <a:gridCol w="3047722">
                  <a:extLst>
                    <a:ext uri="{9D8B030D-6E8A-4147-A177-3AD203B41FA5}">
                      <a16:colId xmlns:a16="http://schemas.microsoft.com/office/drawing/2014/main" val="1501704627"/>
                    </a:ext>
                  </a:extLst>
                </a:gridCol>
                <a:gridCol w="3048555">
                  <a:extLst>
                    <a:ext uri="{9D8B030D-6E8A-4147-A177-3AD203B41FA5}">
                      <a16:colId xmlns:a16="http://schemas.microsoft.com/office/drawing/2014/main" val="1588237055"/>
                    </a:ext>
                  </a:extLst>
                </a:gridCol>
              </a:tblGrid>
              <a:tr h="5908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Port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 err="1">
                          <a:effectLst/>
                        </a:rPr>
                        <a:t>Wetfish</a:t>
                      </a:r>
                      <a:r>
                        <a:rPr lang="en-US" sz="1600" dirty="0">
                          <a:effectLst/>
                        </a:rPr>
                        <a:t> % of Total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Port Landings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Wetfish</a:t>
                      </a:r>
                      <a:r>
                        <a:rPr lang="en-US" sz="1600" dirty="0">
                          <a:effectLst/>
                        </a:rPr>
                        <a:t> % of Total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Port XV Value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7277682"/>
                  </a:ext>
                </a:extLst>
              </a:tr>
              <a:tr h="295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Monterey Harbor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97.5%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>
                          <a:effectLst/>
                        </a:rPr>
                        <a:t>76.3%</a:t>
                      </a:r>
                      <a:endParaRPr lang="en-US" sz="1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5348319"/>
                  </a:ext>
                </a:extLst>
              </a:tr>
              <a:tr h="295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>
                          <a:effectLst/>
                        </a:rPr>
                        <a:t>Moss Landing</a:t>
                      </a:r>
                      <a:endParaRPr lang="en-US" sz="1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96.2%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66.3%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1196815"/>
                  </a:ext>
                </a:extLst>
              </a:tr>
              <a:tr h="295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>
                          <a:effectLst/>
                        </a:rPr>
                        <a:t>Ventura</a:t>
                      </a:r>
                      <a:endParaRPr lang="en-US" sz="1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>
                          <a:effectLst/>
                        </a:rPr>
                        <a:t>98.7%</a:t>
                      </a:r>
                      <a:endParaRPr lang="en-US" sz="1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             82%   (squid)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0804568"/>
                  </a:ext>
                </a:extLst>
              </a:tr>
              <a:tr h="295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>
                          <a:effectLst/>
                        </a:rPr>
                        <a:t>Port Hueneme</a:t>
                      </a:r>
                      <a:endParaRPr lang="en-US" sz="1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>
                          <a:effectLst/>
                        </a:rPr>
                        <a:t>99.9%</a:t>
                      </a:r>
                      <a:endParaRPr lang="en-US" sz="1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99.9%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9847184"/>
                  </a:ext>
                </a:extLst>
              </a:tr>
              <a:tr h="295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>
                          <a:effectLst/>
                        </a:rPr>
                        <a:t>San Pedro</a:t>
                      </a:r>
                      <a:endParaRPr lang="en-US" sz="1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>
                          <a:effectLst/>
                        </a:rPr>
                        <a:t>99.6%</a:t>
                      </a:r>
                      <a:endParaRPr lang="en-US" sz="1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93.4%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3726016"/>
                  </a:ext>
                </a:extLst>
              </a:tr>
              <a:tr h="295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>
                          <a:effectLst/>
                        </a:rPr>
                        <a:t>Terminal Island</a:t>
                      </a:r>
                      <a:endParaRPr lang="en-US" sz="1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>
                          <a:effectLst/>
                        </a:rPr>
                        <a:t>97.7%</a:t>
                      </a:r>
                      <a:endParaRPr lang="en-US" sz="1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81.4%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894996"/>
                  </a:ext>
                </a:extLst>
              </a:tr>
              <a:tr h="5908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Contribution to Statewide Landings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82%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1600" dirty="0">
                          <a:effectLst/>
                        </a:rPr>
                        <a:t>37%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1783822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05D1C-DD82-0E43-9330-B454392B4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F14CF-61C2-2E46-BAC9-657C0A1D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07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81294-F51F-8C4B-8971-7F1870768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77870"/>
          </a:xfrm>
        </p:spPr>
        <p:txBody>
          <a:bodyPr/>
          <a:lstStyle/>
          <a:p>
            <a:r>
              <a:rPr lang="en-US" sz="3200" dirty="0"/>
              <a:t>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7E34C-5982-4541-AC77-963B6EA1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996462"/>
            <a:ext cx="8196140" cy="5662246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CA </a:t>
            </a:r>
            <a:r>
              <a:rPr lang="en-US" sz="3200" dirty="0" err="1"/>
              <a:t>wetfish</a:t>
            </a:r>
            <a:r>
              <a:rPr lang="en-US" sz="3200" dirty="0"/>
              <a:t> processors and fishermen are really hurting: </a:t>
            </a:r>
          </a:p>
          <a:p>
            <a:pPr lvl="1"/>
            <a:r>
              <a:rPr lang="en-US" sz="3200" dirty="0"/>
              <a:t>@50% reduction in processing crews since sardine fishery closure in 2015</a:t>
            </a:r>
          </a:p>
          <a:p>
            <a:pPr lvl="1"/>
            <a:r>
              <a:rPr lang="en-US" sz="3200" dirty="0"/>
              <a:t>Boats tied to the dock for weeks on end</a:t>
            </a:r>
          </a:p>
          <a:p>
            <a:r>
              <a:rPr lang="en-US" sz="3200" dirty="0"/>
              <a:t>Before 2015, CA’s sardine fishery produced </a:t>
            </a:r>
            <a:r>
              <a:rPr lang="en-US" sz="3200" b="1" dirty="0"/>
              <a:t>average</a:t>
            </a:r>
            <a:r>
              <a:rPr lang="en-US" sz="3200" dirty="0"/>
              <a:t> annual sales impact &gt; </a:t>
            </a:r>
            <a:r>
              <a:rPr lang="en-US" sz="3200" b="1" dirty="0"/>
              <a:t>$16 million</a:t>
            </a:r>
          </a:p>
          <a:p>
            <a:pPr lvl="1"/>
            <a:r>
              <a:rPr lang="en-US" sz="3200" dirty="0"/>
              <a:t>That value plummeted to </a:t>
            </a:r>
            <a:r>
              <a:rPr lang="en-US" sz="3200" b="1" dirty="0"/>
              <a:t>$61,453  (1%)</a:t>
            </a:r>
            <a:r>
              <a:rPr lang="en-US" sz="3200" dirty="0"/>
              <a:t>  in 2017 </a:t>
            </a:r>
          </a:p>
          <a:p>
            <a:pPr marL="349250" lvl="1" indent="0">
              <a:buNone/>
            </a:pPr>
            <a:r>
              <a:rPr lang="en-US" sz="3200" dirty="0"/>
              <a:t>     </a:t>
            </a:r>
            <a:r>
              <a:rPr lang="en-US" sz="3200" b="1" dirty="0"/>
              <a:t>and even lower now</a:t>
            </a:r>
          </a:p>
          <a:p>
            <a:pPr marL="355600" indent="-342900"/>
            <a:r>
              <a:rPr lang="en-US" sz="3200" dirty="0"/>
              <a:t>Employment reduced 50% or more due to loss of fishing opportunity</a:t>
            </a:r>
          </a:p>
          <a:p>
            <a:pPr marL="355600" indent="-342900"/>
            <a:r>
              <a:rPr lang="en-US" sz="3200" dirty="0"/>
              <a:t>All CPS landings have plummeted due to restrictions on sardine</a:t>
            </a:r>
          </a:p>
          <a:p>
            <a:pPr marL="692150" lvl="1" indent="-342900"/>
            <a:r>
              <a:rPr lang="en-US" sz="3200" dirty="0">
                <a:solidFill>
                  <a:schemeClr val="tx1"/>
                </a:solidFill>
              </a:rPr>
              <a:t>mandated 20% incidental catch rate limits fishing on other CPS – even squid</a:t>
            </a:r>
            <a:endParaRPr lang="en-US" sz="2200" dirty="0"/>
          </a:p>
          <a:p>
            <a:r>
              <a:rPr lang="en-US" sz="3200" b="1" spc="100" dirty="0">
                <a:solidFill>
                  <a:srgbClr val="FF0000"/>
                </a:solidFill>
              </a:rPr>
              <a:t>CA’S WETFISH INDUSTRY NEEDS HELP NOW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270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A584A-5F48-354B-BF04-DDA8CDD4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551B5-A3EB-0144-BD7A-A9CBAAF4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67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CC25-40A2-D747-8F18-2FEB62C7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30270"/>
          </a:xfrm>
        </p:spPr>
        <p:txBody>
          <a:bodyPr/>
          <a:lstStyle/>
          <a:p>
            <a:r>
              <a:rPr lang="en-US" sz="3200" dirty="0"/>
              <a:t>How the Council can help: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F395F-7424-B046-870B-0C1112BD5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5" y="937846"/>
            <a:ext cx="8546123" cy="56153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900" b="1" dirty="0"/>
          </a:p>
          <a:p>
            <a:r>
              <a:rPr lang="en-US" sz="2200" b="1" dirty="0"/>
              <a:t>Support CWPA efforts to improve the science</a:t>
            </a:r>
          </a:p>
          <a:p>
            <a:pPr marL="0" indent="0">
              <a:buNone/>
            </a:pPr>
            <a:endParaRPr lang="en-US" sz="900" b="1" dirty="0"/>
          </a:p>
          <a:p>
            <a:pPr lvl="1">
              <a:spcAft>
                <a:spcPts val="1200"/>
              </a:spcAft>
            </a:pPr>
            <a:r>
              <a:rPr lang="en-US" dirty="0"/>
              <a:t>EFP renewal for point sets supports continuing work to expand aerial survey research for Cen. Coast</a:t>
            </a:r>
          </a:p>
          <a:p>
            <a:pPr lvl="1"/>
            <a:r>
              <a:rPr lang="en-US" dirty="0"/>
              <a:t>Bio sampling EFP necessary to produce updated fishery age data</a:t>
            </a:r>
            <a:endParaRPr lang="en-US" sz="2000" dirty="0"/>
          </a:p>
          <a:p>
            <a:pPr marL="685800" lvl="2" indent="0">
              <a:buNone/>
            </a:pPr>
            <a:endParaRPr lang="en-US" sz="1200" b="1" dirty="0"/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No new FISHERY age data in model since fishery closed in 2015</a:t>
            </a:r>
          </a:p>
          <a:p>
            <a:pPr marL="685800" lvl="2" indent="0">
              <a:buNone/>
            </a:pPr>
            <a:endParaRPr lang="en-US" sz="1200" b="1" dirty="0"/>
          </a:p>
          <a:p>
            <a:pPr lvl="2"/>
            <a:r>
              <a:rPr lang="en-US" b="1" dirty="0">
                <a:solidFill>
                  <a:schemeClr val="tx1"/>
                </a:solidFill>
              </a:rPr>
              <a:t>STAT did not use age from sardines caught incidentally  in other fisheries </a:t>
            </a:r>
            <a:r>
              <a:rPr lang="en-US" b="1" dirty="0">
                <a:solidFill>
                  <a:srgbClr val="FF0000"/>
                </a:solidFill>
              </a:rPr>
              <a:t>	Prefers age data from </a:t>
            </a:r>
            <a:r>
              <a:rPr lang="en-US" b="1" u="sng" dirty="0">
                <a:solidFill>
                  <a:srgbClr val="FF0000"/>
                </a:solidFill>
              </a:rPr>
              <a:t>directed</a:t>
            </a:r>
            <a:r>
              <a:rPr lang="en-US" b="1" dirty="0">
                <a:solidFill>
                  <a:srgbClr val="FF0000"/>
                </a:solidFill>
              </a:rPr>
              <a:t> fishing</a:t>
            </a:r>
          </a:p>
          <a:p>
            <a:pPr lvl="2"/>
            <a:endParaRPr lang="en-US" sz="1200" b="1" dirty="0"/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Bio sampling EFP is built on Scientific Framework:  </a:t>
            </a:r>
          </a:p>
          <a:p>
            <a:pPr lvl="3"/>
            <a:r>
              <a:rPr lang="en-US" b="1" dirty="0"/>
              <a:t>Minimum 6 samples per semester per area – Monterey and S.CA.</a:t>
            </a:r>
          </a:p>
          <a:p>
            <a:pPr lvl="3"/>
            <a:r>
              <a:rPr lang="en-US" b="1" dirty="0"/>
              <a:t>S 1:  July – December  ~  S 2:  January – June</a:t>
            </a:r>
            <a:endParaRPr lang="en-US" dirty="0"/>
          </a:p>
          <a:p>
            <a:pPr lvl="1"/>
            <a:endParaRPr lang="en-US" sz="2000" dirty="0"/>
          </a:p>
          <a:p>
            <a:pPr lvl="2"/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18B71-F3A1-B746-818A-52234E29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FF211-5F3C-4F48-A003-24774A7C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93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3242-F885-874C-8578-201AFB718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30270"/>
          </a:xfrm>
        </p:spPr>
        <p:txBody>
          <a:bodyPr/>
          <a:lstStyle/>
          <a:p>
            <a:r>
              <a:rPr lang="en-US" sz="3200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6C74F-0D8D-F047-829D-10734782E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119555"/>
            <a:ext cx="8042276" cy="50350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logical conclusion is that NOAA ATM surveys are not seeing the total biomass (Q is not 1), and should be considered as </a:t>
            </a:r>
            <a:r>
              <a:rPr lang="en-US" b="1" dirty="0">
                <a:solidFill>
                  <a:srgbClr val="FF0000"/>
                </a:solidFill>
              </a:rPr>
              <a:t>bare minimum relative estimates</a:t>
            </a:r>
            <a:r>
              <a:rPr lang="en-US" b="1" dirty="0"/>
              <a:t> when considering management measures </a:t>
            </a:r>
            <a:r>
              <a:rPr lang="en-US" dirty="0"/>
              <a:t>(and a rebuilding plan).</a:t>
            </a:r>
          </a:p>
          <a:p>
            <a:r>
              <a:rPr lang="en-US" b="1" dirty="0"/>
              <a:t>Please approve ACT no lower than 2020 level</a:t>
            </a:r>
          </a:p>
          <a:p>
            <a:pPr lvl="1"/>
            <a:r>
              <a:rPr lang="en-US" dirty="0"/>
              <a:t>The 3 EFP requests can be accommodated within a </a:t>
            </a:r>
            <a:r>
              <a:rPr lang="en-US" b="1" dirty="0"/>
              <a:t>4,000 mt ACT </a:t>
            </a:r>
            <a:r>
              <a:rPr lang="en-US" dirty="0"/>
              <a:t>(including 2,500 mt for live bait), </a:t>
            </a:r>
          </a:p>
          <a:p>
            <a:pPr lvl="2"/>
            <a:r>
              <a:rPr lang="en-US" sz="1600" dirty="0"/>
              <a:t>without curtailing incidental catch in other fisheries or small-scale landings)</a:t>
            </a:r>
          </a:p>
          <a:p>
            <a:pPr lvl="1"/>
            <a:r>
              <a:rPr lang="en-US" dirty="0"/>
              <a:t>In-season management is accurate and effective</a:t>
            </a:r>
          </a:p>
          <a:p>
            <a:r>
              <a:rPr lang="en-US" b="1" dirty="0"/>
              <a:t>In reality, sardines are NOT OVERFISHED and overfishing is NOT occurring!</a:t>
            </a:r>
          </a:p>
          <a:p>
            <a:pPr marL="0" indent="0">
              <a:buNone/>
            </a:pPr>
            <a:endParaRPr lang="en-US" b="1" dirty="0"/>
          </a:p>
          <a:p>
            <a:pPr marL="34925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87F96-6ED8-824B-9F08-145FD687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1F88E-AC47-B74C-973B-5507FB67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91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AF9C-E90B-2947-ADA2-D544A8B56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99292"/>
            <a:ext cx="8042276" cy="1245240"/>
          </a:xfrm>
        </p:spPr>
        <p:txBody>
          <a:bodyPr/>
          <a:lstStyle/>
          <a:p>
            <a:r>
              <a:rPr lang="en-US" sz="3600" dirty="0"/>
              <a:t>If boats are tied to the dock, processors’ doors closed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8F97A-0719-784C-B50D-8AF024182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08" y="1582613"/>
            <a:ext cx="8370277" cy="5146433"/>
          </a:xfrm>
        </p:spPr>
        <p:txBody>
          <a:bodyPr>
            <a:normAutofit/>
          </a:bodyPr>
          <a:lstStyle/>
          <a:p>
            <a:r>
              <a:rPr lang="en-US" sz="2000" dirty="0"/>
              <a:t>If CA’s </a:t>
            </a:r>
            <a:r>
              <a:rPr lang="en-US" sz="2000" dirty="0" err="1"/>
              <a:t>wetfish</a:t>
            </a:r>
            <a:r>
              <a:rPr lang="en-US" sz="2000" dirty="0"/>
              <a:t> industry is further decimated due to even more cuts in an already precautionary harvest policy …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2000" dirty="0"/>
              <a:t>     	Then the Council has not accounted for the socio-                 	economic needs of fishing communities.</a:t>
            </a:r>
          </a:p>
          <a:p>
            <a:pPr marL="0" indent="0">
              <a:spcBef>
                <a:spcPts val="800"/>
              </a:spcBef>
              <a:buNone/>
            </a:pPr>
            <a:endParaRPr lang="en-US" sz="1400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Balance is a key mandate of the Magnuson Act</a:t>
            </a:r>
          </a:p>
          <a:p>
            <a:pPr lvl="1"/>
            <a:r>
              <a:rPr lang="en-US" sz="2000" dirty="0"/>
              <a:t>MSA requires Council and NMFS to consider the needs of fishing communities, not just biology, in developing rebuilding measures, including harvest limits </a:t>
            </a:r>
          </a:p>
          <a:p>
            <a:pPr lvl="1"/>
            <a:r>
              <a:rPr lang="en-US" sz="2000" dirty="0"/>
              <a:t>Please consider these issues and the uncertainties raised and </a:t>
            </a:r>
            <a:r>
              <a:rPr lang="en-US" sz="2000" b="1" dirty="0"/>
              <a:t>“</a:t>
            </a:r>
            <a:r>
              <a:rPr lang="en-US" sz="2000" dirty="0"/>
              <a:t>combine scientific underpinning with common sense</a:t>
            </a:r>
            <a:r>
              <a:rPr lang="en-US" sz="2000" b="1" dirty="0"/>
              <a:t>.” </a:t>
            </a:r>
          </a:p>
          <a:p>
            <a:pPr marL="349250" lvl="1" indent="0">
              <a:buNone/>
            </a:pPr>
            <a:r>
              <a:rPr lang="en-US" sz="2000" b="1" dirty="0"/>
              <a:t>    </a:t>
            </a:r>
            <a:r>
              <a:rPr lang="en-US" sz="1600" dirty="0"/>
              <a:t>(Chris Oliver, Assistant Administrator for NOAA Fisheries ~ 2018)</a:t>
            </a:r>
            <a:endParaRPr lang="en-US" sz="1400" i="1" dirty="0"/>
          </a:p>
          <a:p>
            <a:r>
              <a:rPr lang="en-US" sz="2200" b="1" dirty="0"/>
              <a:t>Please help save California’s historic </a:t>
            </a:r>
            <a:r>
              <a:rPr lang="en-US" sz="2200" b="1" dirty="0" err="1"/>
              <a:t>wetfish</a:t>
            </a:r>
            <a:r>
              <a:rPr lang="en-US" sz="2200" b="1" dirty="0"/>
              <a:t> industry!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E2ABBD-45DA-224A-BC5D-5BB267557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AC79E-1795-4E4B-8334-22B4573C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2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517880"/>
            <a:ext cx="8042276" cy="1006117"/>
          </a:xfrm>
        </p:spPr>
        <p:txBody>
          <a:bodyPr/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This conflict is between what fishermen say is out there, based on what they see, and what biologists say, based on insufficient science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1469C-E0FA-FE48-8092-67AF45EAC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26" y="1652956"/>
            <a:ext cx="8590547" cy="4865075"/>
          </a:xfrm>
        </p:spPr>
        <p:txBody>
          <a:bodyPr>
            <a:noAutofit/>
          </a:bodyPr>
          <a:lstStyle/>
          <a:p>
            <a:r>
              <a:rPr lang="en-US" sz="1800" b="1" dirty="0"/>
              <a:t>2021 catch-only projection was based on incomplete data / methods from 2020 benchmark assessment</a:t>
            </a:r>
          </a:p>
          <a:p>
            <a:pPr lvl="2"/>
            <a:r>
              <a:rPr lang="en-US" sz="1400" dirty="0"/>
              <a:t>No surveys (although CDFW did conduct aerial survey in 2020)</a:t>
            </a:r>
          </a:p>
          <a:p>
            <a:pPr lvl="2"/>
            <a:r>
              <a:rPr lang="en-US" sz="1400" dirty="0"/>
              <a:t>No new age data (despite CWPA directed fishery bio sampling)</a:t>
            </a:r>
            <a:endParaRPr lang="en-US" sz="1600" dirty="0"/>
          </a:p>
          <a:p>
            <a:pPr lvl="1"/>
            <a:r>
              <a:rPr lang="en-US" sz="1600" dirty="0"/>
              <a:t>Catch-only projection did estimate larger recruitment / biomass in 2019 … BUT</a:t>
            </a:r>
          </a:p>
          <a:p>
            <a:pPr lvl="1"/>
            <a:r>
              <a:rPr lang="en-US" sz="1600" dirty="0"/>
              <a:t>Assumed the Mexican fishery must have taken most of the fish</a:t>
            </a:r>
          </a:p>
          <a:p>
            <a:pPr lvl="3"/>
            <a:r>
              <a:rPr lang="en-US" sz="1600" b="1" dirty="0" err="1"/>
              <a:t>MexiCal</a:t>
            </a:r>
            <a:r>
              <a:rPr lang="en-US" sz="1600" b="1" dirty="0"/>
              <a:t> S2 catch( 33,070 mt – only 705 mt from US) was higher than </a:t>
            </a:r>
          </a:p>
          <a:p>
            <a:pPr marL="968375" lvl="3" indent="0">
              <a:buNone/>
            </a:pPr>
            <a:r>
              <a:rPr lang="en-US" sz="1600" b="1" dirty="0"/>
              <a:t>      2020 age 1+ assessment 28,276 mt  (WHY?)</a:t>
            </a:r>
          </a:p>
          <a:p>
            <a:pPr lvl="1"/>
            <a:r>
              <a:rPr lang="en-US" sz="1800" b="1" dirty="0"/>
              <a:t>F of 4, or even F of 1.95 is not realistic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Catch-only projection = only 14,001 mt </a:t>
            </a:r>
            <a:r>
              <a:rPr lang="en-US" sz="1400" dirty="0">
                <a:solidFill>
                  <a:srgbClr val="FF0000"/>
                </a:solidFill>
              </a:rPr>
              <a:t>(@50% decline in 1 year)</a:t>
            </a:r>
          </a:p>
          <a:p>
            <a:pPr marL="981075" lvl="3" indent="0">
              <a:buNone/>
            </a:pPr>
            <a:r>
              <a:rPr lang="en-US" sz="1600" dirty="0"/>
              <a:t>(Avg. R 10-19  S-R relationship used in forecast – est. 14,,456 mt)</a:t>
            </a:r>
          </a:p>
          <a:p>
            <a:pPr lvl="1"/>
            <a:r>
              <a:rPr lang="en-US" sz="1800" b="1" dirty="0"/>
              <a:t>STAT ARGUMENT: “Biomass levels are low, and it is likely that recruitment will continue to be low in the near term</a:t>
            </a:r>
            <a:r>
              <a:rPr lang="en-US" sz="1800" dirty="0"/>
              <a:t>.”</a:t>
            </a:r>
          </a:p>
          <a:p>
            <a:pPr marL="349250" lvl="1" indent="0">
              <a:buNone/>
            </a:pPr>
            <a:endParaRPr lang="en-US" sz="800" b="1" dirty="0"/>
          </a:p>
          <a:p>
            <a:pPr lvl="1"/>
            <a:r>
              <a:rPr lang="en-US" sz="1900" b="1" dirty="0">
                <a:solidFill>
                  <a:srgbClr val="FF0000"/>
                </a:solidFill>
              </a:rPr>
              <a:t>WHY DISMISS RECRUITMENT DESPITE MULTIPLE LINES OF EVIDENCE</a:t>
            </a:r>
            <a:r>
              <a:rPr lang="en-US" sz="1800" b="1" dirty="0">
                <a:solidFill>
                  <a:srgbClr val="FF0000"/>
                </a:solidFill>
              </a:rPr>
              <a:t>?</a:t>
            </a:r>
            <a:r>
              <a:rPr lang="en-US" sz="1800" dirty="0"/>
              <a:t>   </a:t>
            </a:r>
          </a:p>
          <a:p>
            <a:pPr marL="685800" lvl="2" indent="0">
              <a:buNone/>
            </a:pPr>
            <a:endParaRPr lang="en-US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48CA69-F681-3242-B250-CA121693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669FCA-65A6-CA44-8F07-7EBE63730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485900" y="1042987"/>
            <a:ext cx="6172200" cy="5000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375"/>
              <a:t>Questions?</a:t>
            </a:r>
          </a:p>
        </p:txBody>
      </p:sp>
      <p:pic>
        <p:nvPicPr>
          <p:cNvPr id="46084" name="Picture 3" descr="bright-ide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81" y="1781175"/>
            <a:ext cx="5779598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A590CA-6B12-FC41-9492-14D63D69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C25D0-9625-FD42-B3F6-642BEBFB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00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1CB2-D5F0-D847-A061-FED7524A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Supplemental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06BA9-0C30-D04F-80F8-D3B41B8A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1A5A3-46D0-F54C-B0B6-1633B5E3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21</a:t>
            </a:fld>
            <a:endParaRPr lang="en-US"/>
          </a:p>
        </p:txBody>
      </p:sp>
      <p:pic>
        <p:nvPicPr>
          <p:cNvPr id="6" name="Content Placeholder 3" descr="IMG_7028.jpg">
            <a:extLst>
              <a:ext uri="{FF2B5EF4-FFF2-40B4-BE49-F238E27FC236}">
                <a16:creationId xmlns:a16="http://schemas.microsoft.com/office/drawing/2014/main" id="{FDE87610-4C4C-AC41-9A56-8C25D7188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5" r="-2215"/>
          <a:stretch/>
        </p:blipFill>
        <p:spPr>
          <a:xfrm rot="5400000">
            <a:off x="2688454" y="1493240"/>
            <a:ext cx="3664512" cy="5102467"/>
          </a:xfrm>
        </p:spPr>
      </p:pic>
    </p:spTree>
    <p:extLst>
      <p:ext uri="{BB962C8B-B14F-4D97-AF65-F5344CB8AC3E}">
        <p14:creationId xmlns:p14="http://schemas.microsoft.com/office/powerpoint/2010/main" val="2296943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551CC-A630-BD43-A2D9-8E545E10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639162"/>
          </a:xfrm>
        </p:spPr>
        <p:txBody>
          <a:bodyPr/>
          <a:lstStyle/>
          <a:p>
            <a:r>
              <a:rPr lang="en-US" sz="3200" dirty="0"/>
              <a:t>Abundance data from the AT Survey contradicts continuing decline</a:t>
            </a:r>
            <a:br>
              <a:rPr lang="en-US" sz="3200" dirty="0"/>
            </a:br>
            <a:r>
              <a:rPr lang="en-US" sz="3200" dirty="0"/>
              <a:t>(</a:t>
            </a:r>
            <a:r>
              <a:rPr lang="en-US" sz="2000" dirty="0"/>
              <a:t>from 2020 stock assessment report</a:t>
            </a:r>
            <a:r>
              <a:rPr lang="en-US" sz="32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222F5-E214-DB4A-8B21-E5EAB44D8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746738"/>
            <a:ext cx="8042276" cy="498230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Why does the assessment model have a sharp decline in age 1+ biomass when the ATM abundance data show a strong increase?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 Year             Table 6               Table 8             Table 15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u="sng" dirty="0"/>
              <a:t>		Index              Abundance     Age 1+ Biomass</a:t>
            </a:r>
          </a:p>
          <a:p>
            <a:pPr marL="0" indent="0">
              <a:buNone/>
            </a:pPr>
            <a:r>
              <a:rPr lang="en-US" dirty="0"/>
              <a:t>2017 		14,103 		171,695,016 	       33,082</a:t>
            </a:r>
          </a:p>
          <a:p>
            <a:pPr marL="0" indent="0">
              <a:buNone/>
            </a:pPr>
            <a:r>
              <a:rPr lang="en-US" dirty="0"/>
              <a:t>2018 		25,148 		253,466,083 	       32,942</a:t>
            </a:r>
          </a:p>
          <a:p>
            <a:pPr marL="0" indent="0">
              <a:buNone/>
            </a:pPr>
            <a:r>
              <a:rPr lang="en-US" dirty="0"/>
              <a:t>2019 		33,632 		343,115,319 	       28,275</a:t>
            </a:r>
          </a:p>
          <a:p>
            <a:r>
              <a:rPr lang="en-US" dirty="0"/>
              <a:t>“The logical conclusion is that the ATM surveys are not seeing the total biomass, and should be considered as a </a:t>
            </a:r>
            <a:r>
              <a:rPr lang="en-US" b="1" dirty="0">
                <a:solidFill>
                  <a:srgbClr val="FF0000"/>
                </a:solidFill>
              </a:rPr>
              <a:t>bare minimum estimate when considering management measures and a rebuilding plan</a:t>
            </a:r>
            <a:r>
              <a:rPr lang="en-US" b="1" dirty="0"/>
              <a:t>.”                                        </a:t>
            </a:r>
            <a:r>
              <a:rPr lang="en-US" dirty="0"/>
              <a:t>(</a:t>
            </a:r>
            <a:r>
              <a:rPr lang="en-US" sz="1900" dirty="0"/>
              <a:t>Richard Parrish, D.3 Pub. Comm. Apr ‘20)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3D73C-03DE-6943-9D9B-F59252EB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C50E4-433F-1C40-BCF9-C7796DD0E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5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53759"/>
            <a:ext cx="8042276" cy="707886"/>
          </a:xfrm>
        </p:spPr>
        <p:txBody>
          <a:bodyPr/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Conflict is between what fishermen say is out there, based on what they see, and what biologists say, based on insufficient science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986" y="6147037"/>
            <a:ext cx="4180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6,000 tons sardine observed in 60 ft. water near Seal Beach –  61 degree water  4/1/19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A1782E8-83FD-1C41-91E9-1A9CE9FC0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36" y="3292154"/>
            <a:ext cx="3423139" cy="277282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6A76C-3EB5-6E4C-A64C-2B079C0B8CD5}"/>
              </a:ext>
            </a:extLst>
          </p:cNvPr>
          <p:cNvSpPr txBox="1"/>
          <p:nvPr/>
        </p:nvSpPr>
        <p:spPr>
          <a:xfrm>
            <a:off x="762000" y="1230923"/>
            <a:ext cx="724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Big uncertainty (now acknowledged):  the abundance of sardine inshore of AT surveys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E33F0-78D6-2B49-9D06-78D6FE93B580}"/>
              </a:ext>
            </a:extLst>
          </p:cNvPr>
          <p:cNvSpPr txBox="1"/>
          <p:nvPr/>
        </p:nvSpPr>
        <p:spPr>
          <a:xfrm>
            <a:off x="844062" y="2028093"/>
            <a:ext cx="7373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the sardine fishery closed in 2015, every year fishermen have testified to the abundance of sardine they’re seeing in nearshore fishing grounds  (including 3-5 inch fish).</a:t>
            </a:r>
          </a:p>
        </p:txBody>
      </p:sp>
      <p:pic>
        <p:nvPicPr>
          <p:cNvPr id="8" name="Content Placeholder 3" descr="CapeBlanco 70 ton set.jpg">
            <a:extLst>
              <a:ext uri="{FF2B5EF4-FFF2-40B4-BE49-F238E27FC236}">
                <a16:creationId xmlns:a16="http://schemas.microsoft.com/office/drawing/2014/main" id="{6CDA7568-9FBC-654D-BCF5-07C5A807F9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5" b="28015"/>
          <a:stretch>
            <a:fillRect/>
          </a:stretch>
        </p:blipFill>
        <p:spPr>
          <a:xfrm>
            <a:off x="4329516" y="3341257"/>
            <a:ext cx="4300901" cy="2521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EAD97-691A-CA41-8EC9-4A73A4FEE8F3}"/>
              </a:ext>
            </a:extLst>
          </p:cNvPr>
          <p:cNvSpPr txBox="1"/>
          <p:nvPr/>
        </p:nvSpPr>
        <p:spPr>
          <a:xfrm>
            <a:off x="4572000" y="5877408"/>
            <a:ext cx="4372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64 ton point set  – 61 degree water   4/1/19</a:t>
            </a:r>
          </a:p>
          <a:p>
            <a:r>
              <a:rPr lang="en-US" sz="1400" dirty="0"/>
              <a:t>“Tremendous amount of fish – too many schools to count” ~ Corbin Hanson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95F63-4B4A-9748-93AF-9C5ADE3D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702E75-2CBE-E04F-914E-E0420679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60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24806"/>
            <a:ext cx="8042276" cy="1000242"/>
          </a:xfrm>
        </p:spPr>
        <p:txBody>
          <a:bodyPr/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Sardine assessment says 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low recruitment ~ BUT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246" y="1581668"/>
            <a:ext cx="826330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Abundant evidence of recruitment since 2015</a:t>
            </a:r>
          </a:p>
          <a:p>
            <a:pPr lvl="1"/>
            <a:r>
              <a:rPr lang="en-US" sz="2000" dirty="0"/>
              <a:t>(in addition to fishermen’s observations)</a:t>
            </a:r>
          </a:p>
          <a:p>
            <a:endParaRPr lang="en-US" sz="2000" dirty="0"/>
          </a:p>
          <a:p>
            <a:r>
              <a:rPr lang="en-US" sz="2400" dirty="0"/>
              <a:t>~ Observations of YOY sardine and adults documented in Juvenile Rockfish Surveys (RREAS)</a:t>
            </a:r>
          </a:p>
          <a:p>
            <a:r>
              <a:rPr lang="en-US" sz="2400" dirty="0"/>
              <a:t> (</a:t>
            </a:r>
            <a:r>
              <a:rPr lang="en-US" sz="1900" dirty="0"/>
              <a:t>2015 – 2018 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~ </a:t>
            </a:r>
            <a:r>
              <a:rPr lang="en-US" sz="2400" dirty="0" err="1"/>
              <a:t>CalCOFI</a:t>
            </a:r>
            <a:r>
              <a:rPr lang="en-US" sz="2400" dirty="0"/>
              <a:t> Report Vol. 60: </a:t>
            </a:r>
          </a:p>
          <a:p>
            <a:r>
              <a:rPr lang="en-US" sz="2400" dirty="0"/>
              <a:t>“The CCE experienced a mild El Niño from late 2018 into 2019…  In central California, market squid and </a:t>
            </a:r>
            <a:r>
              <a:rPr lang="en-US" sz="2400" b="1" dirty="0"/>
              <a:t>Pacific sardine (</a:t>
            </a:r>
            <a:r>
              <a:rPr lang="en-US" sz="2400" b="1" i="1" dirty="0" err="1"/>
              <a:t>Sardinops</a:t>
            </a:r>
            <a:r>
              <a:rPr lang="en-US" sz="2400" b="1" i="1" dirty="0"/>
              <a:t> </a:t>
            </a:r>
            <a:r>
              <a:rPr lang="en-US" sz="2400" b="1" i="1" dirty="0" err="1"/>
              <a:t>sagax</a:t>
            </a:r>
            <a:r>
              <a:rPr lang="en-US" sz="2400" b="1" dirty="0"/>
              <a:t>) were also abundant</a:t>
            </a:r>
            <a:r>
              <a:rPr lang="en-US" sz="2400" dirty="0"/>
              <a:t>. ”</a:t>
            </a:r>
          </a:p>
          <a:p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7BF372-C9F3-0941-9ADD-2C920DBC8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28DF0-4E07-2649-9F5C-E409B6A13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9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8B673-17A5-304F-8966-47987A4F9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1" y="1512279"/>
            <a:ext cx="3810001" cy="454855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Most CA catch inside 20 fa curve</a:t>
            </a:r>
          </a:p>
          <a:p>
            <a:r>
              <a:rPr lang="en-US" dirty="0"/>
              <a:t>4,000 of est. 13,000+ tons observed near Big Sur ~ Oct. 2018</a:t>
            </a:r>
          </a:p>
          <a:p>
            <a:r>
              <a:rPr lang="en-US" dirty="0"/>
              <a:t>47% of est. coast-wide biomass of 27,547 mt that year</a:t>
            </a:r>
          </a:p>
          <a:p>
            <a:r>
              <a:rPr lang="en-US" b="1" dirty="0"/>
              <a:t>All inshore of NOAA AT and </a:t>
            </a:r>
            <a:r>
              <a:rPr lang="en-US" b="1" dirty="0" err="1"/>
              <a:t>CalCOFI</a:t>
            </a:r>
            <a:r>
              <a:rPr lang="en-US" b="1" dirty="0"/>
              <a:t> surveys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3FCF6-9145-BA4C-A7E7-997C0EFA2F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77" y="957800"/>
            <a:ext cx="3962400" cy="5900199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3AEA783-7E83-3E41-9FA3-3B5786E5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7" y="276547"/>
            <a:ext cx="8628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70%+ of sardine fishery in CA is NOT documented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3F9452-64A9-0442-ACC6-C74DCF9E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AC29F-A6F2-D84F-A6AA-D71C16888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5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53759"/>
            <a:ext cx="8042276" cy="838122"/>
          </a:xfrm>
        </p:spPr>
        <p:txBody>
          <a:bodyPr/>
          <a:lstStyle/>
          <a:p>
            <a:r>
              <a:rPr lang="en-US" sz="3200" dirty="0"/>
              <a:t>Many Many Many Many Observations ~</a:t>
            </a:r>
            <a:br>
              <a:rPr lang="en-US" sz="3200" dirty="0"/>
            </a:br>
            <a:r>
              <a:rPr lang="en-US" sz="3200" dirty="0"/>
              <a:t>Focus on CWPA EFP data for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350" y="1242917"/>
            <a:ext cx="8377214" cy="1254098"/>
          </a:xfrm>
        </p:spPr>
        <p:txBody>
          <a:bodyPr>
            <a:normAutofit/>
          </a:bodyPr>
          <a:lstStyle/>
          <a:p>
            <a:r>
              <a:rPr lang="en-US" b="1" dirty="0"/>
              <a:t>Directed fishing – bio sampling in Monterey</a:t>
            </a:r>
          </a:p>
          <a:p>
            <a:pPr lvl="2"/>
            <a:r>
              <a:rPr lang="en-US" dirty="0"/>
              <a:t>S2  May 14 – Jun 30		12 sets ~ 241 mt</a:t>
            </a:r>
          </a:p>
          <a:p>
            <a:pPr lvl="2"/>
            <a:r>
              <a:rPr lang="en-US" dirty="0"/>
              <a:t>S1  Jul 1– Dec 31		7 sets ~ 220.5 mt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D8B33-7F58-6442-B23F-DFE80E708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" y="2843819"/>
            <a:ext cx="8489487" cy="380819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A71A2-4FCB-EE44-9290-C0EAF3B4B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E015A6-60F9-0B49-8D71-8A359744A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3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34AA6-6503-EB4A-8FC5-A9504260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483097"/>
            <a:ext cx="8042276" cy="1076072"/>
          </a:xfrm>
        </p:spPr>
        <p:txBody>
          <a:bodyPr/>
          <a:lstStyle/>
          <a:p>
            <a:br>
              <a:rPr lang="en-US" sz="3200" b="1" i="1" dirty="0"/>
            </a:br>
            <a:br>
              <a:rPr lang="en-US" sz="3200" b="1" i="1" dirty="0"/>
            </a:br>
            <a:br>
              <a:rPr lang="en-US" sz="3200" b="1" i="1" dirty="0"/>
            </a:br>
            <a:br>
              <a:rPr lang="en-US" sz="3200" b="1" i="1" dirty="0"/>
            </a:br>
            <a:br>
              <a:rPr lang="en-US" sz="3200" b="1" i="1" dirty="0"/>
            </a:br>
            <a:br>
              <a:rPr lang="en-US" sz="3200" b="1" i="1" dirty="0"/>
            </a:br>
            <a:r>
              <a:rPr lang="en-US" sz="3200" dirty="0"/>
              <a:t>Evidence of Recruitment &amp; Abundance</a:t>
            </a:r>
            <a:br>
              <a:rPr lang="en-US" sz="3200" dirty="0"/>
            </a:br>
            <a:r>
              <a:rPr lang="en-US" sz="2000" dirty="0"/>
              <a:t>the good news</a:t>
            </a:r>
            <a:br>
              <a:rPr lang="en-US" sz="3200" b="1" i="1" dirty="0"/>
            </a:br>
            <a:endParaRPr lang="en-US" sz="32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36C51-013A-C24E-83ED-BA9F8D9B7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444532"/>
            <a:ext cx="8289926" cy="5155560"/>
          </a:xfrm>
        </p:spPr>
        <p:txBody>
          <a:bodyPr>
            <a:normAutofit/>
          </a:bodyPr>
          <a:lstStyle/>
          <a:p>
            <a:r>
              <a:rPr lang="en-US" sz="2000" dirty="0"/>
              <a:t>Thanks to Council support for our ”biological sample fishing” EFP, NMFS approved it and we are producing new evidence: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8D893-6341-E849-989D-104DB9F7F791}"/>
              </a:ext>
            </a:extLst>
          </p:cNvPr>
          <p:cNvSpPr txBox="1"/>
          <p:nvPr/>
        </p:nvSpPr>
        <p:spPr>
          <a:xfrm>
            <a:off x="738555" y="6176419"/>
            <a:ext cx="600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Sample from 32 ton landing in Monterey on 6/8/20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103AC2-F6C1-684C-8AC9-58F1431DCC60}"/>
              </a:ext>
            </a:extLst>
          </p:cNvPr>
          <p:cNvSpPr txBox="1"/>
          <p:nvPr/>
        </p:nvSpPr>
        <p:spPr>
          <a:xfrm>
            <a:off x="6986957" y="2286000"/>
            <a:ext cx="185224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10-70g = YOY</a:t>
            </a:r>
          </a:p>
          <a:p>
            <a:endParaRPr lang="en-US" dirty="0"/>
          </a:p>
          <a:p>
            <a:r>
              <a:rPr lang="en-US" dirty="0"/>
              <a:t>70-90g = 1yr</a:t>
            </a:r>
          </a:p>
          <a:p>
            <a:endParaRPr lang="en-US" dirty="0"/>
          </a:p>
          <a:p>
            <a:r>
              <a:rPr lang="en-US" dirty="0"/>
              <a:t>90-110g = 2 </a:t>
            </a:r>
            <a:r>
              <a:rPr lang="en-US" dirty="0" err="1"/>
              <a:t>yr</a:t>
            </a:r>
            <a:endParaRPr lang="en-US" dirty="0"/>
          </a:p>
          <a:p>
            <a:endParaRPr lang="en-US" dirty="0"/>
          </a:p>
          <a:p>
            <a:r>
              <a:rPr lang="en-US" dirty="0"/>
              <a:t>122g = 4 </a:t>
            </a:r>
            <a:r>
              <a:rPr lang="en-US" dirty="0" err="1"/>
              <a:t>yr</a:t>
            </a:r>
            <a:endParaRPr lang="en-US" dirty="0"/>
          </a:p>
          <a:p>
            <a:endParaRPr lang="en-US" dirty="0"/>
          </a:p>
          <a:p>
            <a:r>
              <a:rPr lang="en-US" dirty="0"/>
              <a:t>200g+ = 5-6 </a:t>
            </a:r>
            <a:r>
              <a:rPr lang="en-US" dirty="0" err="1"/>
              <a:t>yr</a:t>
            </a:r>
            <a:endParaRPr lang="en-US" dirty="0"/>
          </a:p>
          <a:p>
            <a:endParaRPr lang="en-US" dirty="0"/>
          </a:p>
          <a:p>
            <a:r>
              <a:rPr lang="en-US" sz="1400" dirty="0"/>
              <a:t>Based on</a:t>
            </a:r>
          </a:p>
          <a:p>
            <a:r>
              <a:rPr lang="en-US" sz="1400" dirty="0"/>
              <a:t>Butler et al 1993</a:t>
            </a:r>
          </a:p>
          <a:p>
            <a:r>
              <a:rPr lang="en-US" sz="1400" dirty="0" err="1"/>
              <a:t>CalCOFI</a:t>
            </a:r>
            <a:endParaRPr lang="en-US" sz="1400" dirty="0"/>
          </a:p>
          <a:p>
            <a:r>
              <a:rPr lang="en-US" sz="1400" dirty="0"/>
              <a:t>&amp;</a:t>
            </a:r>
          </a:p>
          <a:p>
            <a:r>
              <a:rPr lang="en-US" sz="1400" dirty="0" err="1"/>
              <a:t>R.Parrish</a:t>
            </a:r>
            <a:r>
              <a:rPr lang="en-US" sz="1400" dirty="0"/>
              <a:t> 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C42B1-36A4-FF48-8D9B-9240403DD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4" y="2290815"/>
            <a:ext cx="5735693" cy="383126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E7585-7C63-9A44-AA92-6F02BC58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419225-5FB9-F440-9F47-1EA30066BC9A}"/>
              </a:ext>
            </a:extLst>
          </p:cNvPr>
          <p:cNvSpPr txBox="1"/>
          <p:nvPr/>
        </p:nvSpPr>
        <p:spPr>
          <a:xfrm>
            <a:off x="598580" y="1111443"/>
            <a:ext cx="828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 CWPA testimony  </a:t>
            </a:r>
            <a:r>
              <a:rPr lang="en-US" sz="1400" dirty="0"/>
              <a:t>Agenda Item G.1.b, Supp. Pub. Comm. June 2020</a:t>
            </a:r>
          </a:p>
          <a:p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70BB6-2FA1-9745-B918-96DB2B5F9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5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697F2-022E-4B4D-B1B3-43CC000F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70947"/>
          </a:xfrm>
        </p:spPr>
        <p:txBody>
          <a:bodyPr/>
          <a:lstStyle/>
          <a:p>
            <a:r>
              <a:rPr lang="en-US" sz="2800" dirty="0"/>
              <a:t>Many Many Many Many Observations ~</a:t>
            </a:r>
            <a:br>
              <a:rPr lang="en-US" sz="2800" dirty="0"/>
            </a:br>
            <a:r>
              <a:rPr lang="en-US" sz="2800" dirty="0"/>
              <a:t>Focus on CWPA EFP data for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33187-3C6D-7342-A496-63CD7606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7" y="1198685"/>
            <a:ext cx="8146074" cy="184931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Directed fishing – bio sampling in So Cal</a:t>
            </a:r>
          </a:p>
          <a:p>
            <a:pPr lvl="2"/>
            <a:r>
              <a:rPr lang="en-US" dirty="0"/>
              <a:t>S2  May 14 – Jun 30		10 sets ~ 345 mt</a:t>
            </a:r>
          </a:p>
          <a:p>
            <a:pPr marL="685800" lvl="2" indent="0">
              <a:buNone/>
            </a:pPr>
            <a:r>
              <a:rPr lang="en-US" sz="1600" dirty="0"/>
              <a:t>(7 sets in water 62°F or colder)</a:t>
            </a:r>
          </a:p>
          <a:p>
            <a:pPr lvl="2"/>
            <a:r>
              <a:rPr lang="en-US" dirty="0"/>
              <a:t>S1  Jul 1– Dec 31		7 sets ~ 146 mt</a:t>
            </a:r>
          </a:p>
          <a:p>
            <a:pPr marL="685800" lvl="2" indent="0">
              <a:buNone/>
            </a:pPr>
            <a:r>
              <a:rPr lang="en-US" sz="1600" dirty="0"/>
              <a:t>(5 sets in water &lt;59°F)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F6C30-440E-CC45-9194-5882AE701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7" y="2954215"/>
            <a:ext cx="7995138" cy="36937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9269C6-A6B9-C14B-9106-552C70C47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30E3B-1C3A-8746-B2B8-EEDD9D32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56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697F2-022E-4B4D-B1B3-43CC000F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17839"/>
          </a:xfrm>
        </p:spPr>
        <p:txBody>
          <a:bodyPr/>
          <a:lstStyle/>
          <a:p>
            <a:r>
              <a:rPr lang="en-US" sz="2800" dirty="0"/>
              <a:t>Many Many Many Many Observations ~</a:t>
            </a:r>
            <a:br>
              <a:rPr lang="en-US" sz="2800" dirty="0"/>
            </a:br>
            <a:r>
              <a:rPr lang="en-US" sz="2800" dirty="0"/>
              <a:t>Focus on CWPA EFP data for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33187-3C6D-7342-A496-63CD7606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7" y="1257300"/>
            <a:ext cx="8276492" cy="864577"/>
          </a:xfrm>
        </p:spPr>
        <p:txBody>
          <a:bodyPr>
            <a:normAutofit/>
          </a:bodyPr>
          <a:lstStyle/>
          <a:p>
            <a:r>
              <a:rPr lang="en-US" dirty="0"/>
              <a:t>Recent example:  bio sampling in So Cal</a:t>
            </a:r>
          </a:p>
          <a:p>
            <a:pPr lvl="1"/>
            <a:r>
              <a:rPr lang="en-US" sz="1800" dirty="0"/>
              <a:t>36 mt, – Av. Size of fish 29.88 g – SST 56°F   March 25, 2021</a:t>
            </a:r>
          </a:p>
          <a:p>
            <a:endParaRPr lang="en-US" dirty="0"/>
          </a:p>
        </p:txBody>
      </p:sp>
      <p:pic>
        <p:nvPicPr>
          <p:cNvPr id="4" name="1 Provider directed sardine 3_25_21.mp4" descr="1 Provider directed sardine 3_25_21.mp4">
            <a:hlinkClick r:id="" action="ppaction://media"/>
            <a:extLst>
              <a:ext uri="{FF2B5EF4-FFF2-40B4-BE49-F238E27FC236}">
                <a16:creationId xmlns:a16="http://schemas.microsoft.com/office/drawing/2014/main" id="{E5926914-4078-B744-94BF-A9A9055681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337" y="2121877"/>
            <a:ext cx="7444154" cy="41873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40C79-BE0D-FC4C-B50A-70BBB4765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70864-4E11-8148-B330-B09BD3984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3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1649</TotalTime>
  <Words>1791</Words>
  <Application>Microsoft Office PowerPoint</Application>
  <PresentationFormat>On-screen Show (4:3)</PresentationFormat>
  <Paragraphs>218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Tahoma</vt:lpstr>
      <vt:lpstr>Wingdings 2</vt:lpstr>
      <vt:lpstr>Breeze</vt:lpstr>
      <vt:lpstr>SARDINES IN CALIFORNIA</vt:lpstr>
      <vt:lpstr>This conflict is between what fishermen say is out there, based on what they see, and what biologists say, based on insufficient science </vt:lpstr>
      <vt:lpstr>Conflict is between what fishermen say is out there, based on what they see, and what biologists say, based on insufficient science </vt:lpstr>
      <vt:lpstr>Sardine assessment says  low recruitment ~ BUT</vt:lpstr>
      <vt:lpstr>70%+ of sardine fishery in CA is NOT documented</vt:lpstr>
      <vt:lpstr>Many Many Many Many Observations ~ Focus on CWPA EFP data for 2020</vt:lpstr>
      <vt:lpstr>      Evidence of Recruitment &amp; Abundance the good news </vt:lpstr>
      <vt:lpstr>Many Many Many Many Observations ~ Focus on CWPA EFP data for 2020</vt:lpstr>
      <vt:lpstr>Many Many Many Many Observations ~ Focus on CWPA EFP data for 2020</vt:lpstr>
      <vt:lpstr>Many Many Many Many Observations ~</vt:lpstr>
      <vt:lpstr>Observations from the field ~</vt:lpstr>
      <vt:lpstr>Observations from the field ~</vt:lpstr>
      <vt:lpstr>Nearshore abundance should be factored into the assessment</vt:lpstr>
      <vt:lpstr>High priority recommendations</vt:lpstr>
      <vt:lpstr>Importance of CA Wetfish Industry to  CA fishing economy</vt:lpstr>
      <vt:lpstr>Take Home Message</vt:lpstr>
      <vt:lpstr>How the Council can help:</vt:lpstr>
      <vt:lpstr>What next?</vt:lpstr>
      <vt:lpstr>If boats are tied to the dock, processors’ doors closed</vt:lpstr>
      <vt:lpstr>Questions?</vt:lpstr>
      <vt:lpstr>Supplemental slides</vt:lpstr>
      <vt:lpstr>Abundance data from the AT Survey contradicts continuing decline (from 2020 stock assessment report)</vt:lpstr>
    </vt:vector>
  </TitlesOfParts>
  <Company>CA Wetfish Producers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SARDINES IN CALIFORNIA</dc:title>
  <dc:creator>Diane Pleschner-Steele</dc:creator>
  <cp:lastModifiedBy>Sandra J. Krause</cp:lastModifiedBy>
  <cp:revision>140</cp:revision>
  <cp:lastPrinted>2020-04-03T23:40:57Z</cp:lastPrinted>
  <dcterms:created xsi:type="dcterms:W3CDTF">2019-04-02T21:40:11Z</dcterms:created>
  <dcterms:modified xsi:type="dcterms:W3CDTF">2021-04-07T23:24:22Z</dcterms:modified>
</cp:coreProperties>
</file>