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62" r:id="rId3"/>
  </p:sldMasterIdLst>
  <p:notesMasterIdLst>
    <p:notesMasterId r:id="rId36"/>
  </p:notesMasterIdLst>
  <p:handoutMasterIdLst>
    <p:handoutMasterId r:id="rId37"/>
  </p:handoutMasterIdLst>
  <p:sldIdLst>
    <p:sldId id="297" r:id="rId4"/>
    <p:sldId id="320" r:id="rId5"/>
    <p:sldId id="405" r:id="rId6"/>
    <p:sldId id="343" r:id="rId7"/>
    <p:sldId id="327" r:id="rId8"/>
    <p:sldId id="346" r:id="rId9"/>
    <p:sldId id="372" r:id="rId10"/>
    <p:sldId id="370" r:id="rId11"/>
    <p:sldId id="404" r:id="rId12"/>
    <p:sldId id="386" r:id="rId13"/>
    <p:sldId id="383" r:id="rId14"/>
    <p:sldId id="385" r:id="rId15"/>
    <p:sldId id="389" r:id="rId16"/>
    <p:sldId id="391" r:id="rId17"/>
    <p:sldId id="382" r:id="rId18"/>
    <p:sldId id="373" r:id="rId19"/>
    <p:sldId id="392" r:id="rId20"/>
    <p:sldId id="375" r:id="rId21"/>
    <p:sldId id="374" r:id="rId22"/>
    <p:sldId id="396" r:id="rId23"/>
    <p:sldId id="376" r:id="rId24"/>
    <p:sldId id="378" r:id="rId25"/>
    <p:sldId id="377" r:id="rId26"/>
    <p:sldId id="400" r:id="rId27"/>
    <p:sldId id="393" r:id="rId28"/>
    <p:sldId id="379" r:id="rId29"/>
    <p:sldId id="398" r:id="rId30"/>
    <p:sldId id="397" r:id="rId31"/>
    <p:sldId id="380" r:id="rId32"/>
    <p:sldId id="395" r:id="rId33"/>
    <p:sldId id="365" r:id="rId34"/>
    <p:sldId id="402" r:id="rId35"/>
  </p:sldIdLst>
  <p:sldSz cx="9144000" cy="6858000" type="screen4x3"/>
  <p:notesSz cx="69977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5">
          <p15:clr>
            <a:srgbClr val="A4A3A4"/>
          </p15:clr>
        </p15:guide>
        <p15:guide id="2" orient="horz" pos="758">
          <p15:clr>
            <a:srgbClr val="A4A3A4"/>
          </p15:clr>
        </p15:guide>
        <p15:guide id="3" pos="28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C90"/>
    <a:srgbClr val="5BC50B"/>
    <a:srgbClr val="4F7E93"/>
    <a:srgbClr val="238085"/>
    <a:srgbClr val="0A8E0A"/>
    <a:srgbClr val="FFFF99"/>
    <a:srgbClr val="FFFF66"/>
    <a:srgbClr val="FFFFCC"/>
    <a:srgbClr val="307578"/>
    <a:srgbClr val="3B5E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3" autoAdjust="0"/>
    <p:restoredTop sz="75000" autoAdjust="0"/>
  </p:normalViewPr>
  <p:slideViewPr>
    <p:cSldViewPr snapToGrid="0" snapToObjects="1">
      <p:cViewPr varScale="1">
        <p:scale>
          <a:sx n="52" d="100"/>
          <a:sy n="52" d="100"/>
        </p:scale>
        <p:origin x="1829" y="48"/>
      </p:cViewPr>
      <p:guideLst>
        <p:guide orient="horz" pos="1885"/>
        <p:guide orient="horz" pos="758"/>
        <p:guide pos="28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28" tIns="46514" rIns="93028" bIns="46514" rtlCol="0"/>
          <a:lstStyle>
            <a:lvl1pPr algn="l">
              <a:defRPr sz="1200"/>
            </a:lvl1pPr>
          </a:lstStyle>
          <a:p>
            <a:r>
              <a:rPr lang="en-US" smtClean="0"/>
              <a:t>June 12, 2015</a:t>
            </a:r>
            <a:endParaRPr lang="en-US"/>
          </a:p>
        </p:txBody>
      </p:sp>
      <p:sp>
        <p:nvSpPr>
          <p:cNvPr id="3" name="Date Placeholder 2"/>
          <p:cNvSpPr>
            <a:spLocks noGrp="1"/>
          </p:cNvSpPr>
          <p:nvPr>
            <p:ph type="dt" sz="quarter" idx="1"/>
          </p:nvPr>
        </p:nvSpPr>
        <p:spPr>
          <a:xfrm>
            <a:off x="3963744" y="0"/>
            <a:ext cx="3032337" cy="464185"/>
          </a:xfrm>
          <a:prstGeom prst="rect">
            <a:avLst/>
          </a:prstGeom>
        </p:spPr>
        <p:txBody>
          <a:bodyPr vert="horz" lIns="93028" tIns="46514" rIns="93028" bIns="46514" rtlCol="0"/>
          <a:lstStyle>
            <a:lvl1pPr algn="r">
              <a:defRPr sz="1200"/>
            </a:lvl1pPr>
          </a:lstStyle>
          <a:p>
            <a:fld id="{B49C4823-0BCF-4EC6-8164-C1A69CFAA9B1}" type="datetime1">
              <a:rPr lang="en-US" smtClean="0"/>
              <a:t>3/10/2018</a:t>
            </a:fld>
            <a:endParaRPr lang="en-US"/>
          </a:p>
        </p:txBody>
      </p:sp>
      <p:sp>
        <p:nvSpPr>
          <p:cNvPr id="4" name="Footer Placeholder 3"/>
          <p:cNvSpPr>
            <a:spLocks noGrp="1"/>
          </p:cNvSpPr>
          <p:nvPr>
            <p:ph type="ftr" sz="quarter" idx="2"/>
          </p:nvPr>
        </p:nvSpPr>
        <p:spPr>
          <a:xfrm>
            <a:off x="0" y="8817904"/>
            <a:ext cx="3032337" cy="464185"/>
          </a:xfrm>
          <a:prstGeom prst="rect">
            <a:avLst/>
          </a:prstGeom>
        </p:spPr>
        <p:txBody>
          <a:bodyPr vert="horz" lIns="93028" tIns="46514" rIns="93028" bIns="46514" rtlCol="0" anchor="b"/>
          <a:lstStyle>
            <a:lvl1pPr algn="l">
              <a:defRPr sz="1200"/>
            </a:lvl1pPr>
          </a:lstStyle>
          <a:p>
            <a:r>
              <a:rPr lang="en-US" smtClean="0"/>
              <a:t>Pacific Fishery Management Council, Spokane</a:t>
            </a:r>
            <a:endParaRPr lang="en-US"/>
          </a:p>
        </p:txBody>
      </p:sp>
      <p:sp>
        <p:nvSpPr>
          <p:cNvPr id="5" name="Slide Number Placeholder 4"/>
          <p:cNvSpPr>
            <a:spLocks noGrp="1"/>
          </p:cNvSpPr>
          <p:nvPr>
            <p:ph type="sldNum" sz="quarter" idx="3"/>
          </p:nvPr>
        </p:nvSpPr>
        <p:spPr>
          <a:xfrm>
            <a:off x="3963744" y="8817904"/>
            <a:ext cx="3032337" cy="464185"/>
          </a:xfrm>
          <a:prstGeom prst="rect">
            <a:avLst/>
          </a:prstGeom>
        </p:spPr>
        <p:txBody>
          <a:bodyPr vert="horz" lIns="93028" tIns="46514" rIns="93028" bIns="46514"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28" tIns="46514" rIns="93028" bIns="46514" rtlCol="0"/>
          <a:lstStyle>
            <a:lvl1pPr algn="l">
              <a:defRPr sz="1200"/>
            </a:lvl1pPr>
          </a:lstStyle>
          <a:p>
            <a:r>
              <a:rPr lang="en-US" smtClean="0"/>
              <a:t>June 12, 2015</a:t>
            </a:r>
            <a:endParaRPr lang="en-US"/>
          </a:p>
        </p:txBody>
      </p:sp>
      <p:sp>
        <p:nvSpPr>
          <p:cNvPr id="3" name="Date Placeholder 2"/>
          <p:cNvSpPr>
            <a:spLocks noGrp="1"/>
          </p:cNvSpPr>
          <p:nvPr>
            <p:ph type="dt" idx="1"/>
          </p:nvPr>
        </p:nvSpPr>
        <p:spPr>
          <a:xfrm>
            <a:off x="3963744" y="0"/>
            <a:ext cx="3032337" cy="464185"/>
          </a:xfrm>
          <a:prstGeom prst="rect">
            <a:avLst/>
          </a:prstGeom>
        </p:spPr>
        <p:txBody>
          <a:bodyPr vert="horz" lIns="93028" tIns="46514" rIns="93028" bIns="46514" rtlCol="0"/>
          <a:lstStyle>
            <a:lvl1pPr algn="r">
              <a:defRPr sz="1200"/>
            </a:lvl1pPr>
          </a:lstStyle>
          <a:p>
            <a:fld id="{9AF67BDE-E06B-4EAF-89C6-D4C7AB18A56F}" type="datetime1">
              <a:rPr lang="en-US" smtClean="0"/>
              <a:t>3/10/2018</a:t>
            </a:fld>
            <a:endParaRPr lang="en-US"/>
          </a:p>
        </p:txBody>
      </p:sp>
      <p:sp>
        <p:nvSpPr>
          <p:cNvPr id="4" name="Slide Image Placeholder 3"/>
          <p:cNvSpPr>
            <a:spLocks noGrp="1" noRot="1" noChangeAspect="1"/>
          </p:cNvSpPr>
          <p:nvPr>
            <p:ph type="sldImg" idx="2"/>
          </p:nvPr>
        </p:nvSpPr>
        <p:spPr>
          <a:xfrm>
            <a:off x="1177925" y="695325"/>
            <a:ext cx="4641850" cy="3481388"/>
          </a:xfrm>
          <a:prstGeom prst="rect">
            <a:avLst/>
          </a:prstGeom>
          <a:noFill/>
          <a:ln w="12700">
            <a:solidFill>
              <a:prstClr val="black"/>
            </a:solidFill>
          </a:ln>
        </p:spPr>
        <p:txBody>
          <a:bodyPr vert="horz" lIns="93028" tIns="46514" rIns="93028" bIns="46514" rtlCol="0" anchor="ctr"/>
          <a:lstStyle/>
          <a:p>
            <a:endParaRPr lang="en-US"/>
          </a:p>
        </p:txBody>
      </p:sp>
      <p:sp>
        <p:nvSpPr>
          <p:cNvPr id="5" name="Notes Placeholder 4"/>
          <p:cNvSpPr>
            <a:spLocks noGrp="1"/>
          </p:cNvSpPr>
          <p:nvPr>
            <p:ph type="body" sz="quarter" idx="3"/>
          </p:nvPr>
        </p:nvSpPr>
        <p:spPr>
          <a:xfrm>
            <a:off x="699770" y="4409758"/>
            <a:ext cx="5598160" cy="4177665"/>
          </a:xfrm>
          <a:prstGeom prst="rect">
            <a:avLst/>
          </a:prstGeom>
        </p:spPr>
        <p:txBody>
          <a:bodyPr vert="horz" lIns="93028" tIns="46514" rIns="93028" bIns="465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32337" cy="464185"/>
          </a:xfrm>
          <a:prstGeom prst="rect">
            <a:avLst/>
          </a:prstGeom>
        </p:spPr>
        <p:txBody>
          <a:bodyPr vert="horz" lIns="93028" tIns="46514" rIns="93028" bIns="46514" rtlCol="0" anchor="b"/>
          <a:lstStyle>
            <a:lvl1pPr algn="l">
              <a:defRPr sz="1200"/>
            </a:lvl1pPr>
          </a:lstStyle>
          <a:p>
            <a:r>
              <a:rPr lang="en-US" smtClean="0"/>
              <a:t>Pacific Fishery Management Council, Spokane</a:t>
            </a:r>
            <a:endParaRPr lang="en-US"/>
          </a:p>
        </p:txBody>
      </p:sp>
      <p:sp>
        <p:nvSpPr>
          <p:cNvPr id="7" name="Slide Number Placeholder 6"/>
          <p:cNvSpPr>
            <a:spLocks noGrp="1"/>
          </p:cNvSpPr>
          <p:nvPr>
            <p:ph type="sldNum" sz="quarter" idx="5"/>
          </p:nvPr>
        </p:nvSpPr>
        <p:spPr>
          <a:xfrm>
            <a:off x="3963744" y="8817904"/>
            <a:ext cx="3032337" cy="464185"/>
          </a:xfrm>
          <a:prstGeom prst="rect">
            <a:avLst/>
          </a:prstGeom>
        </p:spPr>
        <p:txBody>
          <a:bodyPr vert="horz" lIns="93028" tIns="46514" rIns="93028" bIns="46514"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5048C3DF-A24E-445D-820C-51DFA44D7C67}"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a:t>
            </a:fld>
            <a:endParaRPr lang="en-US"/>
          </a:p>
        </p:txBody>
      </p:sp>
    </p:spTree>
    <p:extLst>
      <p:ext uri="{BB962C8B-B14F-4D97-AF65-F5344CB8AC3E}">
        <p14:creationId xmlns:p14="http://schemas.microsoft.com/office/powerpoint/2010/main" val="93241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68"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10</a:t>
            </a:fld>
            <a:endParaRPr lang="en-US"/>
          </a:p>
        </p:txBody>
      </p:sp>
    </p:spTree>
    <p:extLst>
      <p:ext uri="{BB962C8B-B14F-4D97-AF65-F5344CB8AC3E}">
        <p14:creationId xmlns:p14="http://schemas.microsoft.com/office/powerpoint/2010/main" val="40189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11</a:t>
            </a:fld>
            <a:endParaRPr lang="en-US"/>
          </a:p>
        </p:txBody>
      </p:sp>
    </p:spTree>
    <p:extLst>
      <p:ext uri="{BB962C8B-B14F-4D97-AF65-F5344CB8AC3E}">
        <p14:creationId xmlns:p14="http://schemas.microsoft.com/office/powerpoint/2010/main" val="868536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12</a:t>
            </a:fld>
            <a:endParaRPr lang="en-US"/>
          </a:p>
        </p:txBody>
      </p:sp>
    </p:spTree>
    <p:extLst>
      <p:ext uri="{BB962C8B-B14F-4D97-AF65-F5344CB8AC3E}">
        <p14:creationId xmlns:p14="http://schemas.microsoft.com/office/powerpoint/2010/main" val="29894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defTabSz="465887">
              <a:lnSpc>
                <a:spcPct val="100000"/>
              </a:lnSpc>
              <a:spcAft>
                <a:spcPts val="600"/>
              </a:spcAft>
              <a:defRPr/>
            </a:pPr>
            <a:endParaRPr lang="en-US" sz="1100" i="0" dirty="0" smtClean="0">
              <a:solidFill>
                <a:schemeClr val="tx1"/>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13</a:t>
            </a:fld>
            <a:endParaRPr lang="en-US"/>
          </a:p>
        </p:txBody>
      </p:sp>
      <p:sp>
        <p:nvSpPr>
          <p:cNvPr id="5" name="Date Placeholder 4"/>
          <p:cNvSpPr>
            <a:spLocks noGrp="1"/>
          </p:cNvSpPr>
          <p:nvPr>
            <p:ph type="dt" idx="11"/>
          </p:nvPr>
        </p:nvSpPr>
        <p:spPr/>
        <p:txBody>
          <a:bodyPr/>
          <a:lstStyle/>
          <a:p>
            <a:fld id="{69B367F1-A2F3-4280-BB65-0803B2BA08E1}"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Sacramento</a:t>
            </a:r>
            <a:endParaRPr lang="en-US"/>
          </a:p>
        </p:txBody>
      </p:sp>
      <p:sp>
        <p:nvSpPr>
          <p:cNvPr id="7" name="Header Placeholder 6"/>
          <p:cNvSpPr>
            <a:spLocks noGrp="1"/>
          </p:cNvSpPr>
          <p:nvPr>
            <p:ph type="hdr" sz="quarter" idx="13"/>
          </p:nvPr>
        </p:nvSpPr>
        <p:spPr/>
        <p:txBody>
          <a:bodyPr/>
          <a:lstStyle/>
          <a:p>
            <a:r>
              <a:rPr lang="en-US" smtClean="0"/>
              <a:t>September 12-14, 2015</a:t>
            </a:r>
            <a:endParaRPr lang="en-US"/>
          </a:p>
        </p:txBody>
      </p:sp>
    </p:spTree>
    <p:extLst>
      <p:ext uri="{BB962C8B-B14F-4D97-AF65-F5344CB8AC3E}">
        <p14:creationId xmlns:p14="http://schemas.microsoft.com/office/powerpoint/2010/main" val="204430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14</a:t>
            </a:fld>
            <a:endParaRPr lang="en-US"/>
          </a:p>
        </p:txBody>
      </p:sp>
    </p:spTree>
    <p:extLst>
      <p:ext uri="{BB962C8B-B14F-4D97-AF65-F5344CB8AC3E}">
        <p14:creationId xmlns:p14="http://schemas.microsoft.com/office/powerpoint/2010/main" val="550251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15</a:t>
            </a:fld>
            <a:endParaRPr lang="en-US"/>
          </a:p>
        </p:txBody>
      </p:sp>
    </p:spTree>
    <p:extLst>
      <p:ext uri="{BB962C8B-B14F-4D97-AF65-F5344CB8AC3E}">
        <p14:creationId xmlns:p14="http://schemas.microsoft.com/office/powerpoint/2010/main" val="305003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600"/>
              </a:spcBef>
              <a:spcAft>
                <a:spcPts val="1200"/>
              </a:spcAft>
              <a:buClrTx/>
              <a:buSzTx/>
              <a:buFont typeface="Arial" panose="020B0604020202020204" pitchFamily="34" charset="0"/>
              <a:buNone/>
              <a:tabLst/>
              <a:defRPr/>
            </a:pPr>
            <a:endParaRPr lang="en-US" sz="1200" b="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16</a:t>
            </a:fld>
            <a:endParaRPr lang="en-US"/>
          </a:p>
        </p:txBody>
      </p:sp>
    </p:spTree>
    <p:extLst>
      <p:ext uri="{BB962C8B-B14F-4D97-AF65-F5344CB8AC3E}">
        <p14:creationId xmlns:p14="http://schemas.microsoft.com/office/powerpoint/2010/main" val="1072210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17</a:t>
            </a:fld>
            <a:endParaRPr lang="en-US"/>
          </a:p>
        </p:txBody>
      </p:sp>
    </p:spTree>
    <p:extLst>
      <p:ext uri="{BB962C8B-B14F-4D97-AF65-F5344CB8AC3E}">
        <p14:creationId xmlns:p14="http://schemas.microsoft.com/office/powerpoint/2010/main" val="834076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18</a:t>
            </a:fld>
            <a:endParaRPr lang="en-US"/>
          </a:p>
        </p:txBody>
      </p:sp>
    </p:spTree>
    <p:extLst>
      <p:ext uri="{BB962C8B-B14F-4D97-AF65-F5344CB8AC3E}">
        <p14:creationId xmlns:p14="http://schemas.microsoft.com/office/powerpoint/2010/main" val="671769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19</a:t>
            </a:fld>
            <a:endParaRPr lang="en-US"/>
          </a:p>
        </p:txBody>
      </p:sp>
    </p:spTree>
    <p:extLst>
      <p:ext uri="{BB962C8B-B14F-4D97-AF65-F5344CB8AC3E}">
        <p14:creationId xmlns:p14="http://schemas.microsoft.com/office/powerpoint/2010/main" val="227379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pPr defTabSz="465142">
              <a:defRPr/>
            </a:pPr>
            <a:endParaRPr lang="en-US" i="0" baseline="0" dirty="0" smtClean="0">
              <a:solidFill>
                <a:schemeClr val="tx1"/>
              </a:solidFill>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2</a:t>
            </a:fld>
            <a:endParaRPr lang="en-US"/>
          </a:p>
        </p:txBody>
      </p:sp>
      <p:sp>
        <p:nvSpPr>
          <p:cNvPr id="5" name="Date Placeholder 4"/>
          <p:cNvSpPr>
            <a:spLocks noGrp="1"/>
          </p:cNvSpPr>
          <p:nvPr>
            <p:ph type="dt" idx="11"/>
          </p:nvPr>
        </p:nvSpPr>
        <p:spPr/>
        <p:txBody>
          <a:bodyPr/>
          <a:lstStyle/>
          <a:p>
            <a:fld id="{04820577-0736-42AA-AF8E-B3AE5CB381AE}"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Header Placeholder 6"/>
          <p:cNvSpPr>
            <a:spLocks noGrp="1"/>
          </p:cNvSpPr>
          <p:nvPr>
            <p:ph type="hdr" sz="quarter" idx="13"/>
          </p:nvPr>
        </p:nvSpPr>
        <p:spPr/>
        <p:txBody>
          <a:bodyPr/>
          <a:lstStyle/>
          <a:p>
            <a:r>
              <a:rPr lang="en-US" smtClean="0"/>
              <a:t>June 12, 2015</a:t>
            </a:r>
            <a:endParaRPr lang="en-US"/>
          </a:p>
        </p:txBody>
      </p:sp>
    </p:spTree>
    <p:extLst>
      <p:ext uri="{BB962C8B-B14F-4D97-AF65-F5344CB8AC3E}">
        <p14:creationId xmlns:p14="http://schemas.microsoft.com/office/powerpoint/2010/main" val="660953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20</a:t>
            </a:fld>
            <a:endParaRPr lang="en-US"/>
          </a:p>
        </p:txBody>
      </p:sp>
    </p:spTree>
    <p:extLst>
      <p:ext uri="{BB962C8B-B14F-4D97-AF65-F5344CB8AC3E}">
        <p14:creationId xmlns:p14="http://schemas.microsoft.com/office/powerpoint/2010/main" val="2796720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21</a:t>
            </a:fld>
            <a:endParaRPr lang="en-US"/>
          </a:p>
        </p:txBody>
      </p:sp>
    </p:spTree>
    <p:extLst>
      <p:ext uri="{BB962C8B-B14F-4D97-AF65-F5344CB8AC3E}">
        <p14:creationId xmlns:p14="http://schemas.microsoft.com/office/powerpoint/2010/main" val="1424047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22</a:t>
            </a:fld>
            <a:endParaRPr lang="en-US"/>
          </a:p>
        </p:txBody>
      </p:sp>
    </p:spTree>
    <p:extLst>
      <p:ext uri="{BB962C8B-B14F-4D97-AF65-F5344CB8AC3E}">
        <p14:creationId xmlns:p14="http://schemas.microsoft.com/office/powerpoint/2010/main" val="303563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23</a:t>
            </a:fld>
            <a:endParaRPr lang="en-US"/>
          </a:p>
        </p:txBody>
      </p:sp>
    </p:spTree>
    <p:extLst>
      <p:ext uri="{BB962C8B-B14F-4D97-AF65-F5344CB8AC3E}">
        <p14:creationId xmlns:p14="http://schemas.microsoft.com/office/powerpoint/2010/main" val="1575402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68"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24</a:t>
            </a:fld>
            <a:endParaRPr lang="en-US"/>
          </a:p>
        </p:txBody>
      </p:sp>
    </p:spTree>
    <p:extLst>
      <p:ext uri="{BB962C8B-B14F-4D97-AF65-F5344CB8AC3E}">
        <p14:creationId xmlns:p14="http://schemas.microsoft.com/office/powerpoint/2010/main" val="3343050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25</a:t>
            </a:fld>
            <a:endParaRPr lang="en-US"/>
          </a:p>
        </p:txBody>
      </p:sp>
    </p:spTree>
    <p:extLst>
      <p:ext uri="{BB962C8B-B14F-4D97-AF65-F5344CB8AC3E}">
        <p14:creationId xmlns:p14="http://schemas.microsoft.com/office/powerpoint/2010/main" val="1965321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26</a:t>
            </a:fld>
            <a:endParaRPr lang="en-US"/>
          </a:p>
        </p:txBody>
      </p:sp>
    </p:spTree>
    <p:extLst>
      <p:ext uri="{BB962C8B-B14F-4D97-AF65-F5344CB8AC3E}">
        <p14:creationId xmlns:p14="http://schemas.microsoft.com/office/powerpoint/2010/main" val="88498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27</a:t>
            </a:fld>
            <a:endParaRPr lang="en-US"/>
          </a:p>
        </p:txBody>
      </p:sp>
    </p:spTree>
    <p:extLst>
      <p:ext uri="{BB962C8B-B14F-4D97-AF65-F5344CB8AC3E}">
        <p14:creationId xmlns:p14="http://schemas.microsoft.com/office/powerpoint/2010/main" val="2043258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28</a:t>
            </a:fld>
            <a:endParaRPr lang="en-US"/>
          </a:p>
        </p:txBody>
      </p:sp>
    </p:spTree>
    <p:extLst>
      <p:ext uri="{BB962C8B-B14F-4D97-AF65-F5344CB8AC3E}">
        <p14:creationId xmlns:p14="http://schemas.microsoft.com/office/powerpoint/2010/main" val="1559324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29</a:t>
            </a:fld>
            <a:endParaRPr lang="en-US"/>
          </a:p>
        </p:txBody>
      </p:sp>
    </p:spTree>
    <p:extLst>
      <p:ext uri="{BB962C8B-B14F-4D97-AF65-F5344CB8AC3E}">
        <p14:creationId xmlns:p14="http://schemas.microsoft.com/office/powerpoint/2010/main" val="358902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sz="1200" b="0" dirty="0" smtClean="0">
              <a:latin typeface="+mn-lt"/>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3</a:t>
            </a:fld>
            <a:endParaRPr lang="en-US"/>
          </a:p>
        </p:txBody>
      </p:sp>
      <p:sp>
        <p:nvSpPr>
          <p:cNvPr id="5" name="Date Placeholder 4"/>
          <p:cNvSpPr>
            <a:spLocks noGrp="1"/>
          </p:cNvSpPr>
          <p:nvPr>
            <p:ph type="dt" idx="11"/>
          </p:nvPr>
        </p:nvSpPr>
        <p:spPr/>
        <p:txBody>
          <a:bodyPr/>
          <a:lstStyle/>
          <a:p>
            <a:fld id="{0C77109B-25AD-46B4-B779-8A675F28C2CB}"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Sacramento</a:t>
            </a:r>
            <a:endParaRPr lang="en-US"/>
          </a:p>
        </p:txBody>
      </p:sp>
      <p:sp>
        <p:nvSpPr>
          <p:cNvPr id="7" name="Header Placeholder 6"/>
          <p:cNvSpPr>
            <a:spLocks noGrp="1"/>
          </p:cNvSpPr>
          <p:nvPr>
            <p:ph type="hdr" sz="quarter" idx="13"/>
          </p:nvPr>
        </p:nvSpPr>
        <p:spPr/>
        <p:txBody>
          <a:bodyPr/>
          <a:lstStyle/>
          <a:p>
            <a:r>
              <a:rPr lang="en-US" smtClean="0"/>
              <a:t>September 12-14, 2015</a:t>
            </a:r>
            <a:endParaRPr lang="en-US"/>
          </a:p>
        </p:txBody>
      </p:sp>
    </p:spTree>
    <p:extLst>
      <p:ext uri="{BB962C8B-B14F-4D97-AF65-F5344CB8AC3E}">
        <p14:creationId xmlns:p14="http://schemas.microsoft.com/office/powerpoint/2010/main" val="1371941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30</a:t>
            </a:fld>
            <a:endParaRPr lang="en-US"/>
          </a:p>
        </p:txBody>
      </p:sp>
    </p:spTree>
    <p:extLst>
      <p:ext uri="{BB962C8B-B14F-4D97-AF65-F5344CB8AC3E}">
        <p14:creationId xmlns:p14="http://schemas.microsoft.com/office/powerpoint/2010/main" val="1969803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31</a:t>
            </a:fld>
            <a:endParaRPr lang="en-US"/>
          </a:p>
        </p:txBody>
      </p:sp>
    </p:spTree>
    <p:extLst>
      <p:ext uri="{BB962C8B-B14F-4D97-AF65-F5344CB8AC3E}">
        <p14:creationId xmlns:p14="http://schemas.microsoft.com/office/powerpoint/2010/main" val="2888812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68"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32</a:t>
            </a:fld>
            <a:endParaRPr lang="en-US"/>
          </a:p>
        </p:txBody>
      </p:sp>
    </p:spTree>
    <p:extLst>
      <p:ext uri="{BB962C8B-B14F-4D97-AF65-F5344CB8AC3E}">
        <p14:creationId xmlns:p14="http://schemas.microsoft.com/office/powerpoint/2010/main" val="168291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1200"/>
              </a:spcAft>
              <a:buFont typeface="Arial" panose="020B0604020202020204" pitchFamily="34" charset="0"/>
              <a:buNone/>
            </a:pPr>
            <a:endParaRPr lang="en-US" sz="1200" b="0" dirty="0" smtClean="0"/>
          </a:p>
        </p:txBody>
      </p:sp>
      <p:sp>
        <p:nvSpPr>
          <p:cNvPr id="4" name="Header Placeholder 3"/>
          <p:cNvSpPr>
            <a:spLocks noGrp="1"/>
          </p:cNvSpPr>
          <p:nvPr>
            <p:ph type="hdr" sz="quarter" idx="10"/>
          </p:nvPr>
        </p:nvSpPr>
        <p:spPr/>
        <p:txBody>
          <a:bodyPr/>
          <a:lstStyle/>
          <a:p>
            <a:r>
              <a:rPr lang="en-US" smtClean="0"/>
              <a:t>June 12, 2015</a:t>
            </a:r>
            <a:endParaRPr lang="en-US"/>
          </a:p>
        </p:txBody>
      </p:sp>
      <p:sp>
        <p:nvSpPr>
          <p:cNvPr id="5" name="Date Placeholder 4"/>
          <p:cNvSpPr>
            <a:spLocks noGrp="1"/>
          </p:cNvSpPr>
          <p:nvPr>
            <p:ph type="dt" idx="11"/>
          </p:nvPr>
        </p:nvSpPr>
        <p:spPr/>
        <p:txBody>
          <a:bodyPr/>
          <a:lstStyle/>
          <a:p>
            <a:fld id="{9AF67BDE-E06B-4EAF-89C6-D4C7AB18A56F}"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Slide Number Placeholder 6"/>
          <p:cNvSpPr>
            <a:spLocks noGrp="1"/>
          </p:cNvSpPr>
          <p:nvPr>
            <p:ph type="sldNum" sz="quarter" idx="13"/>
          </p:nvPr>
        </p:nvSpPr>
        <p:spPr/>
        <p:txBody>
          <a:bodyPr/>
          <a:lstStyle/>
          <a:p>
            <a:fld id="{BB8DCC0E-7DBF-7C4A-B104-25FE08E3BB8F}" type="slidenum">
              <a:rPr lang="en-US" smtClean="0"/>
              <a:pPr/>
              <a:t>4</a:t>
            </a:fld>
            <a:endParaRPr lang="en-US"/>
          </a:p>
        </p:txBody>
      </p:sp>
    </p:spTree>
    <p:extLst>
      <p:ext uri="{BB962C8B-B14F-4D97-AF65-F5344CB8AC3E}">
        <p14:creationId xmlns:p14="http://schemas.microsoft.com/office/powerpoint/2010/main" val="2789620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pPr defTabSz="465142">
              <a:defRPr/>
            </a:pPr>
            <a:endParaRPr lang="en-US" i="0" dirty="0">
              <a:solidFill>
                <a:schemeClr val="tx1"/>
              </a:solidFill>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5</a:t>
            </a:fld>
            <a:endParaRPr lang="en-US"/>
          </a:p>
        </p:txBody>
      </p:sp>
      <p:sp>
        <p:nvSpPr>
          <p:cNvPr id="5" name="Date Placeholder 4"/>
          <p:cNvSpPr>
            <a:spLocks noGrp="1"/>
          </p:cNvSpPr>
          <p:nvPr>
            <p:ph type="dt" idx="11"/>
          </p:nvPr>
        </p:nvSpPr>
        <p:spPr/>
        <p:txBody>
          <a:bodyPr/>
          <a:lstStyle/>
          <a:p>
            <a:fld id="{04820577-0736-42AA-AF8E-B3AE5CB381AE}"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Header Placeholder 6"/>
          <p:cNvSpPr>
            <a:spLocks noGrp="1"/>
          </p:cNvSpPr>
          <p:nvPr>
            <p:ph type="hdr" sz="quarter" idx="13"/>
          </p:nvPr>
        </p:nvSpPr>
        <p:spPr/>
        <p:txBody>
          <a:bodyPr/>
          <a:lstStyle/>
          <a:p>
            <a:r>
              <a:rPr lang="en-US" smtClean="0"/>
              <a:t>June 12, 2015</a:t>
            </a:r>
            <a:endParaRPr lang="en-US"/>
          </a:p>
        </p:txBody>
      </p:sp>
    </p:spTree>
    <p:extLst>
      <p:ext uri="{BB962C8B-B14F-4D97-AF65-F5344CB8AC3E}">
        <p14:creationId xmlns:p14="http://schemas.microsoft.com/office/powerpoint/2010/main" val="208741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6</a:t>
            </a:fld>
            <a:endParaRPr lang="en-US"/>
          </a:p>
        </p:txBody>
      </p:sp>
      <p:sp>
        <p:nvSpPr>
          <p:cNvPr id="5" name="Date Placeholder 4"/>
          <p:cNvSpPr>
            <a:spLocks noGrp="1"/>
          </p:cNvSpPr>
          <p:nvPr>
            <p:ph type="dt" idx="11"/>
          </p:nvPr>
        </p:nvSpPr>
        <p:spPr/>
        <p:txBody>
          <a:bodyPr/>
          <a:lstStyle/>
          <a:p>
            <a:fld id="{04820577-0736-42AA-AF8E-B3AE5CB381AE}"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Header Placeholder 6"/>
          <p:cNvSpPr>
            <a:spLocks noGrp="1"/>
          </p:cNvSpPr>
          <p:nvPr>
            <p:ph type="hdr" sz="quarter" idx="13"/>
          </p:nvPr>
        </p:nvSpPr>
        <p:spPr/>
        <p:txBody>
          <a:bodyPr/>
          <a:lstStyle/>
          <a:p>
            <a:r>
              <a:rPr lang="en-US" smtClean="0"/>
              <a:t>June 12, 2015</a:t>
            </a:r>
            <a:endParaRPr lang="en-US"/>
          </a:p>
        </p:txBody>
      </p:sp>
    </p:spTree>
    <p:extLst>
      <p:ext uri="{BB962C8B-B14F-4D97-AF65-F5344CB8AC3E}">
        <p14:creationId xmlns:p14="http://schemas.microsoft.com/office/powerpoint/2010/main" val="394579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pPr defTabSz="465142">
              <a:defRPr/>
            </a:pPr>
            <a:endParaRPr lang="en-US" i="0" dirty="0">
              <a:solidFill>
                <a:schemeClr val="tx1"/>
              </a:solidFill>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7</a:t>
            </a:fld>
            <a:endParaRPr lang="en-US"/>
          </a:p>
        </p:txBody>
      </p:sp>
      <p:sp>
        <p:nvSpPr>
          <p:cNvPr id="5" name="Date Placeholder 4"/>
          <p:cNvSpPr>
            <a:spLocks noGrp="1"/>
          </p:cNvSpPr>
          <p:nvPr>
            <p:ph type="dt" idx="11"/>
          </p:nvPr>
        </p:nvSpPr>
        <p:spPr/>
        <p:txBody>
          <a:bodyPr/>
          <a:lstStyle/>
          <a:p>
            <a:fld id="{04820577-0736-42AA-AF8E-B3AE5CB381AE}"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Header Placeholder 6"/>
          <p:cNvSpPr>
            <a:spLocks noGrp="1"/>
          </p:cNvSpPr>
          <p:nvPr>
            <p:ph type="hdr" sz="quarter" idx="13"/>
          </p:nvPr>
        </p:nvSpPr>
        <p:spPr/>
        <p:txBody>
          <a:bodyPr/>
          <a:lstStyle/>
          <a:p>
            <a:r>
              <a:rPr lang="en-US" smtClean="0"/>
              <a:t>June 12, 2015</a:t>
            </a:r>
            <a:endParaRPr lang="en-US"/>
          </a:p>
        </p:txBody>
      </p:sp>
    </p:spTree>
    <p:extLst>
      <p:ext uri="{BB962C8B-B14F-4D97-AF65-F5344CB8AC3E}">
        <p14:creationId xmlns:p14="http://schemas.microsoft.com/office/powerpoint/2010/main" val="64335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pPr defTabSz="465142">
              <a:defRPr/>
            </a:pPr>
            <a:endParaRPr lang="en-US" i="0" dirty="0">
              <a:solidFill>
                <a:schemeClr val="tx1"/>
              </a:solidFill>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8</a:t>
            </a:fld>
            <a:endParaRPr lang="en-US"/>
          </a:p>
        </p:txBody>
      </p:sp>
      <p:sp>
        <p:nvSpPr>
          <p:cNvPr id="5" name="Date Placeholder 4"/>
          <p:cNvSpPr>
            <a:spLocks noGrp="1"/>
          </p:cNvSpPr>
          <p:nvPr>
            <p:ph type="dt" idx="11"/>
          </p:nvPr>
        </p:nvSpPr>
        <p:spPr/>
        <p:txBody>
          <a:bodyPr/>
          <a:lstStyle/>
          <a:p>
            <a:fld id="{04820577-0736-42AA-AF8E-B3AE5CB381AE}"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Header Placeholder 6"/>
          <p:cNvSpPr>
            <a:spLocks noGrp="1"/>
          </p:cNvSpPr>
          <p:nvPr>
            <p:ph type="hdr" sz="quarter" idx="13"/>
          </p:nvPr>
        </p:nvSpPr>
        <p:spPr/>
        <p:txBody>
          <a:bodyPr/>
          <a:lstStyle/>
          <a:p>
            <a:r>
              <a:rPr lang="en-US" smtClean="0"/>
              <a:t>June 12, 2015</a:t>
            </a:r>
            <a:endParaRPr lang="en-US"/>
          </a:p>
        </p:txBody>
      </p:sp>
    </p:spTree>
    <p:extLst>
      <p:ext uri="{BB962C8B-B14F-4D97-AF65-F5344CB8AC3E}">
        <p14:creationId xmlns:p14="http://schemas.microsoft.com/office/powerpoint/2010/main" val="100370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5325"/>
            <a:ext cx="4641850" cy="3481388"/>
          </a:xfrm>
        </p:spPr>
      </p:sp>
      <p:sp>
        <p:nvSpPr>
          <p:cNvPr id="3" name="Notes Placeholder 2"/>
          <p:cNvSpPr>
            <a:spLocks noGrp="1"/>
          </p:cNvSpPr>
          <p:nvPr>
            <p:ph type="body" idx="1"/>
          </p:nvPr>
        </p:nvSpPr>
        <p:spPr/>
        <p:txBody>
          <a:bodyPr/>
          <a:lstStyle/>
          <a:p>
            <a:pPr defTabSz="465142">
              <a:defRPr/>
            </a:pPr>
            <a:endParaRPr lang="en-US" i="0" baseline="0" dirty="0" smtClean="0">
              <a:solidFill>
                <a:schemeClr val="tx1"/>
              </a:solidFill>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9</a:t>
            </a:fld>
            <a:endParaRPr lang="en-US"/>
          </a:p>
        </p:txBody>
      </p:sp>
      <p:sp>
        <p:nvSpPr>
          <p:cNvPr id="5" name="Date Placeholder 4"/>
          <p:cNvSpPr>
            <a:spLocks noGrp="1"/>
          </p:cNvSpPr>
          <p:nvPr>
            <p:ph type="dt" idx="11"/>
          </p:nvPr>
        </p:nvSpPr>
        <p:spPr/>
        <p:txBody>
          <a:bodyPr/>
          <a:lstStyle/>
          <a:p>
            <a:fld id="{04820577-0736-42AA-AF8E-B3AE5CB381AE}" type="datetime1">
              <a:rPr lang="en-US" smtClean="0"/>
              <a:t>3/10/2018</a:t>
            </a:fld>
            <a:endParaRPr lang="en-US"/>
          </a:p>
        </p:txBody>
      </p:sp>
      <p:sp>
        <p:nvSpPr>
          <p:cNvPr id="6" name="Footer Placeholder 5"/>
          <p:cNvSpPr>
            <a:spLocks noGrp="1"/>
          </p:cNvSpPr>
          <p:nvPr>
            <p:ph type="ftr" sz="quarter" idx="12"/>
          </p:nvPr>
        </p:nvSpPr>
        <p:spPr/>
        <p:txBody>
          <a:bodyPr/>
          <a:lstStyle/>
          <a:p>
            <a:r>
              <a:rPr lang="en-US" smtClean="0"/>
              <a:t>Pacific Fishery Management Council, Spokane</a:t>
            </a:r>
            <a:endParaRPr lang="en-US"/>
          </a:p>
        </p:txBody>
      </p:sp>
      <p:sp>
        <p:nvSpPr>
          <p:cNvPr id="7" name="Header Placeholder 6"/>
          <p:cNvSpPr>
            <a:spLocks noGrp="1"/>
          </p:cNvSpPr>
          <p:nvPr>
            <p:ph type="hdr" sz="quarter" idx="13"/>
          </p:nvPr>
        </p:nvSpPr>
        <p:spPr/>
        <p:txBody>
          <a:bodyPr/>
          <a:lstStyle/>
          <a:p>
            <a:r>
              <a:rPr lang="en-US" smtClean="0"/>
              <a:t>June 12, 2015</a:t>
            </a:r>
            <a:endParaRPr lang="en-US"/>
          </a:p>
        </p:txBody>
      </p:sp>
    </p:spTree>
    <p:extLst>
      <p:ext uri="{BB962C8B-B14F-4D97-AF65-F5344CB8AC3E}">
        <p14:creationId xmlns:p14="http://schemas.microsoft.com/office/powerpoint/2010/main" val="1355311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Dar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8"/>
            <a:ext cx="5484812" cy="1224439"/>
          </a:xfrm>
        </p:spPr>
        <p:txBody>
          <a:bodyPr/>
          <a:lstStyle>
            <a:lvl1pPr>
              <a:defRPr>
                <a:solidFill>
                  <a:srgbClr val="FFFFFF"/>
                </a:solidFill>
              </a:defRPr>
            </a:lvl1p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2" y="3118591"/>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userDrawn="1"/>
        </p:nvSpPr>
        <p:spPr>
          <a:xfrm>
            <a:off x="-9190" y="4417161"/>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6"/>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3"/>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9704197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6"/>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3"/>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7460483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13" name="Freeform 12"/>
          <p:cNvSpPr/>
          <p:nvPr userDrawn="1"/>
        </p:nvSpPr>
        <p:spPr>
          <a:xfrm flipH="1" flipV="1">
            <a:off x="-19068" y="-30695"/>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200"/>
            <a:ext cx="8229600" cy="772250"/>
          </a:xfrm>
          <a:effectLst>
            <a:outerShdw blurRad="50800" dist="38100" dir="2700000" algn="tl" rotWithShape="0">
              <a:prstClr val="black">
                <a:alpha val="40000"/>
              </a:prstClr>
            </a:outerShdw>
          </a:effectLst>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54"/>
            <a:ext cx="8229600" cy="1500187"/>
          </a:xfrm>
          <a:effectLst>
            <a:outerShdw blurRad="50800" dist="38100" dir="2700000" algn="tl" rotWithShape="0">
              <a:prstClr val="black">
                <a:alpha val="40000"/>
              </a:prstClr>
            </a:outerShdw>
          </a:effectLst>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4"/>
          </p:nvPr>
        </p:nvSpPr>
        <p:spPr/>
        <p:txBody>
          <a:bodyPr/>
          <a:lstStyle>
            <a:lvl1pPr>
              <a:defRPr>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210913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8"/>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2" y="3118591"/>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18610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oa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8"/>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2" y="3118591"/>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55329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ur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8"/>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2" y="3118591"/>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04455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eafoo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8"/>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2" y="3118591"/>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81763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Fis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8"/>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2" y="3118591"/>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05196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355080"/>
            <a:ext cx="9144000" cy="502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729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2286001" y="6355081"/>
            <a:ext cx="6400801" cy="502919"/>
          </a:xfrm>
          <a:prstGeom prst="rect">
            <a:avLst/>
          </a:prstGeom>
        </p:spPr>
        <p:txBody>
          <a:bodyPr vert="horz" lIns="0" tIns="45720" rIns="0" bIns="45720" rtlCol="0" anchor="ctr"/>
          <a:lstStyle>
            <a:lvl1pPr algn="r">
              <a:defRPr sz="800">
                <a:solidFill>
                  <a:srgbClr val="000000"/>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
        <p:nvSpPr>
          <p:cNvPr id="7" name="Rectangle 6"/>
          <p:cNvSpPr/>
          <p:nvPr/>
        </p:nvSpPr>
        <p:spPr>
          <a:xfrm>
            <a:off x="0" y="0"/>
            <a:ext cx="9144000"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OAA-Fisheries-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04" y="6419089"/>
            <a:ext cx="1643940" cy="388747"/>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87" r:id="rId2"/>
  </p:sldLayoutIdLst>
  <p:hf hdr="0" ftr="0" dt="0"/>
  <p:txStyles>
    <p:titleStyle>
      <a:lvl1pPr algn="l" defTabSz="457200" rtl="0" eaLnBrk="1" latinLnBrk="0" hangingPunct="1">
        <a:spcBef>
          <a:spcPct val="0"/>
        </a:spcBef>
        <a:buNone/>
        <a:defRPr sz="3600" b="1" i="0" kern="1200">
          <a:solidFill>
            <a:schemeClr val="accent1"/>
          </a:solidFill>
          <a:latin typeface="+mj-lt"/>
          <a:ea typeface="+mj-ea"/>
          <a:cs typeface="Arial Narrow Bold"/>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55080"/>
            <a:ext cx="9144000" cy="502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7294"/>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286001" y="6355081"/>
            <a:ext cx="6400801" cy="502919"/>
          </a:xfrm>
          <a:prstGeom prst="rect">
            <a:avLst/>
          </a:prstGeom>
        </p:spPr>
        <p:txBody>
          <a:bodyPr vert="horz" lIns="0" tIns="45720" rIns="0" bIns="45720" rtlCol="0" anchor="ctr"/>
          <a:lstStyle>
            <a:lvl1pPr algn="r">
              <a:defRPr sz="800">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05" y="6419089"/>
            <a:ext cx="1643938" cy="388747"/>
          </a:xfrm>
          <a:prstGeom prst="rect">
            <a:avLst/>
          </a:prstGeom>
        </p:spPr>
      </p:pic>
    </p:spTree>
    <p:extLst>
      <p:ext uri="{BB962C8B-B14F-4D97-AF65-F5344CB8AC3E}">
        <p14:creationId xmlns:p14="http://schemas.microsoft.com/office/powerpoint/2010/main" val="3033586885"/>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457200" rtl="0" eaLnBrk="1" latinLnBrk="0" hangingPunct="1">
        <a:spcBef>
          <a:spcPct val="0"/>
        </a:spcBef>
        <a:buNone/>
        <a:defRPr sz="3600" b="1" i="0" kern="1200">
          <a:solidFill>
            <a:srgbClr val="FFFFFF"/>
          </a:solidFill>
          <a:latin typeface="+mj-lt"/>
          <a:ea typeface="+mj-ea"/>
          <a:cs typeface="Arial Narrow Bold"/>
        </a:defRPr>
      </a:lvl1pPr>
    </p:titleStyle>
    <p:bodyStyle>
      <a:lvl1pPr marL="0" indent="0" algn="r" defTabSz="457200" rtl="0" eaLnBrk="1" latinLnBrk="0" hangingPunct="1">
        <a:spcBef>
          <a:spcPct val="20000"/>
        </a:spcBef>
        <a:buFont typeface="Arial"/>
        <a:buNone/>
        <a:defRPr sz="20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01684" y="2631404"/>
            <a:ext cx="5485117" cy="1277675"/>
          </a:xfrm>
          <a:prstGeom prst="rect">
            <a:avLst/>
          </a:prstGeom>
        </p:spPr>
        <p:txBody>
          <a:bodyPr vert="horz" lIns="91440" tIns="45720" rIns="91440" bIns="45720" rtlCol="0">
            <a:normAutofit/>
          </a:bodyPr>
          <a:lstStyle/>
          <a:p>
            <a:pPr lvl="0"/>
            <a:r>
              <a:rPr lang="en-US" dirty="0" smtClean="0"/>
              <a:t>Click to edit Master text styles</a:t>
            </a:r>
          </a:p>
        </p:txBody>
      </p:sp>
      <p:sp>
        <p:nvSpPr>
          <p:cNvPr id="7" name="Freeform 6"/>
          <p:cNvSpPr/>
          <p:nvPr/>
        </p:nvSpPr>
        <p:spPr>
          <a:xfrm>
            <a:off x="-9190" y="4417161"/>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8" r:id="rId6"/>
  </p:sldLayoutIdLst>
  <p:hf hdr="0" ft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63552" y="3118590"/>
            <a:ext cx="1293813" cy="813306"/>
          </a:xfrm>
        </p:spPr>
        <p:txBody>
          <a:bodyPr>
            <a:normAutofit fontScale="92500" lnSpcReduction="10000"/>
          </a:bodyPr>
          <a:lstStyle/>
          <a:p>
            <a:r>
              <a:rPr lang="en-US" dirty="0" smtClean="0"/>
              <a:t>West</a:t>
            </a:r>
          </a:p>
          <a:p>
            <a:r>
              <a:rPr lang="en-US" dirty="0" smtClean="0"/>
              <a:t>Coast</a:t>
            </a:r>
          </a:p>
          <a:p>
            <a:r>
              <a:rPr lang="en-US" dirty="0" smtClean="0"/>
              <a:t>Region</a:t>
            </a:r>
            <a:endParaRPr lang="en-US" dirty="0"/>
          </a:p>
        </p:txBody>
      </p:sp>
      <p:sp>
        <p:nvSpPr>
          <p:cNvPr id="5" name="Text Placeholder 4"/>
          <p:cNvSpPr>
            <a:spLocks noGrp="1"/>
          </p:cNvSpPr>
          <p:nvPr>
            <p:ph type="body" sz="quarter" idx="12"/>
          </p:nvPr>
        </p:nvSpPr>
        <p:spPr>
          <a:xfrm>
            <a:off x="7645790" y="5774251"/>
            <a:ext cx="1399735" cy="437173"/>
          </a:xfrm>
        </p:spPr>
        <p:txBody>
          <a:bodyPr>
            <a:normAutofit/>
          </a:bodyPr>
          <a:lstStyle/>
          <a:p>
            <a:r>
              <a:rPr lang="en-US" dirty="0" smtClean="0"/>
              <a:t>March 2018</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66688"/>
            <a:ext cx="9144000" cy="62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2330784" y="1094638"/>
            <a:ext cx="6357750" cy="1398472"/>
          </a:xfrm>
        </p:spPr>
        <p:txBody>
          <a:bodyPr/>
          <a:lstStyle/>
          <a:p>
            <a:pPr algn="ctr">
              <a:spcBef>
                <a:spcPts val="0"/>
              </a:spcBef>
            </a:pPr>
            <a:r>
              <a:rPr lang="en-US" sz="4800" dirty="0" smtClean="0">
                <a:effectLst>
                  <a:outerShdw blurRad="38100" dist="38100" dir="2700000" algn="tl">
                    <a:srgbClr val="000000">
                      <a:alpha val="43137"/>
                    </a:srgbClr>
                  </a:outerShdw>
                </a:effectLst>
              </a:rPr>
              <a:t>Salmon Bycatch in the Pacific Coast </a:t>
            </a:r>
            <a:r>
              <a:rPr lang="en-US" sz="4800" dirty="0" err="1" smtClean="0">
                <a:effectLst>
                  <a:outerShdw blurRad="38100" dist="38100" dir="2700000" algn="tl">
                    <a:srgbClr val="000000">
                      <a:alpha val="43137"/>
                    </a:srgbClr>
                  </a:outerShdw>
                </a:effectLst>
              </a:rPr>
              <a:t>Groundfish</a:t>
            </a:r>
            <a:r>
              <a:rPr lang="en-US" sz="4800" dirty="0" smtClean="0">
                <a:effectLst>
                  <a:outerShdw blurRad="38100" dist="38100" dir="2700000" algn="tl">
                    <a:srgbClr val="000000">
                      <a:alpha val="43137"/>
                    </a:srgbClr>
                  </a:outerShdw>
                </a:effectLst>
              </a:rPr>
              <a:t> Fisheries:</a:t>
            </a:r>
            <a:br>
              <a:rPr lang="en-US" sz="48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  </a:t>
            </a:r>
            <a:r>
              <a:rPr lang="en-US" sz="4800" dirty="0" smtClean="0">
                <a:effectLst>
                  <a:outerShdw blurRad="38100" dist="38100" dir="2700000" algn="tl">
                    <a:srgbClr val="000000">
                      <a:alpha val="43137"/>
                    </a:srgbClr>
                  </a:outerShdw>
                </a:effectLst>
              </a:rPr>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Overview of Biological Opinion and Incidental Take Statement</a:t>
            </a:r>
            <a:endParaRPr lang="en-US" sz="3600" b="0" i="1" dirty="0">
              <a:effectLst>
                <a:outerShdw blurRad="38100" dist="38100" dir="2700000" algn="tl">
                  <a:srgbClr val="000000">
                    <a:alpha val="43137"/>
                  </a:srgbClr>
                </a:outerShdw>
              </a:effectLst>
            </a:endParaRPr>
          </a:p>
        </p:txBody>
      </p:sp>
      <p:sp>
        <p:nvSpPr>
          <p:cNvPr id="2" name="TextBox 1"/>
          <p:cNvSpPr txBox="1"/>
          <p:nvPr/>
        </p:nvSpPr>
        <p:spPr>
          <a:xfrm>
            <a:off x="106001" y="5925191"/>
            <a:ext cx="7539789" cy="307777"/>
          </a:xfrm>
          <a:prstGeom prst="rect">
            <a:avLst/>
          </a:prstGeom>
          <a:noFill/>
        </p:spPr>
        <p:txBody>
          <a:bodyPr wrap="square" rtlCol="0">
            <a:spAutoFit/>
          </a:bodyPr>
          <a:lstStyle/>
          <a:p>
            <a:r>
              <a:rPr lang="en-US" sz="1400" b="1" dirty="0"/>
              <a:t>http://www.westcoast.fisheries.noaa.gov/fisheries/groundfish/salmon_bycatch_goundfish_fisheries.html</a:t>
            </a:r>
          </a:p>
        </p:txBody>
      </p:sp>
      <p:sp>
        <p:nvSpPr>
          <p:cNvPr id="3" name="TextBox 2"/>
          <p:cNvSpPr txBox="1"/>
          <p:nvPr/>
        </p:nvSpPr>
        <p:spPr>
          <a:xfrm>
            <a:off x="5281657" y="171308"/>
            <a:ext cx="3406877" cy="923330"/>
          </a:xfrm>
          <a:prstGeom prst="rect">
            <a:avLst/>
          </a:prstGeom>
          <a:noFill/>
        </p:spPr>
        <p:txBody>
          <a:bodyPr wrap="square" rtlCol="0">
            <a:spAutoFit/>
          </a:bodyPr>
          <a:lstStyle/>
          <a:p>
            <a:pPr algn="r"/>
            <a:r>
              <a:rPr lang="en-US" b="1" dirty="0" smtClean="0"/>
              <a:t>Agenda Item H.5.a</a:t>
            </a:r>
          </a:p>
          <a:p>
            <a:pPr algn="r"/>
            <a:r>
              <a:rPr lang="en-US" b="1" dirty="0" smtClean="0"/>
              <a:t>Supplemental NMFS Presentation 1</a:t>
            </a:r>
          </a:p>
          <a:p>
            <a:pPr algn="r"/>
            <a:r>
              <a:rPr lang="en-US" b="1" dirty="0" smtClean="0"/>
              <a:t>March 2018</a:t>
            </a:r>
            <a:endParaRPr lang="en-US" b="1" dirty="0"/>
          </a:p>
        </p:txBody>
      </p:sp>
    </p:spTree>
    <p:extLst>
      <p:ext uri="{BB962C8B-B14F-4D97-AF65-F5344CB8AC3E}">
        <p14:creationId xmlns:p14="http://schemas.microsoft.com/office/powerpoint/2010/main" val="104068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10</a:t>
            </a:fld>
            <a:endParaRPr lang="en-US" dirty="0"/>
          </a:p>
        </p:txBody>
      </p:sp>
      <p:sp>
        <p:nvSpPr>
          <p:cNvPr id="15" name="TextBox 14"/>
          <p:cNvSpPr txBox="1"/>
          <p:nvPr/>
        </p:nvSpPr>
        <p:spPr>
          <a:xfrm>
            <a:off x="4717" y="6068760"/>
            <a:ext cx="2699294" cy="276999"/>
          </a:xfrm>
          <a:prstGeom prst="rect">
            <a:avLst/>
          </a:prstGeom>
          <a:solidFill>
            <a:srgbClr val="FFFF99"/>
          </a:solidFill>
        </p:spPr>
        <p:txBody>
          <a:bodyPr wrap="square" rtlCol="0">
            <a:spAutoFit/>
          </a:bodyPr>
          <a:lstStyle/>
          <a:p>
            <a:r>
              <a:rPr lang="en-US" sz="1200" dirty="0" smtClean="0"/>
              <a:t>Tables 2-49, 2-52, </a:t>
            </a:r>
            <a:r>
              <a:rPr lang="en-US" sz="1200" dirty="0" err="1" smtClean="0"/>
              <a:t>pg</a:t>
            </a:r>
            <a:r>
              <a:rPr lang="en-US" sz="1200" dirty="0" smtClean="0"/>
              <a:t> 2-130 and 2-144, </a:t>
            </a:r>
            <a:r>
              <a:rPr lang="en-US" sz="1200" dirty="0" err="1" smtClean="0"/>
              <a:t>BiOp</a:t>
            </a:r>
            <a:endParaRPr lang="en-US" sz="1400" dirty="0"/>
          </a:p>
        </p:txBody>
      </p:sp>
      <p:pic>
        <p:nvPicPr>
          <p:cNvPr id="20" name="Picture 19"/>
          <p:cNvPicPr>
            <a:picLocks noChangeAspect="1"/>
          </p:cNvPicPr>
          <p:nvPr/>
        </p:nvPicPr>
        <p:blipFill>
          <a:blip r:embed="rId3"/>
          <a:stretch>
            <a:fillRect/>
          </a:stretch>
        </p:blipFill>
        <p:spPr>
          <a:xfrm>
            <a:off x="0" y="172530"/>
            <a:ext cx="9142623" cy="5789196"/>
          </a:xfrm>
          <a:prstGeom prst="rect">
            <a:avLst/>
          </a:prstGeom>
        </p:spPr>
      </p:pic>
      <p:pic>
        <p:nvPicPr>
          <p:cNvPr id="23" name="Picture 22"/>
          <p:cNvPicPr>
            <a:picLocks noChangeAspect="1"/>
          </p:cNvPicPr>
          <p:nvPr/>
        </p:nvPicPr>
        <p:blipFill>
          <a:blip r:embed="rId4"/>
          <a:stretch>
            <a:fillRect/>
          </a:stretch>
        </p:blipFill>
        <p:spPr>
          <a:xfrm>
            <a:off x="37498" y="226953"/>
            <a:ext cx="9106502" cy="5777609"/>
          </a:xfrm>
          <a:prstGeom prst="rect">
            <a:avLst/>
          </a:prstGeom>
        </p:spPr>
      </p:pic>
    </p:spTree>
    <p:extLst>
      <p:ext uri="{BB962C8B-B14F-4D97-AF65-F5344CB8AC3E}">
        <p14:creationId xmlns:p14="http://schemas.microsoft.com/office/powerpoint/2010/main" val="280900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11</a:t>
            </a:fld>
            <a:endParaRPr lang="en-US" dirty="0"/>
          </a:p>
        </p:txBody>
      </p:sp>
      <p:sp>
        <p:nvSpPr>
          <p:cNvPr id="15" name="TextBox 14"/>
          <p:cNvSpPr txBox="1"/>
          <p:nvPr/>
        </p:nvSpPr>
        <p:spPr>
          <a:xfrm>
            <a:off x="4718" y="6029571"/>
            <a:ext cx="2945516" cy="276999"/>
          </a:xfrm>
          <a:prstGeom prst="rect">
            <a:avLst/>
          </a:prstGeom>
          <a:solidFill>
            <a:srgbClr val="FFFF99"/>
          </a:solidFill>
        </p:spPr>
        <p:txBody>
          <a:bodyPr wrap="square" rtlCol="0">
            <a:spAutoFit/>
          </a:bodyPr>
          <a:lstStyle/>
          <a:p>
            <a:r>
              <a:rPr lang="en-US" sz="1200" dirty="0" smtClean="0"/>
              <a:t>Figures 2-12 and 2-13, </a:t>
            </a:r>
            <a:r>
              <a:rPr lang="en-US" sz="1200" dirty="0" err="1" smtClean="0"/>
              <a:t>pg</a:t>
            </a:r>
            <a:r>
              <a:rPr lang="en-US" sz="1200" dirty="0" smtClean="0"/>
              <a:t> 2-131 and 2-132, </a:t>
            </a:r>
            <a:r>
              <a:rPr lang="en-US" sz="1200" dirty="0" err="1" smtClean="0"/>
              <a:t>BiOp</a:t>
            </a:r>
            <a:endParaRPr lang="en-US" sz="1200" dirty="0"/>
          </a:p>
        </p:txBody>
      </p:sp>
      <p:pic>
        <p:nvPicPr>
          <p:cNvPr id="19" name="Picture 18"/>
          <p:cNvPicPr>
            <a:picLocks noChangeAspect="1"/>
          </p:cNvPicPr>
          <p:nvPr/>
        </p:nvPicPr>
        <p:blipFill>
          <a:blip r:embed="rId3"/>
          <a:stretch>
            <a:fillRect/>
          </a:stretch>
        </p:blipFill>
        <p:spPr>
          <a:xfrm>
            <a:off x="3437182" y="267499"/>
            <a:ext cx="5871378" cy="6087582"/>
          </a:xfrm>
          <a:prstGeom prst="rect">
            <a:avLst/>
          </a:prstGeom>
        </p:spPr>
      </p:pic>
      <p:pic>
        <p:nvPicPr>
          <p:cNvPr id="20" name="Picture 19"/>
          <p:cNvPicPr>
            <a:picLocks noChangeAspect="1"/>
          </p:cNvPicPr>
          <p:nvPr/>
        </p:nvPicPr>
        <p:blipFill>
          <a:blip r:embed="rId4"/>
          <a:stretch>
            <a:fillRect/>
          </a:stretch>
        </p:blipFill>
        <p:spPr>
          <a:xfrm>
            <a:off x="-1831534" y="4778127"/>
            <a:ext cx="7104969" cy="1405332"/>
          </a:xfrm>
          <a:prstGeom prst="rect">
            <a:avLst/>
          </a:prstGeom>
        </p:spPr>
      </p:pic>
      <p:sp>
        <p:nvSpPr>
          <p:cNvPr id="21" name="TextBox 20"/>
          <p:cNvSpPr txBox="1"/>
          <p:nvPr/>
        </p:nvSpPr>
        <p:spPr>
          <a:xfrm>
            <a:off x="143036" y="1523889"/>
            <a:ext cx="3155828" cy="1323439"/>
          </a:xfrm>
          <a:prstGeom prst="rect">
            <a:avLst/>
          </a:prstGeom>
          <a:noFill/>
        </p:spPr>
        <p:txBody>
          <a:bodyPr wrap="square" rtlCol="0">
            <a:spAutoFit/>
          </a:bodyPr>
          <a:lstStyle/>
          <a:p>
            <a:pPr algn="ctr"/>
            <a:r>
              <a:rPr lang="en-US" sz="3200" b="1" dirty="0" smtClean="0"/>
              <a:t>Whiting</a:t>
            </a:r>
          </a:p>
          <a:p>
            <a:pPr algn="ctr"/>
            <a:endParaRPr lang="en-US" sz="2400" b="1" dirty="0" smtClean="0"/>
          </a:p>
          <a:p>
            <a:r>
              <a:rPr lang="en-US" sz="2400" b="1" dirty="0" smtClean="0"/>
              <a:t>Distribution of Bycatch</a:t>
            </a:r>
            <a:endParaRPr lang="en-US" sz="2400" b="1" dirty="0"/>
          </a:p>
        </p:txBody>
      </p:sp>
    </p:spTree>
    <p:extLst>
      <p:ext uri="{BB962C8B-B14F-4D97-AF65-F5344CB8AC3E}">
        <p14:creationId xmlns:p14="http://schemas.microsoft.com/office/powerpoint/2010/main" val="1514980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12</a:t>
            </a:fld>
            <a:endParaRPr lang="en-US" dirty="0"/>
          </a:p>
        </p:txBody>
      </p:sp>
      <p:sp>
        <p:nvSpPr>
          <p:cNvPr id="15" name="TextBox 14"/>
          <p:cNvSpPr txBox="1"/>
          <p:nvPr/>
        </p:nvSpPr>
        <p:spPr>
          <a:xfrm>
            <a:off x="4717" y="6085676"/>
            <a:ext cx="1737819" cy="276999"/>
          </a:xfrm>
          <a:prstGeom prst="rect">
            <a:avLst/>
          </a:prstGeom>
          <a:solidFill>
            <a:srgbClr val="FFFF99"/>
          </a:solidFill>
        </p:spPr>
        <p:txBody>
          <a:bodyPr wrap="square" rtlCol="0">
            <a:spAutoFit/>
          </a:bodyPr>
          <a:lstStyle/>
          <a:p>
            <a:r>
              <a:rPr lang="en-US" sz="1200" dirty="0" smtClean="0"/>
              <a:t>Figure 2-16, </a:t>
            </a:r>
            <a:r>
              <a:rPr lang="en-US" sz="1200" dirty="0" err="1" smtClean="0"/>
              <a:t>pg</a:t>
            </a:r>
            <a:r>
              <a:rPr lang="en-US" sz="1200" dirty="0" smtClean="0"/>
              <a:t> 2-147, </a:t>
            </a:r>
            <a:r>
              <a:rPr lang="en-US" sz="1200" dirty="0" err="1" smtClean="0"/>
              <a:t>BiOp</a:t>
            </a:r>
            <a:endParaRPr lang="en-US" sz="1200" dirty="0"/>
          </a:p>
        </p:txBody>
      </p:sp>
      <p:pic>
        <p:nvPicPr>
          <p:cNvPr id="20" name="Picture 19"/>
          <p:cNvPicPr>
            <a:picLocks noChangeAspect="1"/>
          </p:cNvPicPr>
          <p:nvPr/>
        </p:nvPicPr>
        <p:blipFill>
          <a:blip r:embed="rId3"/>
          <a:stretch>
            <a:fillRect/>
          </a:stretch>
        </p:blipFill>
        <p:spPr>
          <a:xfrm>
            <a:off x="-1660941" y="4624239"/>
            <a:ext cx="7104969" cy="1405332"/>
          </a:xfrm>
          <a:prstGeom prst="rect">
            <a:avLst/>
          </a:prstGeom>
        </p:spPr>
      </p:pic>
      <p:sp>
        <p:nvSpPr>
          <p:cNvPr id="21" name="TextBox 20"/>
          <p:cNvSpPr txBox="1"/>
          <p:nvPr/>
        </p:nvSpPr>
        <p:spPr>
          <a:xfrm>
            <a:off x="272431" y="1489284"/>
            <a:ext cx="3560352" cy="1446550"/>
          </a:xfrm>
          <a:prstGeom prst="rect">
            <a:avLst/>
          </a:prstGeom>
          <a:noFill/>
        </p:spPr>
        <p:txBody>
          <a:bodyPr wrap="square" rtlCol="0">
            <a:spAutoFit/>
          </a:bodyPr>
          <a:lstStyle/>
          <a:p>
            <a:pPr algn="ctr"/>
            <a:r>
              <a:rPr lang="en-US" sz="3200" b="1" dirty="0" smtClean="0"/>
              <a:t>Non-whiting</a:t>
            </a:r>
          </a:p>
          <a:p>
            <a:pPr algn="ctr"/>
            <a:endParaRPr lang="en-US" sz="2800" b="1" dirty="0" smtClean="0"/>
          </a:p>
          <a:p>
            <a:r>
              <a:rPr lang="en-US" sz="2800" b="1" dirty="0" smtClean="0"/>
              <a:t>Distribution of Bycatch</a:t>
            </a:r>
            <a:endParaRPr lang="en-US" sz="2800" b="1" dirty="0"/>
          </a:p>
        </p:txBody>
      </p:sp>
      <p:pic>
        <p:nvPicPr>
          <p:cNvPr id="3" name="Picture 2"/>
          <p:cNvPicPr>
            <a:picLocks noChangeAspect="1"/>
          </p:cNvPicPr>
          <p:nvPr/>
        </p:nvPicPr>
        <p:blipFill>
          <a:blip r:embed="rId4"/>
          <a:stretch>
            <a:fillRect/>
          </a:stretch>
        </p:blipFill>
        <p:spPr>
          <a:xfrm>
            <a:off x="4315084" y="354950"/>
            <a:ext cx="8248389" cy="5828509"/>
          </a:xfrm>
          <a:prstGeom prst="rect">
            <a:avLst/>
          </a:prstGeom>
        </p:spPr>
      </p:pic>
    </p:spTree>
    <p:extLst>
      <p:ext uri="{BB962C8B-B14F-4D97-AF65-F5344CB8AC3E}">
        <p14:creationId xmlns:p14="http://schemas.microsoft.com/office/powerpoint/2010/main" val="1702089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5" y="6334780"/>
            <a:ext cx="9144375" cy="523220"/>
          </a:xfrm>
          <a:prstGeom prst="rect">
            <a:avLst/>
          </a:prstGeom>
          <a:solidFill>
            <a:schemeClr val="bg1"/>
          </a:solidFill>
        </p:spPr>
        <p:txBody>
          <a:bodyPr wrap="square" rtlCol="0">
            <a:spAutoFit/>
          </a:bodyPr>
          <a:lstStyle/>
          <a:p>
            <a:endParaRPr lang="en-US" sz="1400" dirty="0" smtClean="0"/>
          </a:p>
          <a:p>
            <a:endParaRPr lang="en-US" sz="1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57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5362722" y="1185816"/>
            <a:ext cx="3884895" cy="776333"/>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marL="457200" indent="-457200">
              <a:spcAft>
                <a:spcPts val="600"/>
              </a:spcAft>
              <a:buFont typeface="Arial" panose="020B0604020202020204" pitchFamily="34" charset="0"/>
              <a:buChar char="•"/>
            </a:pPr>
            <a:r>
              <a:rPr lang="en-US" sz="2400" b="0" dirty="0" smtClean="0">
                <a:solidFill>
                  <a:srgbClr val="238085"/>
                </a:solidFill>
                <a:effectLst>
                  <a:outerShdw blurRad="38100" dist="38100" dir="2700000" algn="tl">
                    <a:srgbClr val="000000">
                      <a:alpha val="43137"/>
                    </a:srgbClr>
                  </a:outerShdw>
                </a:effectLst>
              </a:rPr>
              <a:t>Puget Sound, Snake River fall, Lower Columbia River, CA Coast Chinook</a:t>
            </a:r>
          </a:p>
          <a:p>
            <a:pPr marL="457200" indent="-457200">
              <a:spcAft>
                <a:spcPts val="600"/>
              </a:spcAft>
              <a:buFont typeface="Arial" panose="020B0604020202020204" pitchFamily="34" charset="0"/>
              <a:buChar char="•"/>
            </a:pPr>
            <a:r>
              <a:rPr lang="en-US" sz="2400" b="0" dirty="0" smtClean="0">
                <a:solidFill>
                  <a:srgbClr val="238085"/>
                </a:solidFill>
                <a:effectLst>
                  <a:outerShdw blurRad="38100" dist="38100" dir="2700000" algn="tl">
                    <a:srgbClr val="000000">
                      <a:alpha val="43137"/>
                    </a:srgbClr>
                  </a:outerShdw>
                </a:effectLst>
              </a:rPr>
              <a:t>Bottom Trawl = CA Coast Chinook</a:t>
            </a:r>
          </a:p>
          <a:p>
            <a:pPr marL="457200" indent="-457200">
              <a:spcAft>
                <a:spcPts val="600"/>
              </a:spcAft>
              <a:buFont typeface="Arial" panose="020B0604020202020204" pitchFamily="34" charset="0"/>
              <a:buChar char="•"/>
            </a:pPr>
            <a:r>
              <a:rPr lang="en-US" sz="2400" b="0" dirty="0" smtClean="0">
                <a:solidFill>
                  <a:srgbClr val="238085"/>
                </a:solidFill>
                <a:effectLst>
                  <a:outerShdw blurRad="38100" dist="38100" dir="2700000" algn="tl">
                    <a:srgbClr val="000000">
                      <a:alpha val="43137"/>
                    </a:srgbClr>
                  </a:outerShdw>
                </a:effectLst>
              </a:rPr>
              <a:t>Contribution influenced by whiting footprint</a:t>
            </a:r>
            <a:endParaRPr lang="en-US" sz="2000" b="0" dirty="0">
              <a:solidFill>
                <a:srgbClr val="238085"/>
              </a:solidFill>
            </a:endParaRPr>
          </a:p>
        </p:txBody>
      </p:sp>
      <p:pic>
        <p:nvPicPr>
          <p:cNvPr id="7" name="Picture 6"/>
          <p:cNvPicPr>
            <a:picLocks noChangeAspect="1"/>
          </p:cNvPicPr>
          <p:nvPr/>
        </p:nvPicPr>
        <p:blipFill>
          <a:blip r:embed="rId4"/>
          <a:stretch>
            <a:fillRect/>
          </a:stretch>
        </p:blipFill>
        <p:spPr>
          <a:xfrm>
            <a:off x="162951" y="571500"/>
            <a:ext cx="5055870" cy="5331727"/>
          </a:xfrm>
          <a:prstGeom prst="rect">
            <a:avLst/>
          </a:prstGeom>
        </p:spPr>
      </p:pic>
      <p:sp>
        <p:nvSpPr>
          <p:cNvPr id="8" name="Oval 7"/>
          <p:cNvSpPr/>
          <p:nvPr/>
        </p:nvSpPr>
        <p:spPr>
          <a:xfrm>
            <a:off x="1598930" y="3257397"/>
            <a:ext cx="1460500" cy="804063"/>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445985" y="852743"/>
            <a:ext cx="1460500" cy="804063"/>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362528" y="2155371"/>
            <a:ext cx="975724" cy="670473"/>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6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6" grpId="0" animBg="1"/>
      <p:bldP spid="26"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14</a:t>
            </a:fld>
            <a:endParaRPr lang="en-US" dirty="0"/>
          </a:p>
        </p:txBody>
      </p:sp>
      <p:sp>
        <p:nvSpPr>
          <p:cNvPr id="3" name="TextBox 2"/>
          <p:cNvSpPr txBox="1"/>
          <p:nvPr/>
        </p:nvSpPr>
        <p:spPr>
          <a:xfrm>
            <a:off x="5600702" y="330200"/>
            <a:ext cx="3086100" cy="1180195"/>
          </a:xfrm>
          <a:prstGeom prst="rect">
            <a:avLst/>
          </a:prstGeom>
          <a:no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150000"/>
              </a:lnSpc>
            </a:pPr>
            <a:r>
              <a:rPr lang="en-US" sz="5400" b="1" dirty="0">
                <a:solidFill>
                  <a:schemeClr val="tx2">
                    <a:lumMod val="40000"/>
                    <a:lumOff val="60000"/>
                  </a:schemeClr>
                </a:solidFill>
                <a:effectLst>
                  <a:outerShdw blurRad="38100" dist="38100" dir="2700000" algn="tl">
                    <a:srgbClr val="000000">
                      <a:alpha val="43137"/>
                    </a:srgbClr>
                  </a:outerShdw>
                </a:effectLst>
              </a:rPr>
              <a:t>Results:</a:t>
            </a:r>
          </a:p>
        </p:txBody>
      </p:sp>
      <p:sp>
        <p:nvSpPr>
          <p:cNvPr id="22" name="TextBox 21"/>
          <p:cNvSpPr txBox="1"/>
          <p:nvPr/>
        </p:nvSpPr>
        <p:spPr>
          <a:xfrm>
            <a:off x="823400" y="1824386"/>
            <a:ext cx="7863402" cy="3770263"/>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2800" dirty="0">
                <a:solidFill>
                  <a:schemeClr val="bg1"/>
                </a:solidFill>
              </a:rPr>
              <a:t>Whiting fishery likely to exceed threshold under Southern footprint without active management</a:t>
            </a:r>
            <a:endParaRPr lang="en-US" sz="3200" dirty="0">
              <a:solidFill>
                <a:schemeClr val="bg1"/>
              </a:solidFill>
            </a:endParaRPr>
          </a:p>
          <a:p>
            <a:pPr marL="457200" indent="-457200">
              <a:spcBef>
                <a:spcPts val="600"/>
              </a:spcBef>
              <a:buFont typeface="Arial" panose="020B0604020202020204" pitchFamily="34" charset="0"/>
              <a:buChar char="•"/>
            </a:pPr>
            <a:r>
              <a:rPr lang="en-US" sz="2800" dirty="0" smtClean="0">
                <a:solidFill>
                  <a:schemeClr val="bg1"/>
                </a:solidFill>
              </a:rPr>
              <a:t>Non-whiting </a:t>
            </a:r>
            <a:r>
              <a:rPr lang="en-US" sz="2800" dirty="0">
                <a:solidFill>
                  <a:schemeClr val="bg1"/>
                </a:solidFill>
              </a:rPr>
              <a:t>fleet generally below threshold but significant uncertainty</a:t>
            </a:r>
          </a:p>
          <a:p>
            <a:pPr marL="457200" indent="-457200">
              <a:spcBef>
                <a:spcPts val="600"/>
              </a:spcBef>
              <a:buFont typeface="Arial" panose="020B0604020202020204" pitchFamily="34" charset="0"/>
              <a:buChar char="•"/>
            </a:pPr>
            <a:r>
              <a:rPr lang="en-US" sz="2800" dirty="0">
                <a:solidFill>
                  <a:schemeClr val="bg1"/>
                </a:solidFill>
              </a:rPr>
              <a:t>PS, Snake River fall, LCR and CC </a:t>
            </a:r>
            <a:r>
              <a:rPr lang="en-US" sz="2800" dirty="0" smtClean="0">
                <a:solidFill>
                  <a:schemeClr val="bg1"/>
                </a:solidFill>
              </a:rPr>
              <a:t>Chinook; </a:t>
            </a:r>
            <a:r>
              <a:rPr lang="en-US" sz="2800" dirty="0">
                <a:solidFill>
                  <a:schemeClr val="bg1"/>
                </a:solidFill>
              </a:rPr>
              <a:t>Oregon Coast </a:t>
            </a:r>
            <a:r>
              <a:rPr lang="en-US" sz="2800" dirty="0" err="1">
                <a:solidFill>
                  <a:schemeClr val="bg1"/>
                </a:solidFill>
              </a:rPr>
              <a:t>coho</a:t>
            </a:r>
            <a:r>
              <a:rPr lang="en-US" sz="2800" dirty="0">
                <a:solidFill>
                  <a:schemeClr val="bg1"/>
                </a:solidFill>
              </a:rPr>
              <a:t>.</a:t>
            </a:r>
          </a:p>
          <a:p>
            <a:pPr marL="457200" indent="-457200">
              <a:spcBef>
                <a:spcPts val="600"/>
              </a:spcBef>
              <a:buFont typeface="Arial" panose="020B0604020202020204" pitchFamily="34" charset="0"/>
              <a:buChar char="•"/>
            </a:pPr>
            <a:r>
              <a:rPr lang="en-US" sz="2800" dirty="0">
                <a:solidFill>
                  <a:schemeClr val="bg1"/>
                </a:solidFill>
              </a:rPr>
              <a:t>Impacts to individual ESUs are </a:t>
            </a:r>
            <a:r>
              <a:rPr lang="en-US" sz="2800" dirty="0" smtClean="0">
                <a:solidFill>
                  <a:schemeClr val="bg1"/>
                </a:solidFill>
              </a:rPr>
              <a:t>very low; south uncertain</a:t>
            </a:r>
            <a:endParaRPr lang="en-US" sz="2800" dirty="0">
              <a:solidFill>
                <a:schemeClr val="bg1"/>
              </a:solidFill>
            </a:endParaRPr>
          </a:p>
        </p:txBody>
      </p:sp>
    </p:spTree>
    <p:extLst>
      <p:ext uri="{BB962C8B-B14F-4D97-AF65-F5344CB8AC3E}">
        <p14:creationId xmlns:p14="http://schemas.microsoft.com/office/powerpoint/2010/main" val="652743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15</a:t>
            </a:fld>
            <a:endParaRPr lang="en-US" dirty="0"/>
          </a:p>
        </p:txBody>
      </p:sp>
      <p:sp>
        <p:nvSpPr>
          <p:cNvPr id="3" name="TextBox 2"/>
          <p:cNvSpPr txBox="1"/>
          <p:nvPr/>
        </p:nvSpPr>
        <p:spPr>
          <a:xfrm>
            <a:off x="3200402" y="636314"/>
            <a:ext cx="5486400" cy="707886"/>
          </a:xfrm>
          <a:prstGeom prst="rect">
            <a:avLst/>
          </a:prstGeom>
          <a:noFill/>
        </p:spPr>
        <p:txBody>
          <a:bodyPr wrap="square" rtlCol="0">
            <a:spAutoFit/>
          </a:bodyPr>
          <a:lstStyle/>
          <a:p>
            <a:r>
              <a:rPr lang="en-US" sz="4000" b="1" cap="small" dirty="0" smtClean="0">
                <a:solidFill>
                  <a:schemeClr val="accent1">
                    <a:lumMod val="40000"/>
                    <a:lumOff val="60000"/>
                  </a:schemeClr>
                </a:solidFill>
              </a:rPr>
              <a:t>Incidental Take Statement</a:t>
            </a:r>
            <a:endParaRPr lang="en-US" sz="4000" b="1" cap="small" dirty="0">
              <a:solidFill>
                <a:schemeClr val="accent1">
                  <a:lumMod val="40000"/>
                  <a:lumOff val="60000"/>
                </a:schemeClr>
              </a:solidFill>
            </a:endParaRPr>
          </a:p>
        </p:txBody>
      </p:sp>
      <p:sp>
        <p:nvSpPr>
          <p:cNvPr id="22" name="TextBox 21"/>
          <p:cNvSpPr txBox="1"/>
          <p:nvPr/>
        </p:nvSpPr>
        <p:spPr>
          <a:xfrm>
            <a:off x="1130969" y="1595786"/>
            <a:ext cx="7863402" cy="4307654"/>
          </a:xfrm>
          <a:prstGeom prst="rect">
            <a:avLst/>
          </a:prstGeom>
          <a:noFill/>
        </p:spPr>
        <p:txBody>
          <a:bodyPr wrap="square" rtlCol="0">
            <a:spAutoFit/>
          </a:bodyPr>
          <a:lstStyle/>
          <a:p>
            <a:pPr marL="457200" indent="-457200">
              <a:lnSpc>
                <a:spcPct val="114000"/>
              </a:lnSpc>
              <a:buFont typeface="Wingdings" panose="05000000000000000000" pitchFamily="2" charset="2"/>
              <a:buChar char="ü"/>
            </a:pPr>
            <a:r>
              <a:rPr lang="en-US" sz="2800" b="1" dirty="0" smtClean="0">
                <a:solidFill>
                  <a:schemeClr val="bg1"/>
                </a:solidFill>
              </a:rPr>
              <a:t>Amount of extent of Take</a:t>
            </a:r>
          </a:p>
          <a:p>
            <a:pPr marL="457200" indent="-457200">
              <a:buFont typeface="Wingdings" panose="05000000000000000000" pitchFamily="2" charset="2"/>
              <a:buChar char="ü"/>
            </a:pPr>
            <a:r>
              <a:rPr lang="en-US" sz="2800" b="1" dirty="0" smtClean="0">
                <a:solidFill>
                  <a:schemeClr val="bg1"/>
                </a:solidFill>
              </a:rPr>
              <a:t>Reasonable and Prudent Measures</a:t>
            </a:r>
          </a:p>
          <a:p>
            <a:pPr marL="914400" lvl="1" indent="-457200">
              <a:spcAft>
                <a:spcPts val="600"/>
              </a:spcAft>
              <a:buFont typeface="Wingdings" panose="05000000000000000000" pitchFamily="2" charset="2"/>
              <a:buChar char="Ø"/>
            </a:pPr>
            <a:r>
              <a:rPr lang="en-US" sz="2400" dirty="0">
                <a:solidFill>
                  <a:schemeClr val="tx2">
                    <a:lumMod val="20000"/>
                    <a:lumOff val="80000"/>
                  </a:schemeClr>
                </a:solidFill>
              </a:rPr>
              <a:t>nondiscretionary </a:t>
            </a:r>
            <a:r>
              <a:rPr lang="en-US" sz="2400" dirty="0" smtClean="0">
                <a:solidFill>
                  <a:schemeClr val="tx2">
                    <a:lumMod val="20000"/>
                    <a:lumOff val="80000"/>
                  </a:schemeClr>
                </a:solidFill>
              </a:rPr>
              <a:t>measures to minimize the impact of incidental </a:t>
            </a:r>
            <a:r>
              <a:rPr lang="en-US" sz="2400" dirty="0">
                <a:solidFill>
                  <a:schemeClr val="tx2">
                    <a:lumMod val="20000"/>
                    <a:lumOff val="80000"/>
                  </a:schemeClr>
                </a:solidFill>
              </a:rPr>
              <a:t>take.  </a:t>
            </a:r>
            <a:endParaRPr lang="en-US" sz="2000" b="1" dirty="0" smtClean="0">
              <a:solidFill>
                <a:schemeClr val="tx2">
                  <a:lumMod val="20000"/>
                  <a:lumOff val="80000"/>
                </a:schemeClr>
              </a:solidFill>
            </a:endParaRPr>
          </a:p>
          <a:p>
            <a:pPr marL="457200" indent="-457200">
              <a:buFont typeface="Wingdings" panose="05000000000000000000" pitchFamily="2" charset="2"/>
              <a:buChar char="ü"/>
            </a:pPr>
            <a:r>
              <a:rPr lang="en-US" sz="2800" b="1" dirty="0" smtClean="0">
                <a:solidFill>
                  <a:schemeClr val="bg1"/>
                </a:solidFill>
              </a:rPr>
              <a:t>Terms and Conditions</a:t>
            </a:r>
          </a:p>
          <a:p>
            <a:pPr marL="914400" lvl="1" indent="-457200">
              <a:spcAft>
                <a:spcPts val="600"/>
              </a:spcAft>
              <a:buFont typeface="Wingdings" panose="05000000000000000000" pitchFamily="2" charset="2"/>
              <a:buChar char="Ø"/>
            </a:pPr>
            <a:r>
              <a:rPr lang="en-US" sz="2400" dirty="0">
                <a:solidFill>
                  <a:schemeClr val="tx2">
                    <a:lumMod val="20000"/>
                    <a:lumOff val="80000"/>
                  </a:schemeClr>
                </a:solidFill>
              </a:rPr>
              <a:t>implement </a:t>
            </a:r>
            <a:r>
              <a:rPr lang="en-US" sz="2400" dirty="0" smtClean="0">
                <a:solidFill>
                  <a:schemeClr val="tx2">
                    <a:lumMod val="20000"/>
                    <a:lumOff val="80000"/>
                  </a:schemeClr>
                </a:solidFill>
              </a:rPr>
              <a:t>RPMs </a:t>
            </a:r>
            <a:r>
              <a:rPr lang="en-US" sz="2400" dirty="0">
                <a:solidFill>
                  <a:schemeClr val="tx2">
                    <a:lumMod val="20000"/>
                    <a:lumOff val="80000"/>
                  </a:schemeClr>
                </a:solidFill>
              </a:rPr>
              <a:t>by </a:t>
            </a:r>
            <a:r>
              <a:rPr lang="en-US" sz="2400" dirty="0" smtClean="0">
                <a:solidFill>
                  <a:schemeClr val="tx2">
                    <a:lumMod val="20000"/>
                    <a:lumOff val="80000"/>
                  </a:schemeClr>
                </a:solidFill>
              </a:rPr>
              <a:t>monitoring </a:t>
            </a:r>
            <a:r>
              <a:rPr lang="en-US" sz="2400" dirty="0">
                <a:solidFill>
                  <a:schemeClr val="tx2">
                    <a:lumMod val="20000"/>
                    <a:lumOff val="80000"/>
                  </a:schemeClr>
                </a:solidFill>
              </a:rPr>
              <a:t>incidental take and reporting </a:t>
            </a:r>
            <a:r>
              <a:rPr lang="en-US" sz="2400" dirty="0" smtClean="0">
                <a:solidFill>
                  <a:schemeClr val="tx2">
                    <a:lumMod val="20000"/>
                    <a:lumOff val="80000"/>
                  </a:schemeClr>
                </a:solidFill>
              </a:rPr>
              <a:t>progress </a:t>
            </a:r>
            <a:r>
              <a:rPr lang="en-US" sz="2400" dirty="0">
                <a:solidFill>
                  <a:schemeClr val="tx2">
                    <a:lumMod val="20000"/>
                    <a:lumOff val="80000"/>
                  </a:schemeClr>
                </a:solidFill>
              </a:rPr>
              <a:t>of </a:t>
            </a:r>
            <a:r>
              <a:rPr lang="en-US" sz="2400" dirty="0" smtClean="0">
                <a:solidFill>
                  <a:schemeClr val="tx2">
                    <a:lumMod val="20000"/>
                    <a:lumOff val="80000"/>
                  </a:schemeClr>
                </a:solidFill>
              </a:rPr>
              <a:t>action and </a:t>
            </a:r>
            <a:r>
              <a:rPr lang="en-US" sz="2400" dirty="0">
                <a:solidFill>
                  <a:schemeClr val="tx2">
                    <a:lumMod val="20000"/>
                    <a:lumOff val="80000"/>
                  </a:schemeClr>
                </a:solidFill>
              </a:rPr>
              <a:t>impact on the </a:t>
            </a:r>
            <a:r>
              <a:rPr lang="en-US" sz="2400" dirty="0" smtClean="0">
                <a:solidFill>
                  <a:schemeClr val="tx2">
                    <a:lumMod val="20000"/>
                    <a:lumOff val="80000"/>
                  </a:schemeClr>
                </a:solidFill>
              </a:rPr>
              <a:t>species.</a:t>
            </a:r>
            <a:r>
              <a:rPr lang="en-US" sz="2800" dirty="0" smtClean="0">
                <a:solidFill>
                  <a:schemeClr val="tx2">
                    <a:lumMod val="20000"/>
                    <a:lumOff val="80000"/>
                  </a:schemeClr>
                </a:solidFill>
              </a:rPr>
              <a:t> </a:t>
            </a:r>
            <a:endParaRPr lang="en-US" sz="2800" b="1" dirty="0" smtClean="0">
              <a:solidFill>
                <a:schemeClr val="tx2">
                  <a:lumMod val="20000"/>
                  <a:lumOff val="80000"/>
                </a:schemeClr>
              </a:solidFill>
            </a:endParaRPr>
          </a:p>
          <a:p>
            <a:pPr marL="457200" indent="-457200">
              <a:buFont typeface="Wingdings" panose="05000000000000000000" pitchFamily="2" charset="2"/>
              <a:buChar char="ü"/>
            </a:pPr>
            <a:r>
              <a:rPr lang="en-US" sz="2800" b="1" dirty="0" smtClean="0">
                <a:solidFill>
                  <a:schemeClr val="bg1"/>
                </a:solidFill>
              </a:rPr>
              <a:t>Conservation Measures</a:t>
            </a:r>
          </a:p>
          <a:p>
            <a:pPr marL="800100" lvl="1" indent="-342900">
              <a:buFont typeface="Wingdings" panose="05000000000000000000" pitchFamily="2" charset="2"/>
              <a:buChar char="Ø"/>
            </a:pPr>
            <a:r>
              <a:rPr lang="en-US" sz="2400" dirty="0" smtClean="0">
                <a:solidFill>
                  <a:schemeClr val="tx2">
                    <a:lumMod val="20000"/>
                    <a:lumOff val="80000"/>
                  </a:schemeClr>
                </a:solidFill>
                <a:cs typeface="Arial" panose="020B0604020202020204" pitchFamily="34" charset="0"/>
              </a:rPr>
              <a:t>discretionary </a:t>
            </a:r>
            <a:r>
              <a:rPr lang="en-US" sz="2400" dirty="0">
                <a:solidFill>
                  <a:schemeClr val="tx2">
                    <a:lumMod val="20000"/>
                    <a:lumOff val="80000"/>
                  </a:schemeClr>
                </a:solidFill>
                <a:cs typeface="Arial" panose="020B0604020202020204" pitchFamily="34" charset="0"/>
              </a:rPr>
              <a:t>measures to minimize or avoid adverse effects </a:t>
            </a:r>
            <a:r>
              <a:rPr lang="en-US" sz="2400" dirty="0" smtClean="0">
                <a:solidFill>
                  <a:schemeClr val="tx2">
                    <a:lumMod val="20000"/>
                    <a:lumOff val="80000"/>
                  </a:schemeClr>
                </a:solidFill>
                <a:cs typeface="Arial" panose="020B0604020202020204" pitchFamily="34" charset="0"/>
              </a:rPr>
              <a:t>or develop </a:t>
            </a:r>
            <a:r>
              <a:rPr lang="en-US" sz="2400" dirty="0">
                <a:solidFill>
                  <a:schemeClr val="tx2">
                    <a:lumMod val="20000"/>
                    <a:lumOff val="80000"/>
                  </a:schemeClr>
                </a:solidFill>
                <a:cs typeface="Arial" panose="020B0604020202020204" pitchFamily="34" charset="0"/>
              </a:rPr>
              <a:t>information </a:t>
            </a:r>
            <a:endParaRPr lang="en-US" sz="5400" dirty="0" smtClean="0">
              <a:solidFill>
                <a:schemeClr val="tx2">
                  <a:lumMod val="20000"/>
                  <a:lumOff val="80000"/>
                </a:schemeClr>
              </a:solidFill>
              <a:cs typeface="Arial" panose="020B0604020202020204" pitchFamily="34" charset="0"/>
            </a:endParaRPr>
          </a:p>
        </p:txBody>
      </p:sp>
    </p:spTree>
    <p:extLst>
      <p:ext uri="{BB962C8B-B14F-4D97-AF65-F5344CB8AC3E}">
        <p14:creationId xmlns:p14="http://schemas.microsoft.com/office/powerpoint/2010/main" val="4048839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16</a:t>
            </a:fld>
            <a:endParaRPr lang="en-US" dirty="0"/>
          </a:p>
        </p:txBody>
      </p:sp>
      <p:sp>
        <p:nvSpPr>
          <p:cNvPr id="3" name="TextBox 2"/>
          <p:cNvSpPr txBox="1"/>
          <p:nvPr/>
        </p:nvSpPr>
        <p:spPr>
          <a:xfrm>
            <a:off x="3200402" y="653211"/>
            <a:ext cx="5486400" cy="707886"/>
          </a:xfrm>
          <a:prstGeom prst="rect">
            <a:avLst/>
          </a:prstGeom>
          <a:noFill/>
        </p:spPr>
        <p:txBody>
          <a:bodyPr wrap="square" rtlCol="0">
            <a:spAutoFit/>
          </a:bodyPr>
          <a:lstStyle/>
          <a:p>
            <a:r>
              <a:rPr lang="en-US" sz="4000" b="1" cap="small" dirty="0" smtClean="0">
                <a:solidFill>
                  <a:schemeClr val="accent1">
                    <a:lumMod val="40000"/>
                    <a:lumOff val="60000"/>
                  </a:schemeClr>
                </a:solidFill>
              </a:rPr>
              <a:t>Amount/Extent of Take</a:t>
            </a:r>
            <a:endParaRPr lang="en-US" sz="4000" b="1" cap="small" dirty="0">
              <a:solidFill>
                <a:schemeClr val="accent1">
                  <a:lumMod val="40000"/>
                  <a:lumOff val="60000"/>
                </a:schemeClr>
              </a:solidFill>
            </a:endParaRPr>
          </a:p>
        </p:txBody>
      </p:sp>
      <p:sp>
        <p:nvSpPr>
          <p:cNvPr id="22" name="TextBox 21"/>
          <p:cNvSpPr txBox="1"/>
          <p:nvPr/>
        </p:nvSpPr>
        <p:spPr>
          <a:xfrm>
            <a:off x="1005840" y="1595786"/>
            <a:ext cx="3722914" cy="2062103"/>
          </a:xfrm>
          <a:prstGeom prst="rect">
            <a:avLst/>
          </a:prstGeom>
          <a:noFill/>
        </p:spPr>
        <p:txBody>
          <a:bodyPr wrap="square" rtlCol="0">
            <a:spAutoFit/>
          </a:bodyPr>
          <a:lstStyle/>
          <a:p>
            <a:r>
              <a:rPr lang="en-US" sz="2800" b="1" dirty="0" smtClean="0">
                <a:solidFill>
                  <a:schemeClr val="bg1"/>
                </a:solidFill>
              </a:rPr>
              <a:t>Whiting</a:t>
            </a:r>
          </a:p>
          <a:p>
            <a:pPr marL="285750" indent="-285750">
              <a:buFont typeface="Arial" panose="020B0604020202020204" pitchFamily="34" charset="0"/>
              <a:buChar char="•"/>
            </a:pPr>
            <a:r>
              <a:rPr lang="en-US" sz="2000" dirty="0" smtClean="0">
                <a:solidFill>
                  <a:schemeClr val="bg1"/>
                </a:solidFill>
              </a:rPr>
              <a:t>Guideline of 11,000 Chinook</a:t>
            </a:r>
          </a:p>
          <a:p>
            <a:pPr marL="285750" indent="-285750">
              <a:buFont typeface="Arial" panose="020B0604020202020204" pitchFamily="34" charset="0"/>
              <a:buChar char="•"/>
            </a:pPr>
            <a:r>
              <a:rPr lang="en-US" sz="2000" dirty="0" smtClean="0">
                <a:solidFill>
                  <a:schemeClr val="bg1"/>
                </a:solidFill>
              </a:rPr>
              <a:t>Bycatch </a:t>
            </a:r>
            <a:r>
              <a:rPr lang="en-US" sz="2000" dirty="0">
                <a:solidFill>
                  <a:schemeClr val="bg1"/>
                </a:solidFill>
              </a:rPr>
              <a:t>will not exceed </a:t>
            </a:r>
            <a:endParaRPr lang="en-US" sz="2000" dirty="0" smtClean="0">
              <a:solidFill>
                <a:schemeClr val="bg1"/>
              </a:solidFill>
            </a:endParaRPr>
          </a:p>
          <a:p>
            <a:pPr marL="742950" lvl="1" indent="-285750">
              <a:buFont typeface="Arial" panose="020B0604020202020204" pitchFamily="34" charset="0"/>
              <a:buChar char="•"/>
            </a:pPr>
            <a:r>
              <a:rPr lang="en-US" sz="2000" dirty="0" smtClean="0">
                <a:solidFill>
                  <a:schemeClr val="bg1"/>
                </a:solidFill>
              </a:rPr>
              <a:t>14,500 </a:t>
            </a:r>
            <a:r>
              <a:rPr lang="en-US" sz="2000" dirty="0">
                <a:solidFill>
                  <a:schemeClr val="bg1"/>
                </a:solidFill>
              </a:rPr>
              <a:t>Chinook per year including </a:t>
            </a:r>
            <a:r>
              <a:rPr lang="en-US" sz="2000" dirty="0" smtClean="0">
                <a:solidFill>
                  <a:schemeClr val="bg1"/>
                </a:solidFill>
              </a:rPr>
              <a:t>the Reserve </a:t>
            </a:r>
          </a:p>
          <a:p>
            <a:pPr marL="742950" lvl="1" indent="-285750">
              <a:buFont typeface="Arial" panose="020B0604020202020204" pitchFamily="34" charset="0"/>
              <a:buChar char="•"/>
            </a:pPr>
            <a:r>
              <a:rPr lang="en-US" sz="2000" dirty="0" smtClean="0">
                <a:solidFill>
                  <a:schemeClr val="bg1"/>
                </a:solidFill>
              </a:rPr>
              <a:t>474 </a:t>
            </a:r>
            <a:r>
              <a:rPr lang="en-US" sz="2000" dirty="0" err="1" smtClean="0">
                <a:solidFill>
                  <a:schemeClr val="bg1"/>
                </a:solidFill>
              </a:rPr>
              <a:t>coho</a:t>
            </a:r>
            <a:r>
              <a:rPr lang="en-US" sz="2000" dirty="0" smtClean="0">
                <a:solidFill>
                  <a:schemeClr val="bg1"/>
                </a:solidFill>
              </a:rPr>
              <a:t> </a:t>
            </a:r>
            <a:r>
              <a:rPr lang="en-US" sz="2000" dirty="0">
                <a:solidFill>
                  <a:schemeClr val="bg1"/>
                </a:solidFill>
              </a:rPr>
              <a:t>bycatch </a:t>
            </a:r>
            <a:r>
              <a:rPr lang="en-US" sz="2000" dirty="0" smtClean="0">
                <a:solidFill>
                  <a:schemeClr val="bg1"/>
                </a:solidFill>
              </a:rPr>
              <a:t>per </a:t>
            </a:r>
            <a:r>
              <a:rPr lang="en-US" sz="2000" dirty="0">
                <a:solidFill>
                  <a:schemeClr val="bg1"/>
                </a:solidFill>
              </a:rPr>
              <a:t>year. </a:t>
            </a:r>
            <a:endParaRPr lang="en-US" sz="3600" b="1" dirty="0">
              <a:solidFill>
                <a:schemeClr val="bg1"/>
              </a:solidFill>
            </a:endParaRPr>
          </a:p>
        </p:txBody>
      </p:sp>
      <p:sp>
        <p:nvSpPr>
          <p:cNvPr id="34" name="TextBox 33"/>
          <p:cNvSpPr txBox="1"/>
          <p:nvPr/>
        </p:nvSpPr>
        <p:spPr>
          <a:xfrm>
            <a:off x="5045243" y="1597794"/>
            <a:ext cx="3641559" cy="2062103"/>
          </a:xfrm>
          <a:prstGeom prst="rect">
            <a:avLst/>
          </a:prstGeom>
          <a:noFill/>
        </p:spPr>
        <p:txBody>
          <a:bodyPr wrap="square" rtlCol="0">
            <a:spAutoFit/>
          </a:bodyPr>
          <a:lstStyle/>
          <a:p>
            <a:r>
              <a:rPr lang="en-US" sz="2800" b="1" dirty="0" smtClean="0">
                <a:solidFill>
                  <a:schemeClr val="bg1"/>
                </a:solidFill>
              </a:rPr>
              <a:t>Non-Whiting</a:t>
            </a:r>
          </a:p>
          <a:p>
            <a:pPr marL="285750" indent="-285750">
              <a:buFont typeface="Arial" panose="020B0604020202020204" pitchFamily="34" charset="0"/>
              <a:buChar char="•"/>
            </a:pPr>
            <a:r>
              <a:rPr lang="en-US" sz="2000" dirty="0" smtClean="0">
                <a:solidFill>
                  <a:schemeClr val="bg1"/>
                </a:solidFill>
              </a:rPr>
              <a:t>Guideline of 5,500 Chinook</a:t>
            </a:r>
          </a:p>
          <a:p>
            <a:pPr marL="285750" indent="-285750">
              <a:buFont typeface="Arial" panose="020B0604020202020204" pitchFamily="34" charset="0"/>
              <a:buChar char="•"/>
            </a:pPr>
            <a:r>
              <a:rPr lang="en-US" sz="2000" dirty="0" smtClean="0">
                <a:solidFill>
                  <a:schemeClr val="bg1"/>
                </a:solidFill>
              </a:rPr>
              <a:t>Bycatch will not exceed</a:t>
            </a:r>
          </a:p>
          <a:p>
            <a:pPr marL="742950" lvl="1" indent="-285750">
              <a:buFont typeface="Arial" panose="020B0604020202020204" pitchFamily="34" charset="0"/>
              <a:buChar char="•"/>
            </a:pPr>
            <a:r>
              <a:rPr lang="en-US" sz="2000" dirty="0">
                <a:solidFill>
                  <a:schemeClr val="bg1"/>
                </a:solidFill>
              </a:rPr>
              <a:t>9,000 Chinook </a:t>
            </a:r>
            <a:r>
              <a:rPr lang="en-US" sz="2000" dirty="0" smtClean="0">
                <a:solidFill>
                  <a:schemeClr val="bg1"/>
                </a:solidFill>
              </a:rPr>
              <a:t>per year </a:t>
            </a:r>
            <a:r>
              <a:rPr lang="en-US" sz="2000" dirty="0">
                <a:solidFill>
                  <a:schemeClr val="bg1"/>
                </a:solidFill>
              </a:rPr>
              <a:t>including </a:t>
            </a:r>
            <a:r>
              <a:rPr lang="en-US" sz="2000" dirty="0" smtClean="0">
                <a:solidFill>
                  <a:schemeClr val="bg1"/>
                </a:solidFill>
              </a:rPr>
              <a:t>the Reserve</a:t>
            </a:r>
          </a:p>
          <a:p>
            <a:pPr marL="742950" lvl="1" indent="-285750">
              <a:buFont typeface="Arial" panose="020B0604020202020204" pitchFamily="34" charset="0"/>
              <a:buChar char="•"/>
            </a:pPr>
            <a:r>
              <a:rPr lang="en-US" sz="2000" dirty="0" smtClean="0">
                <a:solidFill>
                  <a:schemeClr val="bg1"/>
                </a:solidFill>
              </a:rPr>
              <a:t>560 </a:t>
            </a:r>
            <a:r>
              <a:rPr lang="en-US" sz="2000" dirty="0" err="1" smtClean="0">
                <a:solidFill>
                  <a:schemeClr val="bg1"/>
                </a:solidFill>
              </a:rPr>
              <a:t>coho</a:t>
            </a:r>
            <a:r>
              <a:rPr lang="en-US" sz="2000" dirty="0" smtClean="0">
                <a:solidFill>
                  <a:schemeClr val="bg1"/>
                </a:solidFill>
              </a:rPr>
              <a:t> </a:t>
            </a:r>
            <a:r>
              <a:rPr lang="en-US" sz="2000" dirty="0">
                <a:solidFill>
                  <a:schemeClr val="bg1"/>
                </a:solidFill>
              </a:rPr>
              <a:t>bycatch </a:t>
            </a:r>
            <a:r>
              <a:rPr lang="en-US" sz="2000" dirty="0" smtClean="0">
                <a:solidFill>
                  <a:schemeClr val="bg1"/>
                </a:solidFill>
              </a:rPr>
              <a:t>per </a:t>
            </a:r>
            <a:r>
              <a:rPr lang="en-US" sz="2000" dirty="0">
                <a:solidFill>
                  <a:schemeClr val="bg1"/>
                </a:solidFill>
              </a:rPr>
              <a:t>year. </a:t>
            </a:r>
          </a:p>
        </p:txBody>
      </p:sp>
      <p:sp>
        <p:nvSpPr>
          <p:cNvPr id="35" name="TextBox 34"/>
          <p:cNvSpPr txBox="1"/>
          <p:nvPr/>
        </p:nvSpPr>
        <p:spPr>
          <a:xfrm>
            <a:off x="1130970" y="3946711"/>
            <a:ext cx="735530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rPr>
              <a:t>Distribution </a:t>
            </a:r>
            <a:r>
              <a:rPr lang="en-US" sz="2400" dirty="0">
                <a:solidFill>
                  <a:schemeClr val="bg1"/>
                </a:solidFill>
              </a:rPr>
              <a:t>of bycatch will not change substantially from the results of the </a:t>
            </a:r>
            <a:r>
              <a:rPr lang="en-US" sz="2400" dirty="0" smtClean="0">
                <a:solidFill>
                  <a:schemeClr val="bg1"/>
                </a:solidFill>
              </a:rPr>
              <a:t>analysis</a:t>
            </a:r>
          </a:p>
          <a:p>
            <a:pPr marL="285750" indent="-285750">
              <a:buFont typeface="Arial" panose="020B0604020202020204" pitchFamily="34" charset="0"/>
              <a:buChar char="•"/>
            </a:pPr>
            <a:r>
              <a:rPr lang="en-US" sz="2400" dirty="0">
                <a:solidFill>
                  <a:schemeClr val="bg1"/>
                </a:solidFill>
              </a:rPr>
              <a:t>Sector </a:t>
            </a:r>
            <a:r>
              <a:rPr lang="en-US" sz="2400" dirty="0" smtClean="0">
                <a:solidFill>
                  <a:schemeClr val="bg1"/>
                </a:solidFill>
              </a:rPr>
              <a:t>takes </a:t>
            </a:r>
            <a:r>
              <a:rPr lang="en-US" sz="2400" dirty="0">
                <a:solidFill>
                  <a:schemeClr val="bg1"/>
                </a:solidFill>
              </a:rPr>
              <a:t>actions to remain within </a:t>
            </a:r>
            <a:r>
              <a:rPr lang="en-US" sz="2400" dirty="0" smtClean="0">
                <a:solidFill>
                  <a:schemeClr val="bg1"/>
                </a:solidFill>
              </a:rPr>
              <a:t>its guideline</a:t>
            </a: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R</a:t>
            </a:r>
            <a:r>
              <a:rPr lang="en-US" sz="2400" dirty="0" smtClean="0">
                <a:solidFill>
                  <a:schemeClr val="bg1"/>
                </a:solidFill>
              </a:rPr>
              <a:t>e-initiated </a:t>
            </a:r>
            <a:r>
              <a:rPr lang="en-US" sz="2400" dirty="0">
                <a:solidFill>
                  <a:schemeClr val="bg1"/>
                </a:solidFill>
              </a:rPr>
              <a:t>if any of the Reserve is used in three out of any consecutive five years </a:t>
            </a:r>
          </a:p>
        </p:txBody>
      </p:sp>
    </p:spTree>
    <p:extLst>
      <p:ext uri="{BB962C8B-B14F-4D97-AF65-F5344CB8AC3E}">
        <p14:creationId xmlns:p14="http://schemas.microsoft.com/office/powerpoint/2010/main" val="26627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22">
                                            <p:txEl>
                                              <p:pRg st="4" end="4"/>
                                            </p:txEl>
                                          </p:spTgt>
                                        </p:tgtEl>
                                        <p:attrNameLst>
                                          <p:attrName>style.color</p:attrName>
                                        </p:attrNameLst>
                                      </p:cBhvr>
                                      <p:to>
                                        <a:srgbClr val="00B0F0"/>
                                      </p:to>
                                    </p:animClr>
                                  </p:childTnLst>
                                </p:cTn>
                              </p:par>
                              <p:par>
                                <p:cTn id="7" presetID="3" presetClass="emph" presetSubtype="2" fill="hold" nodeType="withEffect">
                                  <p:stCondLst>
                                    <p:cond delay="0"/>
                                  </p:stCondLst>
                                  <p:iterate type="lt">
                                    <p:tmPct val="0"/>
                                  </p:iterate>
                                  <p:childTnLst>
                                    <p:animClr clrSpc="rgb" dir="cw">
                                      <p:cBhvr override="childStyle">
                                        <p:cTn id="8" dur="1000" fill="hold"/>
                                        <p:tgtEl>
                                          <p:spTgt spid="34">
                                            <p:txEl>
                                              <p:pRg st="4" end="4"/>
                                            </p:txEl>
                                          </p:spTgt>
                                        </p:tgtEl>
                                        <p:attrNameLst>
                                          <p:attrName>style.color</p:attrName>
                                        </p:attrNameLst>
                                      </p:cBhvr>
                                      <p:to>
                                        <a:srgbClr val="00B0F0"/>
                                      </p:to>
                                    </p:animClr>
                                  </p:childTnLst>
                                </p:cTn>
                              </p:par>
                              <p:par>
                                <p:cTn id="9" presetID="15" presetClass="emph" presetSubtype="0" nodeType="withEffect">
                                  <p:stCondLst>
                                    <p:cond delay="0"/>
                                  </p:stCondLst>
                                  <p:iterate type="lt">
                                    <p:tmAbs val="25"/>
                                  </p:iterate>
                                  <p:childTnLst>
                                    <p:set>
                                      <p:cBhvr override="childStyle">
                                        <p:cTn id="10" dur="indefinite"/>
                                        <p:tgtEl>
                                          <p:spTgt spid="22">
                                            <p:txEl>
                                              <p:pRg st="4" end="4"/>
                                            </p:txEl>
                                          </p:spTgt>
                                        </p:tgtEl>
                                        <p:attrNameLst>
                                          <p:attrName>style.fontWeight</p:attrName>
                                        </p:attrNameLst>
                                      </p:cBhvr>
                                      <p:to>
                                        <p:strVal val="bold"/>
                                      </p:to>
                                    </p:set>
                                  </p:childTnLst>
                                </p:cTn>
                              </p:par>
                              <p:par>
                                <p:cTn id="11" presetID="15" presetClass="emph" presetSubtype="0" nodeType="withEffect">
                                  <p:stCondLst>
                                    <p:cond delay="0"/>
                                  </p:stCondLst>
                                  <p:iterate type="lt">
                                    <p:tmAbs val="25"/>
                                  </p:iterate>
                                  <p:childTnLst>
                                    <p:set>
                                      <p:cBhvr override="childStyle">
                                        <p:cTn id="12" dur="indefinite"/>
                                        <p:tgtEl>
                                          <p:spTgt spid="34">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17</a:t>
            </a:fld>
            <a:endParaRPr lang="en-US" dirty="0"/>
          </a:p>
        </p:txBody>
      </p:sp>
      <p:sp>
        <p:nvSpPr>
          <p:cNvPr id="3" name="TextBox 2"/>
          <p:cNvSpPr txBox="1"/>
          <p:nvPr/>
        </p:nvSpPr>
        <p:spPr>
          <a:xfrm>
            <a:off x="1016876" y="437477"/>
            <a:ext cx="7772402" cy="707886"/>
          </a:xfrm>
          <a:prstGeom prst="rect">
            <a:avLst/>
          </a:prstGeom>
          <a:noFill/>
        </p:spPr>
        <p:txBody>
          <a:bodyPr wrap="square" rtlCol="0">
            <a:spAutoFit/>
          </a:bodyPr>
          <a:lstStyle/>
          <a:p>
            <a:r>
              <a:rPr lang="en-US" sz="4000" b="1" cap="small" dirty="0" smtClean="0">
                <a:solidFill>
                  <a:schemeClr val="accent1">
                    <a:lumMod val="40000"/>
                    <a:lumOff val="60000"/>
                  </a:schemeClr>
                </a:solidFill>
              </a:rPr>
              <a:t>Reasonable and Prudent Measures</a:t>
            </a:r>
            <a:endParaRPr lang="en-US" sz="4000" b="1" cap="small" dirty="0">
              <a:solidFill>
                <a:schemeClr val="accent1">
                  <a:lumMod val="40000"/>
                  <a:lumOff val="60000"/>
                </a:schemeClr>
              </a:solidFill>
            </a:endParaRPr>
          </a:p>
        </p:txBody>
      </p:sp>
      <p:sp>
        <p:nvSpPr>
          <p:cNvPr id="22" name="TextBox 21"/>
          <p:cNvSpPr txBox="1"/>
          <p:nvPr/>
        </p:nvSpPr>
        <p:spPr>
          <a:xfrm>
            <a:off x="1119352" y="1595786"/>
            <a:ext cx="7567450" cy="4308872"/>
          </a:xfrm>
          <a:prstGeom prst="rect">
            <a:avLst/>
          </a:prstGeom>
          <a:noFill/>
        </p:spPr>
        <p:txBody>
          <a:bodyPr wrap="square" rtlCol="0">
            <a:spAutoFit/>
          </a:bodyPr>
          <a:lstStyle/>
          <a:p>
            <a:pPr marL="457200" indent="-457200">
              <a:spcAft>
                <a:spcPts val="1200"/>
              </a:spcAft>
              <a:buFont typeface="Wingdings" panose="05000000000000000000" pitchFamily="2" charset="2"/>
              <a:buChar char="Ø"/>
            </a:pPr>
            <a:r>
              <a:rPr lang="en-US" sz="2800" b="1" cap="small" dirty="0" smtClean="0">
                <a:solidFill>
                  <a:schemeClr val="bg1"/>
                </a:solidFill>
              </a:rPr>
              <a:t>Monitoring</a:t>
            </a:r>
          </a:p>
          <a:p>
            <a:pPr marL="457200" indent="-457200">
              <a:spcAft>
                <a:spcPts val="1200"/>
              </a:spcAft>
              <a:buFont typeface="Wingdings" panose="05000000000000000000" pitchFamily="2" charset="2"/>
              <a:buChar char="Ø"/>
            </a:pPr>
            <a:r>
              <a:rPr lang="en-US" sz="2800" b="1" cap="small" dirty="0" smtClean="0">
                <a:solidFill>
                  <a:schemeClr val="bg1"/>
                </a:solidFill>
              </a:rPr>
              <a:t>Measures to Reduce Bycatch and Keep within Guidelines</a:t>
            </a:r>
          </a:p>
          <a:p>
            <a:pPr marL="457200" indent="-457200">
              <a:spcAft>
                <a:spcPts val="1200"/>
              </a:spcAft>
              <a:buFont typeface="Wingdings" panose="05000000000000000000" pitchFamily="2" charset="2"/>
              <a:buChar char="Ø"/>
            </a:pPr>
            <a:r>
              <a:rPr lang="en-US" sz="2800" b="1" cap="small" dirty="0" smtClean="0">
                <a:solidFill>
                  <a:schemeClr val="bg1"/>
                </a:solidFill>
              </a:rPr>
              <a:t>Regulations to Implement Reserve</a:t>
            </a:r>
          </a:p>
          <a:p>
            <a:pPr marL="457200" indent="-457200">
              <a:spcAft>
                <a:spcPts val="1200"/>
              </a:spcAft>
              <a:buFont typeface="Wingdings" panose="05000000000000000000" pitchFamily="2" charset="2"/>
              <a:buChar char="Ø"/>
            </a:pPr>
            <a:r>
              <a:rPr lang="en-US" sz="2800" b="1" cap="small" dirty="0" smtClean="0">
                <a:solidFill>
                  <a:schemeClr val="bg1"/>
                </a:solidFill>
              </a:rPr>
              <a:t>Adaptive Management for New Times and Areas</a:t>
            </a:r>
          </a:p>
          <a:p>
            <a:pPr marL="457200" indent="-457200">
              <a:spcAft>
                <a:spcPts val="1200"/>
              </a:spcAft>
              <a:buFont typeface="Wingdings" panose="05000000000000000000" pitchFamily="2" charset="2"/>
              <a:buChar char="Ø"/>
            </a:pPr>
            <a:r>
              <a:rPr lang="en-US" sz="2800" b="1" cap="small" dirty="0" smtClean="0">
                <a:solidFill>
                  <a:schemeClr val="bg1"/>
                </a:solidFill>
              </a:rPr>
              <a:t>Identification of High Bycatch Times/Areas/Conditions</a:t>
            </a:r>
          </a:p>
          <a:p>
            <a:pPr marL="457200" indent="-457200">
              <a:spcAft>
                <a:spcPts val="1200"/>
              </a:spcAft>
              <a:buFont typeface="Wingdings" panose="05000000000000000000" pitchFamily="2" charset="2"/>
              <a:buChar char="Ø"/>
            </a:pPr>
            <a:r>
              <a:rPr lang="en-US" sz="2800" b="1" cap="small" dirty="0" smtClean="0">
                <a:solidFill>
                  <a:schemeClr val="bg1"/>
                </a:solidFill>
              </a:rPr>
              <a:t>Reporting and Evaluation</a:t>
            </a:r>
          </a:p>
        </p:txBody>
      </p:sp>
      <p:grpSp>
        <p:nvGrpSpPr>
          <p:cNvPr id="5" name="Group 4"/>
          <p:cNvGrpSpPr/>
          <p:nvPr/>
        </p:nvGrpSpPr>
        <p:grpSpPr>
          <a:xfrm>
            <a:off x="0" y="400312"/>
            <a:ext cx="9144000" cy="6355081"/>
            <a:chOff x="2" y="0"/>
            <a:chExt cx="9144000" cy="6355081"/>
          </a:xfrm>
        </p:grpSpPr>
        <p:pic>
          <p:nvPicPr>
            <p:cNvPr id="6" name="Picture 5"/>
            <p:cNvPicPr>
              <a:picLocks noChangeAspect="1"/>
            </p:cNvPicPr>
            <p:nvPr/>
          </p:nvPicPr>
          <p:blipFill>
            <a:blip r:embed="rId3"/>
            <a:stretch>
              <a:fillRect/>
            </a:stretch>
          </p:blipFill>
          <p:spPr>
            <a:xfrm>
              <a:off x="2" y="0"/>
              <a:ext cx="9144000" cy="63550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687" y="437477"/>
              <a:ext cx="1359779" cy="594903"/>
            </a:xfrm>
            <a:prstGeom prst="rect">
              <a:avLst/>
            </a:prstGeom>
            <a:solidFill>
              <a:schemeClr val="bg1">
                <a:alpha val="15000"/>
              </a:schemeClr>
            </a:solidFill>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092" y="400312"/>
              <a:ext cx="1256284" cy="782215"/>
            </a:xfrm>
            <a:prstGeom prst="rect">
              <a:avLst/>
            </a:prstGeom>
          </p:spPr>
        </p:pic>
      </p:grpSp>
    </p:spTree>
    <p:extLst>
      <p:ext uri="{BB962C8B-B14F-4D97-AF65-F5344CB8AC3E}">
        <p14:creationId xmlns:p14="http://schemas.microsoft.com/office/powerpoint/2010/main" val="40523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336793"/>
            <a:ext cx="8498114" cy="676014"/>
          </a:xfrm>
        </p:spPr>
        <p:txBody>
          <a:bodyPr>
            <a:noAutofit/>
          </a:bodyPr>
          <a:lstStyle/>
          <a:p>
            <a:pPr marL="457200"/>
            <a:r>
              <a:rPr lang="en-US" dirty="0" smtClean="0"/>
              <a:t>RPM </a:t>
            </a:r>
            <a:r>
              <a:rPr lang="en-US" dirty="0"/>
              <a:t>1 </a:t>
            </a:r>
            <a:r>
              <a:rPr lang="en-US" dirty="0" smtClean="0"/>
              <a:t>– </a:t>
            </a:r>
            <a:r>
              <a:rPr lang="en-US" b="0" dirty="0" smtClean="0"/>
              <a:t>Monitoring</a:t>
            </a:r>
            <a:r>
              <a:rPr lang="en-US" b="0" dirty="0"/>
              <a:t/>
            </a:r>
            <a:br>
              <a:rPr lang="en-US" b="0" dirty="0"/>
            </a:br>
            <a:r>
              <a:rPr lang="en-US" sz="2000" dirty="0" smtClean="0"/>
              <a:t>Review </a:t>
            </a:r>
            <a:r>
              <a:rPr lang="en-US" sz="2000" dirty="0"/>
              <a:t>existing mechanisms for monitoring salmon bycatch in the </a:t>
            </a:r>
            <a:r>
              <a:rPr lang="en-US" sz="2000" dirty="0" err="1"/>
              <a:t>groundfish</a:t>
            </a:r>
            <a:r>
              <a:rPr lang="en-US" sz="2000" dirty="0"/>
              <a:t> fishery, and </a:t>
            </a:r>
            <a:r>
              <a:rPr lang="en-US" sz="2000" dirty="0" smtClean="0"/>
              <a:t>develop mechanisms </a:t>
            </a:r>
            <a:r>
              <a:rPr lang="en-US" sz="2000" dirty="0"/>
              <a:t>that </a:t>
            </a:r>
            <a:r>
              <a:rPr lang="en-US" sz="2000" dirty="0" smtClean="0"/>
              <a:t>provide a</a:t>
            </a:r>
            <a:r>
              <a:rPr lang="en-US" sz="2000" dirty="0"/>
              <a:t>) </a:t>
            </a:r>
            <a:r>
              <a:rPr lang="en-US" sz="2000" dirty="0" smtClean="0"/>
              <a:t>timely </a:t>
            </a:r>
            <a:r>
              <a:rPr lang="en-US" sz="2000" dirty="0" err="1"/>
              <a:t>inseason</a:t>
            </a:r>
            <a:r>
              <a:rPr lang="en-US" sz="2000" dirty="0"/>
              <a:t> data regarding the amount and location of salmon bycatch by sector, and; b) </a:t>
            </a:r>
            <a:r>
              <a:rPr lang="en-US" sz="2000" dirty="0" smtClean="0"/>
              <a:t>timely </a:t>
            </a:r>
            <a:r>
              <a:rPr lang="en-US" sz="2000" dirty="0" err="1"/>
              <a:t>inseason</a:t>
            </a:r>
            <a:r>
              <a:rPr lang="en-US" sz="2000" dirty="0"/>
              <a:t> data regarding the geographic distribution of the at-sea whiting fleet</a:t>
            </a:r>
            <a:r>
              <a:rPr lang="en-US" sz="2000" dirty="0" smtClean="0"/>
              <a:t>.</a:t>
            </a:r>
            <a:endParaRPr lang="en-US" sz="2400" b="0" dirty="0"/>
          </a:p>
        </p:txBody>
      </p:sp>
      <p:sp>
        <p:nvSpPr>
          <p:cNvPr id="3" name="Content Placeholder 2"/>
          <p:cNvSpPr>
            <a:spLocks noGrp="1"/>
          </p:cNvSpPr>
          <p:nvPr>
            <p:ph idx="1"/>
          </p:nvPr>
        </p:nvSpPr>
        <p:spPr>
          <a:xfrm>
            <a:off x="776514" y="2506717"/>
            <a:ext cx="8367486" cy="3563007"/>
          </a:xfrm>
        </p:spPr>
        <p:txBody>
          <a:bodyPr>
            <a:noAutofit/>
          </a:bodyPr>
          <a:lstStyle/>
          <a:p>
            <a:pPr marL="0" indent="0">
              <a:buNone/>
            </a:pPr>
            <a:r>
              <a:rPr lang="en-US" sz="2000" u="sng" dirty="0" smtClean="0"/>
              <a:t>Terms and Conditions</a:t>
            </a:r>
          </a:p>
          <a:p>
            <a:pPr marL="0" indent="0">
              <a:buNone/>
            </a:pPr>
            <a:r>
              <a:rPr lang="en-US" sz="2000" dirty="0" smtClean="0"/>
              <a:t>1.a.(</a:t>
            </a:r>
            <a:r>
              <a:rPr lang="en-US" sz="2000" dirty="0" err="1" smtClean="0"/>
              <a:t>i</a:t>
            </a:r>
            <a:r>
              <a:rPr lang="en-US" sz="2000" dirty="0" smtClean="0"/>
              <a:t>)	Monitor salmon </a:t>
            </a:r>
            <a:r>
              <a:rPr lang="en-US" sz="2000" dirty="0"/>
              <a:t>bycatch </a:t>
            </a:r>
            <a:r>
              <a:rPr lang="en-US" sz="2000" dirty="0" err="1" smtClean="0"/>
              <a:t>inseason</a:t>
            </a:r>
            <a:r>
              <a:rPr lang="en-US" sz="2000" dirty="0" smtClean="0"/>
              <a:t> for </a:t>
            </a:r>
            <a:r>
              <a:rPr lang="en-US" sz="2000" dirty="0"/>
              <a:t>the trawl </a:t>
            </a:r>
            <a:r>
              <a:rPr lang="en-US" sz="2000" dirty="0" smtClean="0"/>
              <a:t>sectors weekly.</a:t>
            </a:r>
          </a:p>
          <a:p>
            <a:pPr marL="0" indent="0">
              <a:buNone/>
            </a:pPr>
            <a:r>
              <a:rPr lang="en-US" sz="2000" dirty="0" smtClean="0"/>
              <a:t>1.a.(ii)	Collect data of comparable or better quality </a:t>
            </a:r>
            <a:r>
              <a:rPr lang="en-US" sz="1900" dirty="0" smtClean="0"/>
              <a:t>.</a:t>
            </a:r>
            <a:endParaRPr lang="en-US" sz="1900" dirty="0"/>
          </a:p>
          <a:p>
            <a:pPr marL="0" indent="0">
              <a:buNone/>
            </a:pPr>
            <a:r>
              <a:rPr lang="en-US" sz="2000" dirty="0" smtClean="0"/>
              <a:t>1.a.(iii)	Monitor and evaluate bycatch control measures and salmon bycatch amount 		and location by sector, fleet distribution, results of biological sampling. </a:t>
            </a:r>
          </a:p>
          <a:p>
            <a:pPr marL="0" indent="0">
              <a:buNone/>
            </a:pPr>
            <a:r>
              <a:rPr lang="en-US" sz="2000" dirty="0" smtClean="0"/>
              <a:t>1.a.(iv) 	Track and report distribution of fishing effort.</a:t>
            </a:r>
          </a:p>
          <a:p>
            <a:pPr marL="0" indent="0">
              <a:buNone/>
            </a:pPr>
            <a:r>
              <a:rPr lang="en-US" sz="2000" dirty="0" smtClean="0"/>
              <a:t>1.b.		Evaluate </a:t>
            </a:r>
            <a:r>
              <a:rPr lang="en-US" sz="2000" dirty="0"/>
              <a:t>changes in </a:t>
            </a:r>
            <a:r>
              <a:rPr lang="en-US" sz="2000" dirty="0" smtClean="0"/>
              <a:t>geographic and temporal distribution </a:t>
            </a:r>
            <a:r>
              <a:rPr lang="en-US" sz="2000" dirty="0"/>
              <a:t>of fishing </a:t>
            </a:r>
            <a:r>
              <a:rPr lang="en-US" sz="2000" dirty="0" smtClean="0"/>
              <a:t>effort. If 		different from the opinion, determine if </a:t>
            </a:r>
            <a:r>
              <a:rPr lang="en-US" sz="2000" dirty="0"/>
              <a:t>the change has resulted in </a:t>
            </a:r>
            <a:r>
              <a:rPr lang="en-US" sz="2000" u="sng" dirty="0" smtClean="0"/>
              <a:t>impacts </a:t>
            </a:r>
            <a:r>
              <a:rPr lang="en-US" sz="2000" u="sng" dirty="0"/>
              <a:t>on </a:t>
            </a:r>
            <a:r>
              <a:rPr lang="en-US" sz="2000" u="sng" dirty="0" smtClean="0"/>
              <a:t> </a:t>
            </a:r>
            <a:r>
              <a:rPr lang="en-US" sz="2000" dirty="0" smtClean="0"/>
              <a:t>		</a:t>
            </a:r>
            <a:r>
              <a:rPr lang="en-US" sz="2000" u="sng" dirty="0" smtClean="0"/>
              <a:t>listed </a:t>
            </a:r>
            <a:r>
              <a:rPr lang="en-US" sz="2000" u="sng" dirty="0"/>
              <a:t>salmon ESUs outside the effects </a:t>
            </a:r>
            <a:r>
              <a:rPr lang="en-US" sz="2000" u="sng" dirty="0" smtClean="0"/>
              <a:t>analysis</a:t>
            </a:r>
            <a:r>
              <a:rPr lang="en-US" sz="2000" dirty="0" smtClean="0"/>
              <a:t>. </a:t>
            </a:r>
            <a:r>
              <a:rPr lang="en-US" sz="1400" dirty="0" smtClean="0"/>
              <a:t> </a:t>
            </a:r>
            <a:endParaRPr lang="en-US" sz="1400"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18</a:t>
            </a:fld>
            <a:endParaRPr lang="en-US" dirty="0"/>
          </a:p>
        </p:txBody>
      </p:sp>
    </p:spTree>
    <p:extLst>
      <p:ext uri="{BB962C8B-B14F-4D97-AF65-F5344CB8AC3E}">
        <p14:creationId xmlns:p14="http://schemas.microsoft.com/office/powerpoint/2010/main" val="3654439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80" y="336793"/>
            <a:ext cx="8083706" cy="676014"/>
          </a:xfrm>
        </p:spPr>
        <p:txBody>
          <a:bodyPr>
            <a:noAutofit/>
          </a:bodyPr>
          <a:lstStyle/>
          <a:p>
            <a:r>
              <a:rPr lang="en-US" dirty="0" smtClean="0"/>
              <a:t>RPM 2 – </a:t>
            </a:r>
            <a:r>
              <a:rPr lang="en-US" sz="2800" b="0" dirty="0" smtClean="0"/>
              <a:t>Keep Bycatch Within Guidelines</a:t>
            </a:r>
            <a:br>
              <a:rPr lang="en-US" sz="2800" b="0" dirty="0" smtClean="0"/>
            </a:br>
            <a:r>
              <a:rPr lang="en-US" sz="2000" dirty="0" smtClean="0"/>
              <a:t>Review </a:t>
            </a:r>
            <a:r>
              <a:rPr lang="en-US" sz="2000" dirty="0"/>
              <a:t>existing </a:t>
            </a:r>
            <a:r>
              <a:rPr lang="en-US" sz="2000" dirty="0" smtClean="0"/>
              <a:t>mechanisms </a:t>
            </a:r>
            <a:r>
              <a:rPr lang="en-US" sz="2000" dirty="0"/>
              <a:t>for reducing salmon bycatch, and </a:t>
            </a:r>
            <a:r>
              <a:rPr lang="en-US" sz="2000" dirty="0" smtClean="0"/>
              <a:t>revise mechanisms </a:t>
            </a:r>
            <a:r>
              <a:rPr lang="en-US" sz="2000" dirty="0"/>
              <a:t>or develop and implement new mechanisms to ensure that, should </a:t>
            </a:r>
            <a:r>
              <a:rPr lang="en-US" sz="2000" dirty="0" err="1"/>
              <a:t>inseason</a:t>
            </a:r>
            <a:r>
              <a:rPr lang="en-US" sz="2000" dirty="0"/>
              <a:t> data show the annual </a:t>
            </a:r>
            <a:r>
              <a:rPr lang="en-US" sz="2000" dirty="0" err="1"/>
              <a:t>coastwide</a:t>
            </a:r>
            <a:r>
              <a:rPr lang="en-US" sz="2000" dirty="0"/>
              <a:t> bycatch will exceed </a:t>
            </a:r>
            <a:r>
              <a:rPr lang="en-US" sz="2000" dirty="0" smtClean="0"/>
              <a:t>any thresholds, </a:t>
            </a:r>
            <a:r>
              <a:rPr lang="en-US" sz="2000" dirty="0"/>
              <a:t>NMFS and the PFMC will take timely and effective </a:t>
            </a:r>
            <a:r>
              <a:rPr lang="en-US" sz="2000" dirty="0" err="1"/>
              <a:t>inseason</a:t>
            </a:r>
            <a:r>
              <a:rPr lang="en-US" sz="2000" dirty="0"/>
              <a:t> action to avoid an exceedance of these bycatch thresholds</a:t>
            </a:r>
            <a:r>
              <a:rPr lang="en-US" sz="2000" dirty="0" smtClean="0"/>
              <a:t>.</a:t>
            </a:r>
            <a:r>
              <a:rPr lang="en-US" sz="1600" b="0" dirty="0" smtClean="0"/>
              <a:t>”</a:t>
            </a:r>
            <a:endParaRPr lang="en-US" sz="2400" b="0" dirty="0"/>
          </a:p>
        </p:txBody>
      </p:sp>
      <p:sp>
        <p:nvSpPr>
          <p:cNvPr id="3" name="Content Placeholder 2"/>
          <p:cNvSpPr>
            <a:spLocks noGrp="1"/>
          </p:cNvSpPr>
          <p:nvPr>
            <p:ph idx="1"/>
          </p:nvPr>
        </p:nvSpPr>
        <p:spPr>
          <a:xfrm>
            <a:off x="983343" y="2680139"/>
            <a:ext cx="7598979" cy="2979682"/>
          </a:xfrm>
        </p:spPr>
        <p:txBody>
          <a:bodyPr>
            <a:noAutofit/>
          </a:bodyPr>
          <a:lstStyle/>
          <a:p>
            <a:pPr marL="0" indent="0">
              <a:buNone/>
            </a:pPr>
            <a:r>
              <a:rPr lang="en-US" sz="2000" u="sng" dirty="0" smtClean="0"/>
              <a:t>Terms and Conditions</a:t>
            </a:r>
          </a:p>
          <a:p>
            <a:pPr marL="0" indent="0">
              <a:spcBef>
                <a:spcPts val="600"/>
              </a:spcBef>
              <a:spcAft>
                <a:spcPts val="1200"/>
              </a:spcAft>
              <a:buNone/>
            </a:pPr>
            <a:r>
              <a:rPr lang="en-US" sz="2000" dirty="0" smtClean="0"/>
              <a:t>2.a.	Review existing mechanisms/</a:t>
            </a:r>
            <a:r>
              <a:rPr lang="en-US" sz="2000" dirty="0" err="1" smtClean="0"/>
              <a:t>regs</a:t>
            </a:r>
            <a:r>
              <a:rPr lang="en-US" sz="2000" dirty="0" smtClean="0"/>
              <a:t> to reduce salmon bycatch and evaluate 	efficacy for </a:t>
            </a:r>
            <a:r>
              <a:rPr lang="en-US" sz="2000" dirty="0" err="1" smtClean="0"/>
              <a:t>inseason</a:t>
            </a:r>
            <a:r>
              <a:rPr lang="en-US" sz="2000" dirty="0" smtClean="0"/>
              <a:t> use (</a:t>
            </a:r>
            <a:r>
              <a:rPr lang="en-US" sz="2000" dirty="0" err="1" smtClean="0"/>
              <a:t>e.g.,Ocean</a:t>
            </a:r>
            <a:r>
              <a:rPr lang="en-US" sz="2000" dirty="0" smtClean="0"/>
              <a:t> Salmon Conservation Zone, Bycatch 	Reduction Area). Provide recommendations to increase effectiveness.</a:t>
            </a:r>
          </a:p>
          <a:p>
            <a:pPr marL="0" indent="0">
              <a:spcBef>
                <a:spcPts val="0"/>
              </a:spcBef>
              <a:spcAft>
                <a:spcPts val="1200"/>
              </a:spcAft>
              <a:buNone/>
            </a:pPr>
            <a:r>
              <a:rPr lang="en-US" sz="2000" dirty="0" smtClean="0"/>
              <a:t>2.b.	Develop any new measures </a:t>
            </a:r>
            <a:r>
              <a:rPr lang="en-US" sz="2000" dirty="0"/>
              <a:t>and recommend them to NMFS </a:t>
            </a:r>
            <a:r>
              <a:rPr lang="en-US" sz="2000" dirty="0" smtClean="0"/>
              <a:t>within three 	years </a:t>
            </a:r>
            <a:r>
              <a:rPr lang="en-US" sz="2000" dirty="0"/>
              <a:t>of </a:t>
            </a:r>
            <a:r>
              <a:rPr lang="en-US" sz="2000" dirty="0" smtClean="0"/>
              <a:t>December 2017.</a:t>
            </a:r>
            <a:endParaRPr lang="en-US" sz="1400" dirty="0"/>
          </a:p>
          <a:p>
            <a:pPr marL="0" indent="0">
              <a:spcBef>
                <a:spcPts val="0"/>
              </a:spcBef>
              <a:buNone/>
            </a:pPr>
            <a:r>
              <a:rPr lang="en-US" sz="2000" dirty="0" smtClean="0"/>
              <a:t>2.c.	By </a:t>
            </a:r>
            <a:r>
              <a:rPr lang="en-US" sz="2000" dirty="0"/>
              <a:t>May 15th, 2019, </a:t>
            </a:r>
            <a:r>
              <a:rPr lang="en-US" sz="2000" dirty="0" smtClean="0"/>
              <a:t>NMFS to amend provisions for </a:t>
            </a:r>
            <a:r>
              <a:rPr lang="en-US" sz="2000" dirty="0"/>
              <a:t>reapportionment of the </a:t>
            </a:r>
            <a:r>
              <a:rPr lang="en-US" sz="2000" dirty="0" smtClean="0"/>
              <a:t>	treaty tribes’ whiting </a:t>
            </a:r>
            <a:r>
              <a:rPr lang="en-US" sz="2000" dirty="0"/>
              <a:t>allocation to the non-treaty </a:t>
            </a:r>
            <a:r>
              <a:rPr lang="en-US" sz="2000" dirty="0" smtClean="0"/>
              <a:t>sectors </a:t>
            </a:r>
            <a:r>
              <a:rPr lang="en-US" sz="2000" dirty="0"/>
              <a:t>to require </a:t>
            </a:r>
            <a:r>
              <a:rPr lang="en-US" sz="2000" dirty="0" smtClean="0"/>
              <a:t>NMFS 	consideration of the </a:t>
            </a:r>
            <a:r>
              <a:rPr lang="en-US" sz="2000" dirty="0"/>
              <a:t>level </a:t>
            </a:r>
            <a:r>
              <a:rPr lang="en-US" sz="2000" dirty="0" smtClean="0"/>
              <a:t>of </a:t>
            </a:r>
            <a:r>
              <a:rPr lang="en-US" sz="2000" dirty="0"/>
              <a:t>Chinook bycatch when determining whether to </a:t>
            </a:r>
            <a:r>
              <a:rPr lang="en-US" sz="2000" dirty="0" smtClean="0"/>
              <a:t>	reapportion whiting.</a:t>
            </a: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19</a:t>
            </a:fld>
            <a:endParaRPr lang="en-US" dirty="0"/>
          </a:p>
        </p:txBody>
      </p:sp>
    </p:spTree>
    <p:extLst>
      <p:ext uri="{BB962C8B-B14F-4D97-AF65-F5344CB8AC3E}">
        <p14:creationId xmlns:p14="http://schemas.microsoft.com/office/powerpoint/2010/main" val="751733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2</a:t>
            </a:fld>
            <a:endParaRPr lang="en-US" dirty="0"/>
          </a:p>
        </p:txBody>
      </p:sp>
      <p:sp>
        <p:nvSpPr>
          <p:cNvPr id="8" name="Title 1"/>
          <p:cNvSpPr txBox="1">
            <a:spLocks/>
          </p:cNvSpPr>
          <p:nvPr/>
        </p:nvSpPr>
        <p:spPr>
          <a:xfrm>
            <a:off x="245347" y="2360213"/>
            <a:ext cx="8680939" cy="3206323"/>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marL="457200" indent="-457200">
              <a:spcBef>
                <a:spcPts val="600"/>
              </a:spcBef>
              <a:buFont typeface="Arial" panose="020B0604020202020204" pitchFamily="34" charset="0"/>
              <a:buChar char="•"/>
            </a:pPr>
            <a:r>
              <a:rPr lang="en-US" sz="3200" b="0" dirty="0" err="1" smtClean="0"/>
              <a:t>Reinitiation</a:t>
            </a:r>
            <a:r>
              <a:rPr lang="en-US" sz="3200" b="0" dirty="0" smtClean="0"/>
              <a:t> – 2013</a:t>
            </a:r>
          </a:p>
          <a:p>
            <a:pPr marL="457200" indent="-457200">
              <a:spcBef>
                <a:spcPts val="600"/>
              </a:spcBef>
              <a:buFont typeface="Arial" panose="020B0604020202020204" pitchFamily="34" charset="0"/>
              <a:buChar char="•"/>
            </a:pPr>
            <a:r>
              <a:rPr lang="en-US" sz="3200" b="0" dirty="0" smtClean="0"/>
              <a:t>Workshop seeking stakeholder/manager input - 2015</a:t>
            </a:r>
          </a:p>
          <a:p>
            <a:pPr marL="457200" indent="-457200">
              <a:spcBef>
                <a:spcPts val="600"/>
              </a:spcBef>
              <a:buFont typeface="Arial" panose="020B0604020202020204" pitchFamily="34" charset="0"/>
              <a:buChar char="•"/>
            </a:pPr>
            <a:r>
              <a:rPr lang="en-US" sz="3200" b="0" dirty="0" smtClean="0"/>
              <a:t>Council motion with bycatch scenarios – Sept 2015</a:t>
            </a:r>
          </a:p>
          <a:p>
            <a:pPr marL="457200" indent="-457200">
              <a:spcBef>
                <a:spcPts val="600"/>
              </a:spcBef>
              <a:buFont typeface="Arial" panose="020B0604020202020204" pitchFamily="34" charset="0"/>
              <a:buChar char="•"/>
            </a:pPr>
            <a:r>
              <a:rPr lang="en-US" sz="3200" b="0" dirty="0" smtClean="0"/>
              <a:t>Final Council Recommendation - spring 2017</a:t>
            </a:r>
          </a:p>
          <a:p>
            <a:pPr marL="457200" indent="-457200">
              <a:spcBef>
                <a:spcPts val="600"/>
              </a:spcBef>
              <a:buFont typeface="Arial" panose="020B0604020202020204" pitchFamily="34" charset="0"/>
              <a:buChar char="•"/>
            </a:pPr>
            <a:r>
              <a:rPr lang="en-US" sz="3200" b="0" dirty="0" smtClean="0"/>
              <a:t>Biological opinion completed December 2017</a:t>
            </a:r>
          </a:p>
          <a:p>
            <a:pPr marL="457200" indent="-457200">
              <a:spcBef>
                <a:spcPts val="600"/>
              </a:spcBef>
              <a:buFont typeface="Arial" panose="020B0604020202020204" pitchFamily="34" charset="0"/>
              <a:buChar char="•"/>
            </a:pPr>
            <a:r>
              <a:rPr lang="en-US" sz="3200" b="0" dirty="0" smtClean="0"/>
              <a:t>Previous </a:t>
            </a:r>
            <a:r>
              <a:rPr lang="en-US" sz="3200" b="0" dirty="0"/>
              <a:t>opinion </a:t>
            </a:r>
            <a:r>
              <a:rPr lang="en-US" sz="3200" b="0" dirty="0" smtClean="0"/>
              <a:t>remained </a:t>
            </a:r>
            <a:r>
              <a:rPr lang="en-US" sz="3200" b="0" dirty="0"/>
              <a:t>in effect while consulting</a:t>
            </a:r>
            <a:r>
              <a:rPr lang="en-US" sz="3200" b="0" dirty="0" smtClean="0"/>
              <a:t>.</a:t>
            </a:r>
            <a:endParaRPr lang="en-US" sz="3200" b="0" dirty="0"/>
          </a:p>
          <a:p>
            <a:pPr marL="457200" indent="-457200">
              <a:spcBef>
                <a:spcPts val="600"/>
              </a:spcBef>
              <a:buFont typeface="Arial" panose="020B0604020202020204" pitchFamily="34" charset="0"/>
              <a:buChar char="•"/>
            </a:pPr>
            <a:endParaRPr lang="en-US" sz="3200" b="0" dirty="0" smtClean="0"/>
          </a:p>
        </p:txBody>
      </p:sp>
      <p:sp>
        <p:nvSpPr>
          <p:cNvPr id="9" name="Title 1"/>
          <p:cNvSpPr txBox="1">
            <a:spLocks/>
          </p:cNvSpPr>
          <p:nvPr/>
        </p:nvSpPr>
        <p:spPr>
          <a:xfrm>
            <a:off x="481861" y="500672"/>
            <a:ext cx="8662139" cy="74860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a:lnSpc>
                <a:spcPct val="150000"/>
              </a:lnSpc>
            </a:pPr>
            <a:r>
              <a:rPr lang="en-US" sz="4400" dirty="0" smtClean="0">
                <a:effectLst>
                  <a:outerShdw blurRad="38100" dist="38100" dir="2700000" algn="tl">
                    <a:srgbClr val="000000">
                      <a:alpha val="43137"/>
                    </a:srgbClr>
                  </a:outerShdw>
                </a:effectLst>
              </a:rPr>
              <a:t>How we got here….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031" y="290272"/>
            <a:ext cx="2243013" cy="2370664"/>
          </a:xfrm>
          <a:prstGeom prst="rect">
            <a:avLst/>
          </a:prstGeom>
        </p:spPr>
      </p:pic>
    </p:spTree>
    <p:extLst>
      <p:ext uri="{BB962C8B-B14F-4D97-AF65-F5344CB8AC3E}">
        <p14:creationId xmlns:p14="http://schemas.microsoft.com/office/powerpoint/2010/main" val="3486951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14300" y="887585"/>
            <a:ext cx="8900932" cy="4334618"/>
          </a:xfrm>
          <a:prstGeom prst="rect">
            <a:avLst/>
          </a:prstGeom>
        </p:spPr>
      </p:pic>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20</a:t>
            </a:fld>
            <a:endParaRPr lang="en-US" dirty="0"/>
          </a:p>
        </p:txBody>
      </p:sp>
      <p:sp>
        <p:nvSpPr>
          <p:cNvPr id="7" name="TextBox 6"/>
          <p:cNvSpPr txBox="1"/>
          <p:nvPr/>
        </p:nvSpPr>
        <p:spPr>
          <a:xfrm>
            <a:off x="5905500" y="6074649"/>
            <a:ext cx="3238501" cy="276999"/>
          </a:xfrm>
          <a:prstGeom prst="rect">
            <a:avLst/>
          </a:prstGeom>
          <a:solidFill>
            <a:srgbClr val="FFFF99"/>
          </a:solidFill>
        </p:spPr>
        <p:txBody>
          <a:bodyPr wrap="square" rtlCol="0">
            <a:spAutoFit/>
          </a:bodyPr>
          <a:lstStyle/>
          <a:p>
            <a:r>
              <a:rPr lang="en-US" sz="1200" dirty="0" smtClean="0"/>
              <a:t>March 2017 I.1.a, NMFS Report 1, Figure 11, </a:t>
            </a:r>
            <a:r>
              <a:rPr lang="en-US" sz="1200" dirty="0" err="1" smtClean="0"/>
              <a:t>pg</a:t>
            </a:r>
            <a:r>
              <a:rPr lang="en-US" sz="1200" dirty="0" smtClean="0"/>
              <a:t> 45 </a:t>
            </a:r>
            <a:endParaRPr lang="en-US" sz="1200" dirty="0"/>
          </a:p>
        </p:txBody>
      </p:sp>
      <p:cxnSp>
        <p:nvCxnSpPr>
          <p:cNvPr id="8" name="Straight Arrow Connector 7"/>
          <p:cNvCxnSpPr/>
          <p:nvPr/>
        </p:nvCxnSpPr>
        <p:spPr>
          <a:xfrm flipV="1">
            <a:off x="5548156" y="4847896"/>
            <a:ext cx="584038" cy="9019"/>
          </a:xfrm>
          <a:prstGeom prst="straightConnector1">
            <a:avLst/>
          </a:prstGeom>
          <a:ln w="3810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p:cNvSpPr txBox="1"/>
          <p:nvPr/>
        </p:nvSpPr>
        <p:spPr>
          <a:xfrm>
            <a:off x="1853925" y="4856915"/>
            <a:ext cx="757646" cy="369332"/>
          </a:xfrm>
          <a:prstGeom prst="rect">
            <a:avLst/>
          </a:prstGeom>
          <a:noFill/>
          <a:ln>
            <a:noFill/>
          </a:ln>
        </p:spPr>
        <p:txBody>
          <a:bodyPr wrap="square" rtlCol="0">
            <a:spAutoFit/>
          </a:bodyPr>
          <a:lstStyle/>
          <a:p>
            <a:r>
              <a:rPr lang="en-US" b="1" dirty="0" smtClean="0"/>
              <a:t>OSCZ</a:t>
            </a:r>
            <a:endParaRPr lang="en-US" b="1" dirty="0"/>
          </a:p>
        </p:txBody>
      </p:sp>
      <p:cxnSp>
        <p:nvCxnSpPr>
          <p:cNvPr id="13" name="Straight Arrow Connector 12"/>
          <p:cNvCxnSpPr/>
          <p:nvPr/>
        </p:nvCxnSpPr>
        <p:spPr>
          <a:xfrm>
            <a:off x="1893614" y="4841985"/>
            <a:ext cx="618309" cy="0"/>
          </a:xfrm>
          <a:prstGeom prst="straightConnector1">
            <a:avLst/>
          </a:prstGeom>
          <a:ln w="3810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p:cNvSpPr txBox="1"/>
          <p:nvPr/>
        </p:nvSpPr>
        <p:spPr>
          <a:xfrm>
            <a:off x="5526677" y="4860348"/>
            <a:ext cx="757646" cy="369332"/>
          </a:xfrm>
          <a:prstGeom prst="rect">
            <a:avLst/>
          </a:prstGeom>
          <a:noFill/>
          <a:ln>
            <a:noFill/>
          </a:ln>
        </p:spPr>
        <p:txBody>
          <a:bodyPr wrap="square" rtlCol="0">
            <a:spAutoFit/>
          </a:bodyPr>
          <a:lstStyle/>
          <a:p>
            <a:r>
              <a:rPr lang="en-US" b="1" dirty="0" smtClean="0"/>
              <a:t>OSCZ</a:t>
            </a:r>
            <a:endParaRPr lang="en-US" b="1" dirty="0"/>
          </a:p>
        </p:txBody>
      </p:sp>
    </p:spTree>
    <p:extLst>
      <p:ext uri="{BB962C8B-B14F-4D97-AF65-F5344CB8AC3E}">
        <p14:creationId xmlns:p14="http://schemas.microsoft.com/office/powerpoint/2010/main" val="4171329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336793"/>
            <a:ext cx="8498114" cy="676014"/>
          </a:xfrm>
        </p:spPr>
        <p:txBody>
          <a:bodyPr>
            <a:noAutofit/>
          </a:bodyPr>
          <a:lstStyle/>
          <a:p>
            <a:r>
              <a:rPr lang="en-US" dirty="0" smtClean="0"/>
              <a:t>Terms </a:t>
            </a:r>
            <a:r>
              <a:rPr lang="en-US" dirty="0"/>
              <a:t>and Conditions for RPM </a:t>
            </a:r>
            <a:r>
              <a:rPr lang="en-US" dirty="0" smtClean="0"/>
              <a:t>2 </a:t>
            </a:r>
            <a:r>
              <a:rPr lang="en-US" sz="2800" b="0" dirty="0" smtClean="0"/>
              <a:t>(continued)</a:t>
            </a:r>
            <a:endParaRPr lang="en-US" sz="4000" b="0" dirty="0"/>
          </a:p>
        </p:txBody>
      </p:sp>
      <p:sp>
        <p:nvSpPr>
          <p:cNvPr id="3" name="Content Placeholder 2"/>
          <p:cNvSpPr>
            <a:spLocks noGrp="1"/>
          </p:cNvSpPr>
          <p:nvPr>
            <p:ph idx="1"/>
          </p:nvPr>
        </p:nvSpPr>
        <p:spPr>
          <a:xfrm>
            <a:off x="547539" y="1078074"/>
            <a:ext cx="8056179" cy="4688609"/>
          </a:xfrm>
        </p:spPr>
        <p:txBody>
          <a:bodyPr>
            <a:noAutofit/>
          </a:bodyPr>
          <a:lstStyle/>
          <a:p>
            <a:pPr marL="0" indent="0">
              <a:buNone/>
            </a:pPr>
            <a:r>
              <a:rPr lang="en-US" sz="2000" dirty="0" smtClean="0"/>
              <a:t>2.d.	Restrictions </a:t>
            </a:r>
            <a:r>
              <a:rPr lang="en-US" sz="2000" dirty="0"/>
              <a:t>to minimize Chinook bycatch for the duration of this </a:t>
            </a:r>
            <a:r>
              <a:rPr lang="en-US" sz="2000" dirty="0" smtClean="0"/>
              <a:t>	opinion 	retained: </a:t>
            </a:r>
            <a:endParaRPr lang="en-US" sz="2000" dirty="0"/>
          </a:p>
          <a:p>
            <a:pPr marL="857250" lvl="1" indent="-457200">
              <a:buFont typeface="Arial" panose="020B0604020202020204" pitchFamily="34" charset="0"/>
              <a:buChar char="•"/>
            </a:pPr>
            <a:r>
              <a:rPr lang="en-US" sz="1600" dirty="0" smtClean="0">
                <a:solidFill>
                  <a:schemeClr val="tx1"/>
                </a:solidFill>
              </a:rPr>
              <a:t>10,000-lb </a:t>
            </a:r>
            <a:r>
              <a:rPr lang="en-US" sz="1600" dirty="0">
                <a:solidFill>
                  <a:schemeClr val="tx1"/>
                </a:solidFill>
              </a:rPr>
              <a:t>trip limit restriction on targeted harvest of whiting inside of 100 fathoms in the Eureka area, </a:t>
            </a:r>
            <a:endParaRPr lang="en-US" sz="1600" dirty="0" smtClean="0">
              <a:solidFill>
                <a:schemeClr val="tx1"/>
              </a:solidFill>
            </a:endParaRPr>
          </a:p>
          <a:p>
            <a:pPr marL="857250" lvl="1" indent="-457200">
              <a:buFont typeface="Arial" panose="020B0604020202020204" pitchFamily="34" charset="0"/>
              <a:buChar char="•"/>
            </a:pPr>
            <a:r>
              <a:rPr lang="en-US" sz="1600" dirty="0">
                <a:solidFill>
                  <a:schemeClr val="tx1"/>
                </a:solidFill>
              </a:rPr>
              <a:t>Prohibition on at-sea processing south of 42°00' N. latitude, </a:t>
            </a:r>
          </a:p>
          <a:p>
            <a:pPr marL="857250" lvl="1" indent="-457200">
              <a:buFont typeface="Arial" panose="020B0604020202020204" pitchFamily="34" charset="0"/>
              <a:buChar char="•"/>
            </a:pPr>
            <a:r>
              <a:rPr lang="en-US" sz="1600" dirty="0" smtClean="0">
                <a:solidFill>
                  <a:schemeClr val="tx1"/>
                </a:solidFill>
              </a:rPr>
              <a:t>Delay of the </a:t>
            </a:r>
            <a:r>
              <a:rPr lang="en-US" sz="1600" dirty="0">
                <a:solidFill>
                  <a:schemeClr val="tx1"/>
                </a:solidFill>
              </a:rPr>
              <a:t>start of the primary Pacific whiting season until May 15th for all sectors, north of 40°30' N. </a:t>
            </a:r>
            <a:r>
              <a:rPr lang="en-US" sz="1600" dirty="0" smtClean="0">
                <a:solidFill>
                  <a:schemeClr val="tx1"/>
                </a:solidFill>
              </a:rPr>
              <a:t>latitude.</a:t>
            </a:r>
          </a:p>
          <a:p>
            <a:pPr marL="857250" lvl="1" indent="-457200">
              <a:spcBef>
                <a:spcPts val="600"/>
              </a:spcBef>
              <a:spcAft>
                <a:spcPts val="1200"/>
              </a:spcAft>
              <a:buFont typeface="Arial" panose="020B0604020202020204" pitchFamily="34" charset="0"/>
              <a:buChar char="•"/>
            </a:pPr>
            <a:r>
              <a:rPr lang="en-US" sz="1600" dirty="0" smtClean="0">
                <a:solidFill>
                  <a:schemeClr val="tx1"/>
                </a:solidFill>
              </a:rPr>
              <a:t>When </a:t>
            </a:r>
            <a:r>
              <a:rPr lang="en-US" sz="1600" dirty="0">
                <a:solidFill>
                  <a:schemeClr val="tx1"/>
                </a:solidFill>
              </a:rPr>
              <a:t>shore-based fishing for whiting beginning April 15 south of 40°30' N. latitude is allowed, no more than 5 percent of the shore-based allocation may be taken prior to the opening of the main </a:t>
            </a:r>
            <a:r>
              <a:rPr lang="en-US" sz="1600" dirty="0" smtClean="0">
                <a:solidFill>
                  <a:schemeClr val="tx1"/>
                </a:solidFill>
              </a:rPr>
              <a:t>shore-based fishery on May 15. </a:t>
            </a:r>
            <a:r>
              <a:rPr lang="en-US" sz="1100" dirty="0" smtClean="0">
                <a:solidFill>
                  <a:schemeClr val="tx1"/>
                </a:solidFill>
              </a:rPr>
              <a:t> </a:t>
            </a:r>
            <a:r>
              <a:rPr lang="en-US" sz="900" dirty="0" smtClean="0">
                <a:solidFill>
                  <a:schemeClr val="tx1"/>
                </a:solidFill>
              </a:rPr>
              <a:t> </a:t>
            </a:r>
          </a:p>
          <a:p>
            <a:pPr marL="0" indent="0">
              <a:buNone/>
            </a:pPr>
            <a:r>
              <a:rPr lang="en-US" sz="1800" dirty="0" smtClean="0"/>
              <a:t>2.e.	All whiting trawling within the nearshore Klamath and Columbia River Salmon 	Conservation Zones is prohibited. Within 2 years of December 2017, prohibit the 	following within these areas: </a:t>
            </a:r>
          </a:p>
          <a:p>
            <a:pPr lvl="1"/>
            <a:r>
              <a:rPr lang="en-US" sz="1600" dirty="0" smtClean="0">
                <a:solidFill>
                  <a:schemeClr val="tx1"/>
                </a:solidFill>
              </a:rPr>
              <a:t>Bottom </a:t>
            </a:r>
            <a:r>
              <a:rPr lang="en-US" sz="1600" dirty="0">
                <a:solidFill>
                  <a:schemeClr val="tx1"/>
                </a:solidFill>
              </a:rPr>
              <a:t>trawling (except with a selective flatfish trawl gear), and </a:t>
            </a:r>
          </a:p>
          <a:p>
            <a:pPr lvl="1"/>
            <a:r>
              <a:rPr lang="en-US" sz="1600" dirty="0" smtClean="0">
                <a:solidFill>
                  <a:schemeClr val="tx1"/>
                </a:solidFill>
              </a:rPr>
              <a:t>All </a:t>
            </a:r>
            <a:r>
              <a:rPr lang="en-US" sz="1600" dirty="0">
                <a:solidFill>
                  <a:schemeClr val="tx1"/>
                </a:solidFill>
              </a:rPr>
              <a:t>non-whiting midwater trawling. </a:t>
            </a:r>
          </a:p>
          <a:p>
            <a:pPr marL="0" indent="0">
              <a:buNone/>
            </a:pPr>
            <a:endParaRPr lang="en-US" sz="1800" dirty="0" smtClean="0">
              <a:solidFill>
                <a:schemeClr val="tx1"/>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21</a:t>
            </a:fld>
            <a:endParaRPr lang="en-US" dirty="0"/>
          </a:p>
        </p:txBody>
      </p:sp>
    </p:spTree>
    <p:extLst>
      <p:ext uri="{BB962C8B-B14F-4D97-AF65-F5344CB8AC3E}">
        <p14:creationId xmlns:p14="http://schemas.microsoft.com/office/powerpoint/2010/main" val="4066164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336793"/>
            <a:ext cx="8498114" cy="676014"/>
          </a:xfrm>
        </p:spPr>
        <p:txBody>
          <a:bodyPr>
            <a:noAutofit/>
          </a:bodyPr>
          <a:lstStyle/>
          <a:p>
            <a:r>
              <a:rPr lang="en-US" dirty="0" smtClean="0"/>
              <a:t>RPM </a:t>
            </a:r>
            <a:r>
              <a:rPr lang="en-US" dirty="0"/>
              <a:t>3</a:t>
            </a:r>
            <a:r>
              <a:rPr lang="en-US" dirty="0" smtClean="0"/>
              <a:t> – </a:t>
            </a:r>
            <a:r>
              <a:rPr lang="en-US" b="0" dirty="0" smtClean="0"/>
              <a:t>Reserve</a:t>
            </a:r>
            <a:r>
              <a:rPr lang="en-US" sz="2800" b="0" dirty="0" smtClean="0"/>
              <a:t> </a:t>
            </a:r>
            <a:br>
              <a:rPr lang="en-US" sz="2800" b="0" dirty="0" smtClean="0"/>
            </a:br>
            <a:r>
              <a:rPr lang="en-US" sz="2800" b="0" dirty="0" smtClean="0"/>
              <a:t>	</a:t>
            </a:r>
            <a:r>
              <a:rPr lang="en-US" sz="2000" dirty="0"/>
              <a:t>D</a:t>
            </a:r>
            <a:r>
              <a:rPr lang="en-US" sz="2000" dirty="0" smtClean="0"/>
              <a:t>evelop </a:t>
            </a:r>
            <a:r>
              <a:rPr lang="en-US" sz="2000" dirty="0"/>
              <a:t>and implement regulations regarding the </a:t>
            </a:r>
            <a:r>
              <a:rPr lang="en-US" sz="2000" dirty="0" smtClean="0"/>
              <a:t>Reserve </a:t>
            </a:r>
            <a:r>
              <a:rPr lang="en-US" sz="2000" dirty="0"/>
              <a:t>and its use, </a:t>
            </a:r>
            <a:r>
              <a:rPr lang="en-US" sz="2000" dirty="0" smtClean="0"/>
              <a:t>	ensuring </a:t>
            </a:r>
            <a:r>
              <a:rPr lang="en-US" sz="2000" dirty="0"/>
              <a:t>that the Reserve will be available only to address </a:t>
            </a:r>
            <a:r>
              <a:rPr lang="en-US" sz="2000" dirty="0" smtClean="0"/>
              <a:t>unexpected </a:t>
            </a:r>
            <a:r>
              <a:rPr lang="en-US" sz="2000" dirty="0"/>
              <a:t>high </a:t>
            </a:r>
            <a:r>
              <a:rPr lang="en-US" sz="2000" dirty="0" smtClean="0"/>
              <a:t>	bycatch </a:t>
            </a:r>
            <a:r>
              <a:rPr lang="en-US" sz="2000" dirty="0"/>
              <a:t>levels, and it will not be available as a matter of </a:t>
            </a:r>
            <a:r>
              <a:rPr lang="en-US" sz="2000" dirty="0" smtClean="0"/>
              <a:t>course </a:t>
            </a:r>
            <a:r>
              <a:rPr lang="en-US" sz="2000" dirty="0"/>
              <a:t>to allow the </a:t>
            </a:r>
            <a:r>
              <a:rPr lang="en-US" sz="2000" dirty="0" smtClean="0"/>
              <a:t>	sectors </a:t>
            </a:r>
            <a:r>
              <a:rPr lang="en-US" sz="2000" dirty="0"/>
              <a:t>to exceed their bycatch guidelines.</a:t>
            </a:r>
            <a:br>
              <a:rPr lang="en-US" sz="2000" dirty="0"/>
            </a:br>
            <a:endParaRPr lang="en-US" sz="4000" b="0" dirty="0"/>
          </a:p>
        </p:txBody>
      </p:sp>
      <p:sp>
        <p:nvSpPr>
          <p:cNvPr id="3" name="Content Placeholder 2"/>
          <p:cNvSpPr>
            <a:spLocks noGrp="1"/>
          </p:cNvSpPr>
          <p:nvPr>
            <p:ph idx="1"/>
          </p:nvPr>
        </p:nvSpPr>
        <p:spPr>
          <a:xfrm>
            <a:off x="1147540" y="2372036"/>
            <a:ext cx="7539262" cy="3823814"/>
          </a:xfrm>
        </p:spPr>
        <p:txBody>
          <a:bodyPr>
            <a:noAutofit/>
          </a:bodyPr>
          <a:lstStyle/>
          <a:p>
            <a:pPr marL="0" indent="0">
              <a:buNone/>
            </a:pPr>
            <a:r>
              <a:rPr lang="en-US" sz="2000" u="sng" dirty="0" smtClean="0"/>
              <a:t>Terms and Conditions</a:t>
            </a:r>
          </a:p>
          <a:p>
            <a:pPr marL="0" indent="0">
              <a:buNone/>
            </a:pPr>
            <a:r>
              <a:rPr lang="en-US" sz="2000" dirty="0" smtClean="0"/>
              <a:t>3.a.	Develop </a:t>
            </a:r>
            <a:r>
              <a:rPr lang="en-US" sz="2000" dirty="0"/>
              <a:t>and implement initial regulations governing the Reserve </a:t>
            </a:r>
            <a:r>
              <a:rPr lang="en-US" sz="2000" dirty="0" smtClean="0"/>
              <a:t>as part 	of </a:t>
            </a:r>
            <a:r>
              <a:rPr lang="en-US" sz="2000" dirty="0"/>
              <a:t>the 2019-2020 biennial specifications and management </a:t>
            </a:r>
            <a:r>
              <a:rPr lang="en-US" sz="2000" dirty="0" smtClean="0"/>
              <a:t>measures</a:t>
            </a:r>
            <a:r>
              <a:rPr lang="en-US" sz="2000" dirty="0"/>
              <a:t>. </a:t>
            </a:r>
            <a:r>
              <a:rPr lang="en-US" sz="2000" dirty="0" smtClean="0"/>
              <a:t>At a 	minimum, they should </a:t>
            </a:r>
            <a:r>
              <a:rPr lang="en-US" sz="2000" u="sng" dirty="0" smtClean="0"/>
              <a:t>allow </a:t>
            </a:r>
            <a:r>
              <a:rPr lang="en-US" sz="2000" u="sng" dirty="0"/>
              <a:t>for </a:t>
            </a:r>
            <a:r>
              <a:rPr lang="en-US" sz="2000" u="sng" dirty="0" err="1"/>
              <a:t>inseason</a:t>
            </a:r>
            <a:r>
              <a:rPr lang="en-US" sz="2000" u="sng" dirty="0"/>
              <a:t> action </a:t>
            </a:r>
            <a:r>
              <a:rPr lang="en-US" sz="2000" dirty="0"/>
              <a:t>to </a:t>
            </a:r>
            <a:r>
              <a:rPr lang="en-US" sz="2000" dirty="0" smtClean="0"/>
              <a:t>prevent full </a:t>
            </a:r>
            <a:r>
              <a:rPr lang="en-US" sz="2000" dirty="0"/>
              <a:t>exceedance </a:t>
            </a:r>
            <a:r>
              <a:rPr lang="en-US" sz="2000" dirty="0" smtClean="0"/>
              <a:t>	and </a:t>
            </a:r>
            <a:r>
              <a:rPr lang="en-US" sz="2000" dirty="0"/>
              <a:t>minimize the chance that the Reserve is </a:t>
            </a:r>
            <a:r>
              <a:rPr lang="en-US" sz="2000" dirty="0" smtClean="0"/>
              <a:t>used </a:t>
            </a:r>
            <a:r>
              <a:rPr lang="en-US" sz="2000" dirty="0"/>
              <a:t>in 3</a:t>
            </a:r>
            <a:r>
              <a:rPr lang="en-US" sz="2000" dirty="0" smtClean="0"/>
              <a:t> </a:t>
            </a:r>
            <a:r>
              <a:rPr lang="en-US" sz="2000" dirty="0"/>
              <a:t>out of any </a:t>
            </a:r>
            <a:r>
              <a:rPr lang="en-US" sz="2000" dirty="0" smtClean="0"/>
              <a:t>	consecutive </a:t>
            </a:r>
            <a:r>
              <a:rPr lang="en-US" sz="2000" dirty="0"/>
              <a:t>5</a:t>
            </a:r>
            <a:r>
              <a:rPr lang="en-US" sz="2000" dirty="0" smtClean="0"/>
              <a:t> years.</a:t>
            </a:r>
          </a:p>
          <a:p>
            <a:pPr marL="0" indent="0">
              <a:buNone/>
            </a:pPr>
            <a:r>
              <a:rPr lang="en-US" sz="2000" dirty="0" smtClean="0"/>
              <a:t>3.b.	Monitor use </a:t>
            </a:r>
            <a:r>
              <a:rPr lang="en-US" sz="2000" dirty="0"/>
              <a:t>of the Reserve in 2019 and </a:t>
            </a:r>
            <a:r>
              <a:rPr lang="en-US" sz="2000" dirty="0" smtClean="0"/>
              <a:t>provide </a:t>
            </a:r>
            <a:r>
              <a:rPr lang="en-US" sz="2000" dirty="0"/>
              <a:t>a report to the </a:t>
            </a:r>
            <a:r>
              <a:rPr lang="en-US" sz="2000" dirty="0" smtClean="0"/>
              <a:t>Council 	during development of biennial </a:t>
            </a:r>
            <a:r>
              <a:rPr lang="en-US" sz="2000" dirty="0"/>
              <a:t>specifications for </a:t>
            </a:r>
            <a:r>
              <a:rPr lang="en-US" sz="2000" dirty="0" smtClean="0"/>
              <a:t>2021-2022</a:t>
            </a:r>
          </a:p>
          <a:p>
            <a:pPr marL="0" indent="0">
              <a:buNone/>
            </a:pPr>
            <a:r>
              <a:rPr lang="en-US" sz="2000" dirty="0" smtClean="0"/>
              <a:t>3.c.	If </a:t>
            </a:r>
            <a:r>
              <a:rPr lang="en-US" sz="2000" dirty="0"/>
              <a:t>either sector exceeds its guideline </a:t>
            </a:r>
            <a:r>
              <a:rPr lang="en-US" sz="2000" dirty="0" smtClean="0"/>
              <a:t>+ </a:t>
            </a:r>
            <a:r>
              <a:rPr lang="en-US" sz="2000" dirty="0"/>
              <a:t>Reserve, </a:t>
            </a:r>
            <a:r>
              <a:rPr lang="en-US" sz="2000" dirty="0" smtClean="0"/>
              <a:t>sector </a:t>
            </a:r>
            <a:r>
              <a:rPr lang="en-US" sz="2000" dirty="0"/>
              <a:t>will close for </a:t>
            </a:r>
            <a:r>
              <a:rPr lang="en-US" sz="2000" dirty="0" smtClean="0"/>
              <a:t>the 	remainder </a:t>
            </a:r>
            <a:r>
              <a:rPr lang="en-US" sz="2000" dirty="0"/>
              <a:t>of the year. D</a:t>
            </a:r>
            <a:r>
              <a:rPr lang="en-US" sz="2000" dirty="0" smtClean="0"/>
              <a:t>evelop </a:t>
            </a:r>
            <a:r>
              <a:rPr lang="en-US" sz="2000" dirty="0"/>
              <a:t>and implement </a:t>
            </a:r>
            <a:r>
              <a:rPr lang="en-US" sz="2000" dirty="0" smtClean="0"/>
              <a:t>regulations governing 	closure </a:t>
            </a:r>
            <a:r>
              <a:rPr lang="en-US" sz="2000" dirty="0"/>
              <a:t>of the fishery sector(s) </a:t>
            </a:r>
            <a:r>
              <a:rPr lang="en-US" sz="2000" dirty="0" smtClean="0"/>
              <a:t>as </a:t>
            </a:r>
            <a:r>
              <a:rPr lang="en-US" sz="2000" dirty="0"/>
              <a:t>part of the </a:t>
            </a:r>
            <a:r>
              <a:rPr lang="en-US" sz="2000" dirty="0" smtClean="0"/>
              <a:t>biennial harvest 	specifications </a:t>
            </a:r>
            <a:r>
              <a:rPr lang="en-US" sz="2000" dirty="0"/>
              <a:t>and management measures for 2019-2020. </a:t>
            </a:r>
            <a:endParaRPr lang="en-US" sz="600" dirty="0" smtClean="0">
              <a:solidFill>
                <a:schemeClr val="tx1"/>
              </a:solidFill>
            </a:endParaRPr>
          </a:p>
        </p:txBody>
      </p:sp>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22</a:t>
            </a:fld>
            <a:endParaRPr lang="en-US" dirty="0"/>
          </a:p>
        </p:txBody>
      </p:sp>
    </p:spTree>
    <p:extLst>
      <p:ext uri="{BB962C8B-B14F-4D97-AF65-F5344CB8AC3E}">
        <p14:creationId xmlns:p14="http://schemas.microsoft.com/office/powerpoint/2010/main" val="5185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
                                            <p:txEl>
                                              <p:pRg st="3" end="3"/>
                                            </p:txEl>
                                          </p:spTgt>
                                        </p:tgtEl>
                                      </p:cBhvr>
                                    </p:animEffect>
                                    <p:animScale>
                                      <p:cBhvr>
                                        <p:cTn id="7" dur="100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336793"/>
            <a:ext cx="8677728" cy="676014"/>
          </a:xfrm>
        </p:spPr>
        <p:txBody>
          <a:bodyPr>
            <a:noAutofit/>
          </a:bodyPr>
          <a:lstStyle/>
          <a:p>
            <a:pPr marL="457200" indent="-457200">
              <a:spcAft>
                <a:spcPts val="1200"/>
              </a:spcAft>
            </a:pPr>
            <a:r>
              <a:rPr lang="en-US" sz="3200" dirty="0" smtClean="0"/>
              <a:t>RPM 4 – </a:t>
            </a:r>
            <a:r>
              <a:rPr lang="en-US" sz="3200" b="0" dirty="0" smtClean="0"/>
              <a:t>New Times/Areas</a:t>
            </a:r>
            <a:r>
              <a:rPr lang="en-US" sz="2400" b="0" dirty="0" smtClean="0"/>
              <a:t> </a:t>
            </a:r>
            <a:br>
              <a:rPr lang="en-US" sz="2400" b="0" dirty="0" smtClean="0"/>
            </a:br>
            <a:r>
              <a:rPr lang="en-US" sz="2000" dirty="0" smtClean="0"/>
              <a:t>Take steps </a:t>
            </a:r>
            <a:r>
              <a:rPr lang="en-US" sz="2000" dirty="0"/>
              <a:t>to eliminate data gaps and implement adaptive management to minimize and avoid take of </a:t>
            </a:r>
            <a:r>
              <a:rPr lang="en-US" sz="2000" dirty="0" err="1"/>
              <a:t>coho</a:t>
            </a:r>
            <a:r>
              <a:rPr lang="en-US" sz="2000" dirty="0"/>
              <a:t> and Chinook salmon prior to allowing fishing at times and in areas where it has not been allowed since the year 2001. </a:t>
            </a:r>
            <a:endParaRPr lang="en-US" b="0" dirty="0"/>
          </a:p>
        </p:txBody>
      </p:sp>
      <p:sp>
        <p:nvSpPr>
          <p:cNvPr id="3" name="Content Placeholder 2"/>
          <p:cNvSpPr>
            <a:spLocks noGrp="1"/>
          </p:cNvSpPr>
          <p:nvPr>
            <p:ph idx="1"/>
          </p:nvPr>
        </p:nvSpPr>
        <p:spPr>
          <a:xfrm>
            <a:off x="1077108" y="1955430"/>
            <a:ext cx="7176655" cy="1631531"/>
          </a:xfrm>
        </p:spPr>
        <p:txBody>
          <a:bodyPr>
            <a:noAutofit/>
          </a:bodyPr>
          <a:lstStyle/>
          <a:p>
            <a:pPr marL="0" indent="0">
              <a:buNone/>
            </a:pPr>
            <a:r>
              <a:rPr lang="en-US" sz="2000" u="sng" dirty="0" smtClean="0"/>
              <a:t>Terms and Conditions</a:t>
            </a:r>
          </a:p>
          <a:p>
            <a:pPr marL="0" indent="0">
              <a:buNone/>
            </a:pPr>
            <a:r>
              <a:rPr lang="en-US" sz="2000" dirty="0" smtClean="0"/>
              <a:t>4.a.</a:t>
            </a:r>
            <a:r>
              <a:rPr lang="en-US" sz="2000" dirty="0"/>
              <a:t>	 Opening the trawl RCAs off Oregon and </a:t>
            </a:r>
            <a:r>
              <a:rPr lang="en-US" sz="2000" dirty="0" smtClean="0"/>
              <a:t>California - proceed 	cautiously </a:t>
            </a:r>
            <a:r>
              <a:rPr lang="en-US" sz="2000" dirty="0"/>
              <a:t>and include measures to ensure the impacts are consistent </a:t>
            </a:r>
            <a:r>
              <a:rPr lang="en-US" sz="2000" dirty="0" smtClean="0"/>
              <a:t>	with </a:t>
            </a:r>
            <a:r>
              <a:rPr lang="en-US" sz="2000" dirty="0"/>
              <a:t>the analysis in this opinion. If salmon bycatch rates in the RCAs </a:t>
            </a:r>
            <a:r>
              <a:rPr lang="en-US" sz="2000" dirty="0" smtClean="0"/>
              <a:t>	exceed </a:t>
            </a:r>
            <a:r>
              <a:rPr lang="en-US" sz="2000" dirty="0"/>
              <a:t>the rates used in this analysis by more than 25 percent, </a:t>
            </a:r>
            <a:r>
              <a:rPr lang="en-US" sz="2000" dirty="0" smtClean="0"/>
              <a:t>	evaluate </a:t>
            </a:r>
            <a:r>
              <a:rPr lang="en-US" sz="2000" dirty="0"/>
              <a:t>whether the change could subsequently result in salmon </a:t>
            </a:r>
            <a:r>
              <a:rPr lang="en-US" sz="2000" dirty="0" smtClean="0"/>
              <a:t>	bycatch </a:t>
            </a:r>
            <a:r>
              <a:rPr lang="en-US" sz="2000" dirty="0"/>
              <a:t>levels higher than the thresholds or impacts to listed salmon </a:t>
            </a:r>
            <a:r>
              <a:rPr lang="en-US" sz="2000" dirty="0" smtClean="0"/>
              <a:t>	ESUs </a:t>
            </a:r>
            <a:r>
              <a:rPr lang="en-US" sz="2000" dirty="0"/>
              <a:t>that would be outside the effects analysis in this opinion. If so, </a:t>
            </a:r>
            <a:r>
              <a:rPr lang="en-US" sz="2000" dirty="0" smtClean="0"/>
              <a:t>	the </a:t>
            </a:r>
            <a:r>
              <a:rPr lang="en-US" sz="2000" dirty="0"/>
              <a:t>Council and NMFS will develop and implement measures to </a:t>
            </a:r>
            <a:r>
              <a:rPr lang="en-US" sz="2000" dirty="0" smtClean="0"/>
              <a:t>	reduce </a:t>
            </a:r>
            <a:r>
              <a:rPr lang="en-US" sz="2000" dirty="0"/>
              <a:t>those rates to keep within the bycatch thresholds and ESU </a:t>
            </a:r>
            <a:r>
              <a:rPr lang="en-US" sz="2000" dirty="0" smtClean="0"/>
              <a:t>	impacts </a:t>
            </a:r>
            <a:r>
              <a:rPr lang="en-US" sz="2000" dirty="0"/>
              <a:t>of the opinion</a:t>
            </a:r>
            <a:r>
              <a:rPr lang="en-US" sz="2000" dirty="0" smtClean="0"/>
              <a:t>.</a:t>
            </a:r>
            <a:endParaRPr lang="en-US" sz="200" dirty="0" smtClean="0">
              <a:solidFill>
                <a:schemeClr val="tx1"/>
              </a:solidFill>
            </a:endParaRPr>
          </a:p>
        </p:txBody>
      </p:sp>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23</a:t>
            </a:fld>
            <a:endParaRPr lang="en-US" dirty="0"/>
          </a:p>
        </p:txBody>
      </p:sp>
    </p:spTree>
    <p:extLst>
      <p:ext uri="{BB962C8B-B14F-4D97-AF65-F5344CB8AC3E}">
        <p14:creationId xmlns:p14="http://schemas.microsoft.com/office/powerpoint/2010/main" val="2747522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24</a:t>
            </a:fld>
            <a:endParaRPr lang="en-US" dirty="0"/>
          </a:p>
        </p:txBody>
      </p:sp>
      <p:pic>
        <p:nvPicPr>
          <p:cNvPr id="3" name="Picture 2"/>
          <p:cNvPicPr>
            <a:picLocks noChangeAspect="1"/>
          </p:cNvPicPr>
          <p:nvPr/>
        </p:nvPicPr>
        <p:blipFill>
          <a:blip r:embed="rId3"/>
          <a:stretch>
            <a:fillRect/>
          </a:stretch>
        </p:blipFill>
        <p:spPr>
          <a:xfrm>
            <a:off x="791308" y="153240"/>
            <a:ext cx="7262446" cy="6201841"/>
          </a:xfrm>
          <a:prstGeom prst="rect">
            <a:avLst/>
          </a:prstGeom>
        </p:spPr>
      </p:pic>
      <p:pic>
        <p:nvPicPr>
          <p:cNvPr id="7" name="Picture 6"/>
          <p:cNvPicPr>
            <a:picLocks noChangeAspect="1"/>
          </p:cNvPicPr>
          <p:nvPr/>
        </p:nvPicPr>
        <p:blipFill>
          <a:blip r:embed="rId4"/>
          <a:stretch>
            <a:fillRect/>
          </a:stretch>
        </p:blipFill>
        <p:spPr>
          <a:xfrm>
            <a:off x="869792" y="139858"/>
            <a:ext cx="7203687" cy="6144061"/>
          </a:xfrm>
          <a:prstGeom prst="rect">
            <a:avLst/>
          </a:prstGeom>
        </p:spPr>
      </p:pic>
    </p:spTree>
    <p:extLst>
      <p:ext uri="{BB962C8B-B14F-4D97-AF65-F5344CB8AC3E}">
        <p14:creationId xmlns:p14="http://schemas.microsoft.com/office/powerpoint/2010/main" val="334177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336793"/>
            <a:ext cx="8498114" cy="676014"/>
          </a:xfrm>
        </p:spPr>
        <p:txBody>
          <a:bodyPr>
            <a:noAutofit/>
          </a:bodyPr>
          <a:lstStyle/>
          <a:p>
            <a:r>
              <a:rPr lang="en-US" dirty="0" smtClean="0"/>
              <a:t>Terms </a:t>
            </a:r>
            <a:r>
              <a:rPr lang="en-US" dirty="0"/>
              <a:t>and Conditions for RPM 4</a:t>
            </a:r>
            <a:r>
              <a:rPr lang="en-US" dirty="0" smtClean="0"/>
              <a:t> </a:t>
            </a:r>
            <a:r>
              <a:rPr lang="en-US" sz="2800" b="0" dirty="0" smtClean="0"/>
              <a:t>(continued)</a:t>
            </a:r>
            <a:endParaRPr lang="en-US" sz="4000" b="0" dirty="0"/>
          </a:p>
        </p:txBody>
      </p:sp>
      <p:sp>
        <p:nvSpPr>
          <p:cNvPr id="3" name="Content Placeholder 2"/>
          <p:cNvSpPr>
            <a:spLocks noGrp="1"/>
          </p:cNvSpPr>
          <p:nvPr>
            <p:ph idx="1"/>
          </p:nvPr>
        </p:nvSpPr>
        <p:spPr>
          <a:xfrm>
            <a:off x="547539" y="1078074"/>
            <a:ext cx="8056179" cy="4688609"/>
          </a:xfrm>
        </p:spPr>
        <p:txBody>
          <a:bodyPr>
            <a:noAutofit/>
          </a:bodyPr>
          <a:lstStyle/>
          <a:p>
            <a:pPr marL="0" indent="0">
              <a:spcBef>
                <a:spcPts val="1200"/>
              </a:spcBef>
              <a:buNone/>
            </a:pPr>
            <a:r>
              <a:rPr lang="en-US" sz="2000" dirty="0" smtClean="0"/>
              <a:t>4.b.	Prior </a:t>
            </a:r>
            <a:r>
              <a:rPr lang="en-US" sz="2000" dirty="0"/>
              <a:t>to allowing additional non-whiting trawling south of 42° N. latitude, </a:t>
            </a:r>
            <a:r>
              <a:rPr lang="en-US" sz="2000" dirty="0" smtClean="0"/>
              <a:t>	implement </a:t>
            </a:r>
            <a:r>
              <a:rPr lang="en-US" sz="2000" dirty="0"/>
              <a:t>one or more EFPs designed to collect information about Chinook and </a:t>
            </a:r>
            <a:r>
              <a:rPr lang="en-US" sz="2000" dirty="0" smtClean="0"/>
              <a:t>	</a:t>
            </a:r>
            <a:r>
              <a:rPr lang="en-US" sz="2000" dirty="0" err="1" smtClean="0"/>
              <a:t>coho</a:t>
            </a:r>
            <a:r>
              <a:rPr lang="en-US" sz="2000" dirty="0" smtClean="0"/>
              <a:t> </a:t>
            </a:r>
            <a:r>
              <a:rPr lang="en-US" sz="2000" dirty="0"/>
              <a:t>bycatch levels and stock composition from fishing in those areas or at </a:t>
            </a:r>
            <a:r>
              <a:rPr lang="en-US" sz="2000" dirty="0" smtClean="0"/>
              <a:t>	those </a:t>
            </a:r>
            <a:r>
              <a:rPr lang="en-US" sz="2000" dirty="0"/>
              <a:t>times for a </a:t>
            </a:r>
            <a:r>
              <a:rPr lang="en-US" sz="2000" u="sng" dirty="0"/>
              <a:t>minimum of three </a:t>
            </a:r>
            <a:r>
              <a:rPr lang="en-US" sz="2000" u="sng" dirty="0" smtClean="0"/>
              <a:t>years</a:t>
            </a:r>
            <a:r>
              <a:rPr lang="en-US" sz="1600" dirty="0" smtClean="0">
                <a:solidFill>
                  <a:schemeClr val="tx1"/>
                </a:solidFill>
              </a:rPr>
              <a:t>. </a:t>
            </a:r>
            <a:r>
              <a:rPr lang="en-US" sz="1100" dirty="0" smtClean="0">
                <a:solidFill>
                  <a:schemeClr val="tx1"/>
                </a:solidFill>
              </a:rPr>
              <a:t> </a:t>
            </a:r>
            <a:r>
              <a:rPr lang="en-US" sz="900" dirty="0" smtClean="0">
                <a:solidFill>
                  <a:schemeClr val="tx1"/>
                </a:solidFill>
              </a:rPr>
              <a:t> </a:t>
            </a:r>
          </a:p>
          <a:p>
            <a:pPr marL="0" indent="0">
              <a:spcBef>
                <a:spcPts val="1200"/>
              </a:spcBef>
              <a:buNone/>
            </a:pPr>
            <a:r>
              <a:rPr lang="en-US" sz="1800" dirty="0" smtClean="0"/>
              <a:t>4.c.</a:t>
            </a:r>
            <a:r>
              <a:rPr lang="en-US" sz="1800" dirty="0"/>
              <a:t>	</a:t>
            </a:r>
            <a:r>
              <a:rPr lang="en-US" sz="2000" dirty="0" smtClean="0"/>
              <a:t>Prior </a:t>
            </a:r>
            <a:r>
              <a:rPr lang="en-US" sz="2000" dirty="0"/>
              <a:t>to allowing additional open non-whiting trawling from January through </a:t>
            </a:r>
            <a:r>
              <a:rPr lang="en-US" sz="2000" dirty="0" smtClean="0"/>
              <a:t>mid-	May</a:t>
            </a:r>
            <a:r>
              <a:rPr lang="en-US" sz="2000" dirty="0"/>
              <a:t>, NMFS shall implement EFPs designed to collect information about </a:t>
            </a:r>
            <a:r>
              <a:rPr lang="en-US" sz="2000" dirty="0" smtClean="0"/>
              <a:t>	Chinook </a:t>
            </a:r>
            <a:r>
              <a:rPr lang="en-US" sz="2000" dirty="0"/>
              <a:t>and </a:t>
            </a:r>
            <a:r>
              <a:rPr lang="en-US" sz="2000" dirty="0" err="1"/>
              <a:t>coho</a:t>
            </a:r>
            <a:r>
              <a:rPr lang="en-US" sz="2000" dirty="0"/>
              <a:t> bycatch levels and stock composition from fishing during that </a:t>
            </a:r>
            <a:r>
              <a:rPr lang="en-US" sz="2000" dirty="0" smtClean="0"/>
              <a:t>	time </a:t>
            </a:r>
            <a:r>
              <a:rPr lang="en-US" sz="2000" dirty="0"/>
              <a:t>for a </a:t>
            </a:r>
            <a:r>
              <a:rPr lang="en-US" sz="2000" u="sng" dirty="0"/>
              <a:t>minimum of three years</a:t>
            </a:r>
            <a:r>
              <a:rPr lang="en-US" sz="2000" dirty="0"/>
              <a:t>. In doing so, NMFS should take into account </a:t>
            </a:r>
            <a:r>
              <a:rPr lang="en-US" sz="2000" dirty="0" smtClean="0"/>
              <a:t>	relevant </a:t>
            </a:r>
            <a:r>
              <a:rPr lang="en-US" sz="2000" dirty="0"/>
              <a:t>information from existing EFPs. Information from the EFPs will be used </a:t>
            </a:r>
            <a:r>
              <a:rPr lang="en-US" sz="2000" dirty="0" smtClean="0"/>
              <a:t>	to </a:t>
            </a:r>
            <a:r>
              <a:rPr lang="en-US" sz="2000" dirty="0"/>
              <a:t>inform measures the Council may adopt to ensure the impacts are consistent </a:t>
            </a:r>
            <a:r>
              <a:rPr lang="en-US" sz="2000" dirty="0" smtClean="0"/>
              <a:t>	with </a:t>
            </a:r>
            <a:r>
              <a:rPr lang="en-US" sz="2000" dirty="0"/>
              <a:t>the analysis in this opinion.</a:t>
            </a:r>
          </a:p>
          <a:p>
            <a:pPr marL="0" indent="0">
              <a:buNone/>
            </a:pPr>
            <a:r>
              <a:rPr lang="en-US" sz="2000" dirty="0"/>
              <a:t>4.d. The Council and NMFS will consider data collected as described in 4.a. </a:t>
            </a:r>
            <a:r>
              <a:rPr lang="en-US" sz="2000" dirty="0" smtClean="0"/>
              <a:t>and 4.b. 	in developing future management measures for the fishery.</a:t>
            </a:r>
            <a:endParaRPr lang="en-US" sz="1800" dirty="0" smtClean="0">
              <a:solidFill>
                <a:schemeClr val="tx1"/>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25</a:t>
            </a:fld>
            <a:endParaRPr lang="en-US" dirty="0"/>
          </a:p>
        </p:txBody>
      </p:sp>
    </p:spTree>
    <p:extLst>
      <p:ext uri="{BB962C8B-B14F-4D97-AF65-F5344CB8AC3E}">
        <p14:creationId xmlns:p14="http://schemas.microsoft.com/office/powerpoint/2010/main" val="360742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336793"/>
            <a:ext cx="8677728" cy="676014"/>
          </a:xfrm>
        </p:spPr>
        <p:txBody>
          <a:bodyPr>
            <a:noAutofit/>
          </a:bodyPr>
          <a:lstStyle/>
          <a:p>
            <a:pPr marL="457200" indent="-457200">
              <a:spcAft>
                <a:spcPts val="2400"/>
              </a:spcAft>
            </a:pPr>
            <a:r>
              <a:rPr lang="en-US" sz="3200" dirty="0" smtClean="0"/>
              <a:t>RPM </a:t>
            </a:r>
            <a:r>
              <a:rPr lang="en-US" sz="3200" dirty="0"/>
              <a:t>5</a:t>
            </a:r>
            <a:r>
              <a:rPr lang="en-US" sz="3200" dirty="0" smtClean="0"/>
              <a:t> – </a:t>
            </a:r>
            <a:r>
              <a:rPr lang="en-US" sz="3200" b="0" dirty="0" smtClean="0"/>
              <a:t>High Bycatch Times/Areas/Conditions</a:t>
            </a:r>
            <a:r>
              <a:rPr lang="en-US" sz="2800" b="0" dirty="0" smtClean="0"/>
              <a:t/>
            </a:r>
            <a:br>
              <a:rPr lang="en-US" sz="2800" b="0" dirty="0" smtClean="0"/>
            </a:br>
            <a:r>
              <a:rPr lang="en-US" sz="2000" dirty="0"/>
              <a:t>I</a:t>
            </a:r>
            <a:r>
              <a:rPr lang="en-US" sz="2000" dirty="0" smtClean="0"/>
              <a:t>dentify </a:t>
            </a:r>
            <a:r>
              <a:rPr lang="en-US" sz="2000" dirty="0"/>
              <a:t>factors that contribute to greater bycatch of Chinook and </a:t>
            </a:r>
            <a:r>
              <a:rPr lang="en-US" sz="2000" dirty="0" err="1"/>
              <a:t>coho</a:t>
            </a:r>
            <a:r>
              <a:rPr lang="en-US" sz="2000" dirty="0"/>
              <a:t> salmon in order to improve our ability to predict when greater levels of bycatch may occur, and to address these factors in the future. The Council shall consider this information when developing bycatch reduction management measures.</a:t>
            </a:r>
            <a:br>
              <a:rPr lang="en-US" sz="2000" dirty="0"/>
            </a:br>
            <a:endParaRPr lang="en-US" sz="2800" b="0" dirty="0"/>
          </a:p>
        </p:txBody>
      </p:sp>
      <p:sp>
        <p:nvSpPr>
          <p:cNvPr id="3" name="Content Placeholder 2"/>
          <p:cNvSpPr>
            <a:spLocks noGrp="1"/>
          </p:cNvSpPr>
          <p:nvPr>
            <p:ph idx="1"/>
          </p:nvPr>
        </p:nvSpPr>
        <p:spPr>
          <a:xfrm>
            <a:off x="1077108" y="2219785"/>
            <a:ext cx="7196035" cy="4135296"/>
          </a:xfrm>
        </p:spPr>
        <p:txBody>
          <a:bodyPr>
            <a:normAutofit fontScale="92500" lnSpcReduction="10000"/>
          </a:bodyPr>
          <a:lstStyle/>
          <a:p>
            <a:pPr marL="0" indent="0">
              <a:buNone/>
            </a:pPr>
            <a:r>
              <a:rPr lang="en-US" sz="2000" u="sng" dirty="0" smtClean="0"/>
              <a:t>Terms and Conditions</a:t>
            </a:r>
          </a:p>
          <a:p>
            <a:pPr marL="0" indent="0">
              <a:buNone/>
            </a:pPr>
            <a:r>
              <a:rPr lang="en-US" sz="2000" dirty="0" smtClean="0">
                <a:solidFill>
                  <a:srgbClr val="1E5C90"/>
                </a:solidFill>
              </a:rPr>
              <a:t>5.a.	Identify </a:t>
            </a:r>
            <a:r>
              <a:rPr lang="en-US" sz="2000" dirty="0">
                <a:solidFill>
                  <a:srgbClr val="1E5C90"/>
                </a:solidFill>
              </a:rPr>
              <a:t>areas (‘hot spots’) and times of consistently high Chinook and 	</a:t>
            </a:r>
            <a:r>
              <a:rPr lang="en-US" sz="2000" dirty="0" err="1" smtClean="0">
                <a:solidFill>
                  <a:srgbClr val="1E5C90"/>
                </a:solidFill>
              </a:rPr>
              <a:t>coho</a:t>
            </a:r>
            <a:r>
              <a:rPr lang="en-US" sz="2000" dirty="0" smtClean="0">
                <a:solidFill>
                  <a:srgbClr val="1E5C90"/>
                </a:solidFill>
              </a:rPr>
              <a:t> </a:t>
            </a:r>
            <a:r>
              <a:rPr lang="en-US" sz="2000" dirty="0">
                <a:solidFill>
                  <a:srgbClr val="1E5C90"/>
                </a:solidFill>
              </a:rPr>
              <a:t>bycatch </a:t>
            </a:r>
            <a:r>
              <a:rPr lang="en-US" sz="2000" dirty="0" smtClean="0">
                <a:solidFill>
                  <a:srgbClr val="1E5C90"/>
                </a:solidFill>
              </a:rPr>
              <a:t>and incorporate </a:t>
            </a:r>
            <a:r>
              <a:rPr lang="en-US" sz="2000" dirty="0">
                <a:solidFill>
                  <a:srgbClr val="1E5C90"/>
                </a:solidFill>
              </a:rPr>
              <a:t>as appropriate in developing mitigation </a:t>
            </a:r>
            <a:r>
              <a:rPr lang="en-US" sz="2000" dirty="0" smtClean="0">
                <a:solidFill>
                  <a:srgbClr val="1E5C90"/>
                </a:solidFill>
              </a:rPr>
              <a:t>	measures </a:t>
            </a:r>
            <a:r>
              <a:rPr lang="en-US" sz="2000" dirty="0">
                <a:solidFill>
                  <a:srgbClr val="1E5C90"/>
                </a:solidFill>
              </a:rPr>
              <a:t>to reduce </a:t>
            </a:r>
            <a:r>
              <a:rPr lang="en-US" sz="2000" dirty="0" smtClean="0">
                <a:solidFill>
                  <a:srgbClr val="1E5C90"/>
                </a:solidFill>
              </a:rPr>
              <a:t>bycatch.</a:t>
            </a:r>
          </a:p>
          <a:p>
            <a:pPr marL="0" indent="0">
              <a:buNone/>
            </a:pPr>
            <a:r>
              <a:rPr lang="en-US" sz="2000" dirty="0" smtClean="0">
                <a:solidFill>
                  <a:srgbClr val="1E5C90"/>
                </a:solidFill>
              </a:rPr>
              <a:t>5.b. </a:t>
            </a:r>
            <a:r>
              <a:rPr lang="en-US" sz="2000" dirty="0">
                <a:solidFill>
                  <a:srgbClr val="1E5C90"/>
                </a:solidFill>
              </a:rPr>
              <a:t>Over the next 2</a:t>
            </a:r>
            <a:r>
              <a:rPr lang="en-US" sz="2000" dirty="0" smtClean="0">
                <a:solidFill>
                  <a:srgbClr val="1E5C90"/>
                </a:solidFill>
              </a:rPr>
              <a:t> </a:t>
            </a:r>
            <a:r>
              <a:rPr lang="en-US" sz="2000" dirty="0">
                <a:solidFill>
                  <a:srgbClr val="1E5C90"/>
                </a:solidFill>
              </a:rPr>
              <a:t>years then every 5</a:t>
            </a:r>
            <a:r>
              <a:rPr lang="en-US" sz="2000" dirty="0" smtClean="0">
                <a:solidFill>
                  <a:srgbClr val="1E5C90"/>
                </a:solidFill>
              </a:rPr>
              <a:t> years, conduct </a:t>
            </a:r>
            <a:r>
              <a:rPr lang="en-US" sz="2000" dirty="0">
                <a:solidFill>
                  <a:srgbClr val="1E5C90"/>
                </a:solidFill>
              </a:rPr>
              <a:t>analysis to </a:t>
            </a:r>
            <a:r>
              <a:rPr lang="en-US" sz="2000" dirty="0" smtClean="0">
                <a:solidFill>
                  <a:srgbClr val="1E5C90"/>
                </a:solidFill>
              </a:rPr>
              <a:t>identify: </a:t>
            </a:r>
            <a:endParaRPr lang="en-US" sz="2000" dirty="0">
              <a:solidFill>
                <a:srgbClr val="1E5C90"/>
              </a:solidFill>
            </a:endParaRPr>
          </a:p>
          <a:p>
            <a:pPr marL="0" indent="0">
              <a:buNone/>
            </a:pPr>
            <a:r>
              <a:rPr lang="en-US" sz="2000" dirty="0" smtClean="0">
                <a:solidFill>
                  <a:srgbClr val="1E5C90"/>
                </a:solidFill>
              </a:rPr>
              <a:t>	</a:t>
            </a:r>
            <a:r>
              <a:rPr lang="en-US" sz="2000" dirty="0" err="1" smtClean="0">
                <a:solidFill>
                  <a:srgbClr val="1E5C90"/>
                </a:solidFill>
              </a:rPr>
              <a:t>i</a:t>
            </a:r>
            <a:r>
              <a:rPr lang="en-US" sz="2000" dirty="0" smtClean="0">
                <a:solidFill>
                  <a:srgbClr val="1E5C90"/>
                </a:solidFill>
              </a:rPr>
              <a:t>. </a:t>
            </a:r>
            <a:r>
              <a:rPr lang="en-US" sz="2000" dirty="0">
                <a:solidFill>
                  <a:srgbClr val="1E5C90"/>
                </a:solidFill>
              </a:rPr>
              <a:t>Indicators that are most useful in indicating anomalous ocean </a:t>
            </a:r>
            <a:r>
              <a:rPr lang="en-US" sz="2000" dirty="0" smtClean="0">
                <a:solidFill>
                  <a:srgbClr val="1E5C90"/>
                </a:solidFill>
              </a:rPr>
              <a:t>	conditions </a:t>
            </a:r>
            <a:r>
              <a:rPr lang="en-US" sz="2000" dirty="0">
                <a:solidFill>
                  <a:srgbClr val="1E5C90"/>
                </a:solidFill>
              </a:rPr>
              <a:t>that are likely to result in high Chinook bycatch, and; </a:t>
            </a:r>
          </a:p>
          <a:p>
            <a:pPr marL="0" indent="0">
              <a:buNone/>
            </a:pPr>
            <a:r>
              <a:rPr lang="en-US" sz="2000" dirty="0" smtClean="0">
                <a:solidFill>
                  <a:srgbClr val="1E5C90"/>
                </a:solidFill>
              </a:rPr>
              <a:t>	ii</a:t>
            </a:r>
            <a:r>
              <a:rPr lang="en-US" sz="2000" dirty="0">
                <a:solidFill>
                  <a:srgbClr val="1E5C90"/>
                </a:solidFill>
              </a:rPr>
              <a:t>. The most important indicators or combinations of circumstances that </a:t>
            </a:r>
            <a:r>
              <a:rPr lang="en-US" sz="2000" dirty="0" smtClean="0">
                <a:solidFill>
                  <a:srgbClr val="1E5C90"/>
                </a:solidFill>
              </a:rPr>
              <a:t>	are </a:t>
            </a:r>
            <a:r>
              <a:rPr lang="en-US" sz="2000" dirty="0">
                <a:solidFill>
                  <a:srgbClr val="1E5C90"/>
                </a:solidFill>
              </a:rPr>
              <a:t>likely to result in extreme salmon bycatch events in the whiting and </a:t>
            </a:r>
            <a:r>
              <a:rPr lang="en-US" sz="2000" dirty="0" smtClean="0">
                <a:solidFill>
                  <a:srgbClr val="1E5C90"/>
                </a:solidFill>
              </a:rPr>
              <a:t>	non-whiting </a:t>
            </a:r>
            <a:r>
              <a:rPr lang="en-US" sz="2000" dirty="0">
                <a:solidFill>
                  <a:srgbClr val="1E5C90"/>
                </a:solidFill>
              </a:rPr>
              <a:t>trawl fisheries. </a:t>
            </a:r>
            <a:endParaRPr lang="en-US" sz="2000" dirty="0" smtClean="0">
              <a:solidFill>
                <a:srgbClr val="1E5C90"/>
              </a:solidFill>
            </a:endParaRPr>
          </a:p>
          <a:p>
            <a:pPr marL="0" indent="0">
              <a:buNone/>
            </a:pPr>
            <a:r>
              <a:rPr lang="en-US" sz="2000" dirty="0"/>
              <a:t>5.c. </a:t>
            </a:r>
            <a:r>
              <a:rPr lang="en-US" sz="2000" dirty="0" smtClean="0"/>
              <a:t>	Produce </a:t>
            </a:r>
            <a:r>
              <a:rPr lang="en-US" sz="2000" dirty="0"/>
              <a:t>a report(s) summarizing the </a:t>
            </a:r>
            <a:r>
              <a:rPr lang="en-US" sz="2000" dirty="0" smtClean="0"/>
              <a:t>findings </a:t>
            </a:r>
            <a:r>
              <a:rPr lang="en-US" sz="2000" dirty="0"/>
              <a:t>of its analyses in T&amp;C 5a </a:t>
            </a:r>
            <a:r>
              <a:rPr lang="en-US" sz="2000" dirty="0" smtClean="0"/>
              <a:t>	and 5b </a:t>
            </a:r>
            <a:r>
              <a:rPr lang="en-US" sz="2000" dirty="0"/>
              <a:t>and recommendations on how </a:t>
            </a:r>
            <a:r>
              <a:rPr lang="en-US" sz="2000" dirty="0" smtClean="0"/>
              <a:t>the information </a:t>
            </a:r>
            <a:r>
              <a:rPr lang="en-US" sz="2000" dirty="0"/>
              <a:t>could </a:t>
            </a:r>
            <a:r>
              <a:rPr lang="en-US" sz="2000" dirty="0" smtClean="0"/>
              <a:t>be 	incorporated into </a:t>
            </a:r>
            <a:r>
              <a:rPr lang="en-US" sz="2000" dirty="0"/>
              <a:t>management. The first report(s) </a:t>
            </a:r>
            <a:r>
              <a:rPr lang="en-US" sz="2000" dirty="0" smtClean="0"/>
              <a:t>is </a:t>
            </a:r>
            <a:r>
              <a:rPr lang="en-US" sz="2000" dirty="0"/>
              <a:t>due </a:t>
            </a:r>
            <a:r>
              <a:rPr lang="en-US" sz="2000" dirty="0" smtClean="0"/>
              <a:t>within 2 </a:t>
            </a:r>
            <a:r>
              <a:rPr lang="en-US" sz="2000" dirty="0"/>
              <a:t>years of </a:t>
            </a:r>
            <a:r>
              <a:rPr lang="en-US" sz="2000" dirty="0" smtClean="0"/>
              <a:t>	December 2017 and </a:t>
            </a:r>
            <a:r>
              <a:rPr lang="en-US" sz="2000" dirty="0"/>
              <a:t>every 5 years thereafter.</a:t>
            </a:r>
            <a:endParaRPr lang="en-US" sz="2000" dirty="0">
              <a:solidFill>
                <a:schemeClr val="tx1"/>
              </a:solidFill>
            </a:endParaRPr>
          </a:p>
          <a:p>
            <a:pPr marL="0" indent="0">
              <a:buNone/>
            </a:pPr>
            <a:endParaRPr lang="en-US" sz="2000" dirty="0" smtClean="0">
              <a:solidFill>
                <a:srgbClr val="1E5C90"/>
              </a:solidFill>
            </a:endParaRPr>
          </a:p>
        </p:txBody>
      </p:sp>
      <p:sp>
        <p:nvSpPr>
          <p:cNvPr id="4" name="Slide Number Placeholder 3"/>
          <p:cNvSpPr>
            <a:spLocks noGrp="1"/>
          </p:cNvSpPr>
          <p:nvPr>
            <p:ph type="sldNum" sz="quarter" idx="10"/>
          </p:nvPr>
        </p:nvSpPr>
        <p:spPr/>
        <p:txBody>
          <a:bodyPr/>
          <a:lstStyle/>
          <a:p>
            <a:r>
              <a:rPr lang="en-US" dirty="0" smtClean="0"/>
              <a:t>t of Commerce | National Oceanic and Atmospheric Administration | NOAA Fisheries | Page </a:t>
            </a:r>
            <a:fld id="{632D3AEB-7CBE-3049-91AC-335C6B4F5BF6}" type="slidenum">
              <a:rPr lang="en-US" smtClean="0"/>
              <a:pPr/>
              <a:t>26</a:t>
            </a:fld>
            <a:endParaRPr lang="en-US" dirty="0"/>
          </a:p>
        </p:txBody>
      </p:sp>
    </p:spTree>
    <p:extLst>
      <p:ext uri="{BB962C8B-B14F-4D97-AF65-F5344CB8AC3E}">
        <p14:creationId xmlns:p14="http://schemas.microsoft.com/office/powerpoint/2010/main" val="3910236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27</a:t>
            </a:fld>
            <a:endParaRPr lang="en-US" dirty="0"/>
          </a:p>
        </p:txBody>
      </p:sp>
      <p:grpSp>
        <p:nvGrpSpPr>
          <p:cNvPr id="5" name="Group 4"/>
          <p:cNvGrpSpPr/>
          <p:nvPr/>
        </p:nvGrpSpPr>
        <p:grpSpPr>
          <a:xfrm>
            <a:off x="4366629" y="1008002"/>
            <a:ext cx="4777371" cy="5481316"/>
            <a:chOff x="4047315" y="505932"/>
            <a:chExt cx="4533903" cy="5460874"/>
          </a:xfrm>
        </p:grpSpPr>
        <p:graphicFrame>
          <p:nvGraphicFramePr>
            <p:cNvPr id="13" name="Object 12"/>
            <p:cNvGraphicFramePr>
              <a:graphicFrameLocks noChangeAspect="1"/>
            </p:cNvGraphicFramePr>
            <p:nvPr>
              <p:extLst>
                <p:ext uri="{D42A27DB-BD31-4B8C-83A1-F6EECF244321}">
                  <p14:modId xmlns:p14="http://schemas.microsoft.com/office/powerpoint/2010/main" val="1210288634"/>
                </p:ext>
              </p:extLst>
            </p:nvPr>
          </p:nvGraphicFramePr>
          <p:xfrm>
            <a:off x="4047315" y="505932"/>
            <a:ext cx="4533903" cy="5460874"/>
          </p:xfrm>
          <a:graphic>
            <a:graphicData uri="http://schemas.openxmlformats.org/presentationml/2006/ole">
              <mc:AlternateContent xmlns:mc="http://schemas.openxmlformats.org/markup-compatibility/2006">
                <mc:Choice xmlns:v="urn:schemas-microsoft-com:vml" Requires="v">
                  <p:oleObj spid="_x0000_s1131" name="Bitmap Image" r:id="rId4" imgW="6447619" imgH="8059275" progId="Paint.Picture">
                    <p:embed/>
                  </p:oleObj>
                </mc:Choice>
                <mc:Fallback>
                  <p:oleObj name="Bitmap Image" r:id="rId4" imgW="6447619" imgH="8059275" progId="Paint.Picture">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7315" y="505932"/>
                          <a:ext cx="4533903" cy="5460874"/>
                        </a:xfrm>
                        <a:prstGeom prst="rect">
                          <a:avLst/>
                        </a:prstGeom>
                        <a:noFill/>
                      </p:spPr>
                    </p:pic>
                  </p:oleObj>
                </mc:Fallback>
              </mc:AlternateContent>
            </a:graphicData>
          </a:graphic>
        </p:graphicFrame>
        <p:sp>
          <p:nvSpPr>
            <p:cNvPr id="3" name="Oval 2"/>
            <p:cNvSpPr/>
            <p:nvPr/>
          </p:nvSpPr>
          <p:spPr>
            <a:xfrm>
              <a:off x="5835295" y="3338286"/>
              <a:ext cx="464457" cy="145142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027508" y="995603"/>
            <a:ext cx="4458893" cy="5506113"/>
            <a:chOff x="824163" y="485490"/>
            <a:chExt cx="4458893" cy="5506113"/>
          </a:xfrm>
        </p:grpSpPr>
        <p:pic>
          <p:nvPicPr>
            <p:cNvPr id="7" name="Picture 6"/>
            <p:cNvPicPr>
              <a:picLocks noChangeAspect="1"/>
            </p:cNvPicPr>
            <p:nvPr/>
          </p:nvPicPr>
          <p:blipFill>
            <a:blip r:embed="rId6"/>
            <a:stretch>
              <a:fillRect/>
            </a:stretch>
          </p:blipFill>
          <p:spPr>
            <a:xfrm>
              <a:off x="824163" y="485490"/>
              <a:ext cx="4458893" cy="5506113"/>
            </a:xfrm>
            <a:prstGeom prst="rect">
              <a:avLst/>
            </a:prstGeom>
          </p:spPr>
        </p:pic>
        <p:sp>
          <p:nvSpPr>
            <p:cNvPr id="19" name="Oval 18"/>
            <p:cNvSpPr/>
            <p:nvPr/>
          </p:nvSpPr>
          <p:spPr>
            <a:xfrm>
              <a:off x="2300517" y="1335315"/>
              <a:ext cx="529770" cy="119302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991893" y="105607"/>
            <a:ext cx="286488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i="1" cap="none" spc="0" dirty="0" smtClean="0">
                <a:ln/>
                <a:solidFill>
                  <a:srgbClr val="FF0000"/>
                </a:solidFill>
                <a:effectLst>
                  <a:glow rad="228600">
                    <a:schemeClr val="accent5">
                      <a:satMod val="175000"/>
                      <a:alpha val="40000"/>
                    </a:schemeClr>
                  </a:glow>
                </a:effectLst>
              </a:rPr>
              <a:t>Hot Spots</a:t>
            </a:r>
            <a:endParaRPr lang="en-US" sz="5400" b="1" i="1" cap="none" spc="0" dirty="0">
              <a:ln/>
              <a:solidFill>
                <a:srgbClr val="FF0000"/>
              </a:solidFill>
              <a:effectLst>
                <a:glow rad="228600">
                  <a:schemeClr val="accent5">
                    <a:satMod val="175000"/>
                    <a:alpha val="40000"/>
                  </a:schemeClr>
                </a:glow>
              </a:effectLst>
            </a:endParaRPr>
          </a:p>
        </p:txBody>
      </p:sp>
    </p:spTree>
    <p:extLst>
      <p:ext uri="{BB962C8B-B14F-4D97-AF65-F5344CB8AC3E}">
        <p14:creationId xmlns:p14="http://schemas.microsoft.com/office/powerpoint/2010/main" val="7921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17">
                                            <p:txEl>
                                              <p:pRg st="0" end="0"/>
                                            </p:txEl>
                                          </p:spTgt>
                                        </p:tgtEl>
                                        <p:attrNameLst>
                                          <p:attrName>ppt_x</p:attrName>
                                          <p:attrName>ppt_y</p:attrName>
                                        </p:attrNameLst>
                                      </p:cBhvr>
                                    </p:animMotion>
                                    <p:animRot by="1500000">
                                      <p:cBhvr>
                                        <p:cTn id="7" dur="250" fill="hold">
                                          <p:stCondLst>
                                            <p:cond delay="0"/>
                                          </p:stCondLst>
                                        </p:cTn>
                                        <p:tgtEl>
                                          <p:spTgt spid="17">
                                            <p:txEl>
                                              <p:pRg st="0" end="0"/>
                                            </p:txEl>
                                          </p:spTgt>
                                        </p:tgtEl>
                                        <p:attrNameLst>
                                          <p:attrName>r</p:attrName>
                                        </p:attrNameLst>
                                      </p:cBhvr>
                                    </p:animRot>
                                    <p:animRot by="-1500000">
                                      <p:cBhvr>
                                        <p:cTn id="8" dur="250" fill="hold">
                                          <p:stCondLst>
                                            <p:cond delay="250"/>
                                          </p:stCondLst>
                                        </p:cTn>
                                        <p:tgtEl>
                                          <p:spTgt spid="17">
                                            <p:txEl>
                                              <p:pRg st="0" end="0"/>
                                            </p:txEl>
                                          </p:spTgt>
                                        </p:tgtEl>
                                        <p:attrNameLst>
                                          <p:attrName>r</p:attrName>
                                        </p:attrNameLst>
                                      </p:cBhvr>
                                    </p:animRot>
                                    <p:animRot by="-1500000">
                                      <p:cBhvr>
                                        <p:cTn id="9" dur="250" fill="hold">
                                          <p:stCondLst>
                                            <p:cond delay="500"/>
                                          </p:stCondLst>
                                        </p:cTn>
                                        <p:tgtEl>
                                          <p:spTgt spid="17">
                                            <p:txEl>
                                              <p:pRg st="0" end="0"/>
                                            </p:txEl>
                                          </p:spTgt>
                                        </p:tgtEl>
                                        <p:attrNameLst>
                                          <p:attrName>r</p:attrName>
                                        </p:attrNameLst>
                                      </p:cBhvr>
                                    </p:animRot>
                                    <p:animRot by="1500000">
                                      <p:cBhvr>
                                        <p:cTn id="10" dur="250" fill="hold">
                                          <p:stCondLst>
                                            <p:cond delay="750"/>
                                          </p:stCondLst>
                                        </p:cTn>
                                        <p:tgtEl>
                                          <p:spTgt spid="17">
                                            <p:txEl>
                                              <p:pRg st="0" end="0"/>
                                            </p:txEl>
                                          </p:spTgt>
                                        </p:tgtEl>
                                        <p:attrNameLst>
                                          <p:attrName>r</p:attrName>
                                        </p:attrNameLst>
                                      </p:cBhvr>
                                    </p:animRot>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28</a:t>
            </a:fld>
            <a:endParaRPr lang="en-US" dirty="0"/>
          </a:p>
        </p:txBody>
      </p:sp>
      <p:pic>
        <p:nvPicPr>
          <p:cNvPr id="8" name="Picture 7"/>
          <p:cNvPicPr>
            <a:picLocks noChangeAspect="1"/>
          </p:cNvPicPr>
          <p:nvPr/>
        </p:nvPicPr>
        <p:blipFill>
          <a:blip r:embed="rId3"/>
          <a:stretch>
            <a:fillRect/>
          </a:stretch>
        </p:blipFill>
        <p:spPr>
          <a:xfrm>
            <a:off x="393436" y="828060"/>
            <a:ext cx="8408165" cy="5185396"/>
          </a:xfrm>
          <a:prstGeom prst="rect">
            <a:avLst/>
          </a:prstGeom>
        </p:spPr>
      </p:pic>
      <p:sp>
        <p:nvSpPr>
          <p:cNvPr id="10" name="TextBox 9"/>
          <p:cNvSpPr txBox="1"/>
          <p:nvPr/>
        </p:nvSpPr>
        <p:spPr>
          <a:xfrm>
            <a:off x="0" y="5991603"/>
            <a:ext cx="1648326" cy="307777"/>
          </a:xfrm>
          <a:prstGeom prst="rect">
            <a:avLst/>
          </a:prstGeom>
          <a:noFill/>
        </p:spPr>
        <p:txBody>
          <a:bodyPr wrap="square" rtlCol="0">
            <a:spAutoFit/>
          </a:bodyPr>
          <a:lstStyle/>
          <a:p>
            <a:r>
              <a:rPr lang="en-US" sz="1400" dirty="0" smtClean="0"/>
              <a:t>www.nwfsc.noaa.gov</a:t>
            </a:r>
            <a:endParaRPr lang="en-US" sz="1400" dirty="0"/>
          </a:p>
        </p:txBody>
      </p:sp>
      <p:sp>
        <p:nvSpPr>
          <p:cNvPr id="15" name="TextBox 14"/>
          <p:cNvSpPr txBox="1"/>
          <p:nvPr/>
        </p:nvSpPr>
        <p:spPr>
          <a:xfrm>
            <a:off x="1648327" y="105842"/>
            <a:ext cx="7233102" cy="646331"/>
          </a:xfrm>
          <a:prstGeom prst="rect">
            <a:avLst/>
          </a:prstGeom>
          <a:noFill/>
        </p:spPr>
        <p:txBody>
          <a:bodyPr wrap="square" rtlCol="0">
            <a:spAutoFit/>
          </a:bodyPr>
          <a:lstStyle/>
          <a:p>
            <a:r>
              <a:rPr lang="en-US" sz="3600" dirty="0" smtClean="0">
                <a:solidFill>
                  <a:schemeClr val="bg1"/>
                </a:solidFill>
              </a:rPr>
              <a:t>Salmon Indicators: </a:t>
            </a:r>
            <a:r>
              <a:rPr lang="en-US" sz="3600" b="1" dirty="0" smtClean="0">
                <a:solidFill>
                  <a:srgbClr val="C00000"/>
                </a:solidFill>
              </a:rPr>
              <a:t>Bad </a:t>
            </a:r>
            <a:r>
              <a:rPr lang="en-US" sz="3600" dirty="0" smtClean="0">
                <a:solidFill>
                  <a:schemeClr val="bg1"/>
                </a:solidFill>
              </a:rPr>
              <a:t>- &gt; </a:t>
            </a:r>
            <a:r>
              <a:rPr lang="en-US" sz="3600" b="1" dirty="0" smtClean="0">
                <a:solidFill>
                  <a:srgbClr val="FFFF00"/>
                </a:solidFill>
              </a:rPr>
              <a:t>Fair </a:t>
            </a:r>
            <a:r>
              <a:rPr lang="en-US" sz="3600" dirty="0" smtClean="0">
                <a:solidFill>
                  <a:schemeClr val="bg1"/>
                </a:solidFill>
              </a:rPr>
              <a:t>- &gt; </a:t>
            </a:r>
            <a:r>
              <a:rPr lang="en-US" sz="3600" b="1" dirty="0" smtClean="0">
                <a:solidFill>
                  <a:srgbClr val="00B050"/>
                </a:solidFill>
              </a:rPr>
              <a:t>Good</a:t>
            </a:r>
            <a:endParaRPr lang="en-US" sz="3600" b="1" dirty="0">
              <a:solidFill>
                <a:srgbClr val="00B050"/>
              </a:solidFill>
            </a:endParaRPr>
          </a:p>
        </p:txBody>
      </p:sp>
      <p:sp>
        <p:nvSpPr>
          <p:cNvPr id="12" name="Rectangle 11"/>
          <p:cNvSpPr/>
          <p:nvPr/>
        </p:nvSpPr>
        <p:spPr>
          <a:xfrm>
            <a:off x="4209143" y="828060"/>
            <a:ext cx="388375" cy="516354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220855" y="835320"/>
            <a:ext cx="388375" cy="516354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200639" y="777264"/>
            <a:ext cx="702218" cy="5214339"/>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668307" y="5373715"/>
            <a:ext cx="1542322" cy="338554"/>
          </a:xfrm>
          <a:prstGeom prst="rect">
            <a:avLst/>
          </a:prstGeom>
          <a:solidFill>
            <a:schemeClr val="bg1"/>
          </a:solidFill>
        </p:spPr>
        <p:txBody>
          <a:bodyPr wrap="square" rtlCol="0">
            <a:spAutoFit/>
          </a:bodyPr>
          <a:lstStyle/>
          <a:p>
            <a:r>
              <a:rPr lang="en-US" sz="1600" b="1" dirty="0" smtClean="0"/>
              <a:t>2005 = 3</a:t>
            </a:r>
            <a:r>
              <a:rPr lang="en-US" sz="1600" b="1" baseline="30000" dirty="0" smtClean="0"/>
              <a:t>rd</a:t>
            </a:r>
            <a:r>
              <a:rPr lang="en-US" sz="1600" b="1" dirty="0" smtClean="0"/>
              <a:t> worst</a:t>
            </a:r>
            <a:endParaRPr lang="en-US" sz="1600" b="1" dirty="0"/>
          </a:p>
        </p:txBody>
      </p:sp>
      <p:sp>
        <p:nvSpPr>
          <p:cNvPr id="18" name="TextBox 17"/>
          <p:cNvSpPr txBox="1"/>
          <p:nvPr/>
        </p:nvSpPr>
        <p:spPr>
          <a:xfrm>
            <a:off x="7144480" y="5384003"/>
            <a:ext cx="1542322" cy="338554"/>
          </a:xfrm>
          <a:prstGeom prst="rect">
            <a:avLst/>
          </a:prstGeom>
          <a:solidFill>
            <a:schemeClr val="bg1"/>
          </a:solidFill>
        </p:spPr>
        <p:txBody>
          <a:bodyPr wrap="square" rtlCol="0">
            <a:spAutoFit/>
          </a:bodyPr>
          <a:lstStyle/>
          <a:p>
            <a:r>
              <a:rPr lang="en-US" sz="1600" b="1" dirty="0" smtClean="0"/>
              <a:t>2016 = 2</a:t>
            </a:r>
            <a:r>
              <a:rPr lang="en-US" sz="1600" b="1" baseline="30000" dirty="0"/>
              <a:t>n</a:t>
            </a:r>
            <a:r>
              <a:rPr lang="en-US" sz="1600" b="1" baseline="30000" dirty="0" smtClean="0"/>
              <a:t>d</a:t>
            </a:r>
            <a:r>
              <a:rPr lang="en-US" sz="1600" b="1" dirty="0" smtClean="0"/>
              <a:t> worst</a:t>
            </a:r>
            <a:endParaRPr lang="en-US" sz="1600" b="1" dirty="0"/>
          </a:p>
        </p:txBody>
      </p:sp>
      <p:sp>
        <p:nvSpPr>
          <p:cNvPr id="23" name="TextBox 22"/>
          <p:cNvSpPr txBox="1"/>
          <p:nvPr/>
        </p:nvSpPr>
        <p:spPr>
          <a:xfrm>
            <a:off x="1422288" y="5384003"/>
            <a:ext cx="1244714" cy="338554"/>
          </a:xfrm>
          <a:prstGeom prst="rect">
            <a:avLst/>
          </a:prstGeom>
          <a:solidFill>
            <a:schemeClr val="bg1"/>
          </a:solidFill>
        </p:spPr>
        <p:txBody>
          <a:bodyPr wrap="square" rtlCol="0">
            <a:spAutoFit/>
          </a:bodyPr>
          <a:lstStyle/>
          <a:p>
            <a:r>
              <a:rPr lang="en-US" sz="1600" b="1" dirty="0" smtClean="0"/>
              <a:t>1998 = worst</a:t>
            </a:r>
            <a:endParaRPr lang="en-US" sz="1600" b="1" dirty="0"/>
          </a:p>
        </p:txBody>
      </p:sp>
    </p:spTree>
    <p:extLst>
      <p:ext uri="{BB962C8B-B14F-4D97-AF65-F5344CB8AC3E}">
        <p14:creationId xmlns:p14="http://schemas.microsoft.com/office/powerpoint/2010/main" val="953556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336793"/>
            <a:ext cx="8677728" cy="676014"/>
          </a:xfrm>
        </p:spPr>
        <p:txBody>
          <a:bodyPr>
            <a:noAutofit/>
          </a:bodyPr>
          <a:lstStyle/>
          <a:p>
            <a:r>
              <a:rPr lang="en-US" sz="3200" dirty="0" smtClean="0"/>
              <a:t>RPM </a:t>
            </a:r>
            <a:r>
              <a:rPr lang="en-US" sz="3200" dirty="0"/>
              <a:t>6</a:t>
            </a:r>
            <a:r>
              <a:rPr lang="en-US" sz="3200" dirty="0" smtClean="0"/>
              <a:t> – </a:t>
            </a:r>
            <a:r>
              <a:rPr lang="en-US" sz="3200" b="0" dirty="0" smtClean="0"/>
              <a:t>Monitoring and Evaluation</a:t>
            </a:r>
            <a:r>
              <a:rPr lang="en-US" sz="3200" b="0" dirty="0"/>
              <a:t/>
            </a:r>
            <a:br>
              <a:rPr lang="en-US" sz="3200" b="0" dirty="0"/>
            </a:br>
            <a:r>
              <a:rPr lang="en-US" sz="2000" dirty="0" smtClean="0"/>
              <a:t>Compile </a:t>
            </a:r>
            <a:r>
              <a:rPr lang="en-US" sz="2000" dirty="0"/>
              <a:t>and provide </a:t>
            </a:r>
            <a:r>
              <a:rPr lang="en-US" sz="2000" dirty="0" smtClean="0"/>
              <a:t>an annual </a:t>
            </a:r>
            <a:r>
              <a:rPr lang="en-US" sz="2000" dirty="0"/>
              <a:t>report </a:t>
            </a:r>
            <a:r>
              <a:rPr lang="en-US" sz="2000" dirty="0" smtClean="0"/>
              <a:t>summarizing </a:t>
            </a:r>
            <a:r>
              <a:rPr lang="en-US" sz="2000" dirty="0"/>
              <a:t>the following: a) all observed, reported, and estimated take of salmon by fishery sector, species, gear type, and location of bycatch in the </a:t>
            </a:r>
            <a:r>
              <a:rPr lang="en-US" sz="2000" dirty="0" err="1"/>
              <a:t>groundfish</a:t>
            </a:r>
            <a:r>
              <a:rPr lang="en-US" sz="2000" dirty="0"/>
              <a:t> fishery; b) stock composition of the Chinook bycatch by fishery sector and gear type including analysis of genetic data and expanded CWTs recovered by fishery sector, species and gear type, and c) the use of bycatch reduction measures in that year and evaluation of their effectiveness. </a:t>
            </a:r>
            <a:r>
              <a:rPr lang="en-US" dirty="0"/>
              <a:t/>
            </a:r>
            <a:br>
              <a:rPr lang="en-US" dirty="0"/>
            </a:br>
            <a:endParaRPr lang="en-US" b="0" dirty="0"/>
          </a:p>
        </p:txBody>
      </p:sp>
      <p:sp>
        <p:nvSpPr>
          <p:cNvPr id="3" name="Content Placeholder 2"/>
          <p:cNvSpPr>
            <a:spLocks noGrp="1"/>
          </p:cNvSpPr>
          <p:nvPr>
            <p:ph idx="1"/>
          </p:nvPr>
        </p:nvSpPr>
        <p:spPr>
          <a:xfrm>
            <a:off x="672062" y="2919316"/>
            <a:ext cx="7362496" cy="1529256"/>
          </a:xfrm>
        </p:spPr>
        <p:txBody>
          <a:bodyPr>
            <a:noAutofit/>
          </a:bodyPr>
          <a:lstStyle/>
          <a:p>
            <a:pPr marL="0" indent="0">
              <a:buNone/>
            </a:pPr>
            <a:r>
              <a:rPr lang="en-US" sz="2000" u="sng" dirty="0" smtClean="0"/>
              <a:t>Terms and Conditions</a:t>
            </a:r>
          </a:p>
          <a:p>
            <a:pPr marL="0" indent="0">
              <a:buNone/>
            </a:pPr>
            <a:r>
              <a:rPr lang="en-US" sz="2000" dirty="0" smtClean="0"/>
              <a:t>6.a.	annual </a:t>
            </a:r>
            <a:r>
              <a:rPr lang="en-US" sz="2000" dirty="0"/>
              <a:t>postseason report by November 1 the year </a:t>
            </a:r>
            <a:r>
              <a:rPr lang="en-US" sz="2000" dirty="0" smtClean="0"/>
              <a:t>following the season: </a:t>
            </a:r>
            <a:endParaRPr lang="en-US" sz="2000" dirty="0"/>
          </a:p>
          <a:p>
            <a:pPr lvl="0">
              <a:spcBef>
                <a:spcPts val="600"/>
              </a:spcBef>
            </a:pPr>
            <a:r>
              <a:rPr lang="en-US" sz="1800" dirty="0" smtClean="0"/>
              <a:t>observed </a:t>
            </a:r>
            <a:r>
              <a:rPr lang="en-US" sz="1800" dirty="0"/>
              <a:t>salmon bycatch by season, fishing depth, bottom depth, and area for the previous fishing year.</a:t>
            </a:r>
          </a:p>
          <a:p>
            <a:pPr lvl="0">
              <a:spcBef>
                <a:spcPts val="600"/>
              </a:spcBef>
            </a:pPr>
            <a:r>
              <a:rPr lang="en-US" sz="1800" dirty="0" smtClean="0"/>
              <a:t>stock </a:t>
            </a:r>
            <a:r>
              <a:rPr lang="en-US" sz="1800" dirty="0"/>
              <a:t>composition (genetic data and available estimated CWTs) and </a:t>
            </a:r>
            <a:r>
              <a:rPr lang="en-US" sz="1800" dirty="0" smtClean="0"/>
              <a:t>other </a:t>
            </a:r>
            <a:r>
              <a:rPr lang="en-US" sz="1800" dirty="0"/>
              <a:t>biological </a:t>
            </a:r>
            <a:r>
              <a:rPr lang="en-US" sz="1800" dirty="0" smtClean="0"/>
              <a:t>information.</a:t>
            </a:r>
            <a:endParaRPr lang="en-US" sz="1800" dirty="0"/>
          </a:p>
          <a:p>
            <a:pPr lvl="0">
              <a:spcBef>
                <a:spcPts val="600"/>
              </a:spcBef>
            </a:pPr>
            <a:r>
              <a:rPr lang="en-US" sz="1800" dirty="0" smtClean="0"/>
              <a:t>bycatch </a:t>
            </a:r>
            <a:r>
              <a:rPr lang="en-US" sz="1800" dirty="0"/>
              <a:t>reduction measures used and an evaluation of their effectiveness.</a:t>
            </a:r>
          </a:p>
          <a:p>
            <a:pPr>
              <a:spcBef>
                <a:spcPts val="600"/>
              </a:spcBef>
            </a:pPr>
            <a:r>
              <a:rPr lang="en-US" sz="1800" dirty="0" smtClean="0"/>
              <a:t>Compare </a:t>
            </a:r>
            <a:r>
              <a:rPr lang="en-US" sz="1800" dirty="0"/>
              <a:t>fishery’s geographic distribution during the season against the assumptions made about that distribution in </a:t>
            </a:r>
            <a:r>
              <a:rPr lang="en-US" sz="1800" dirty="0" smtClean="0"/>
              <a:t>the </a:t>
            </a:r>
            <a:r>
              <a:rPr lang="en-US" sz="1800" dirty="0"/>
              <a:t>opinion.</a:t>
            </a:r>
            <a:endParaRPr lang="en-US" sz="100" dirty="0" smtClean="0">
              <a:solidFill>
                <a:schemeClr val="tx1"/>
              </a:solidFill>
            </a:endParaRPr>
          </a:p>
        </p:txBody>
      </p:sp>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29</a:t>
            </a:fld>
            <a:endParaRPr lang="en-US" dirty="0"/>
          </a:p>
        </p:txBody>
      </p:sp>
    </p:spTree>
    <p:extLst>
      <p:ext uri="{BB962C8B-B14F-4D97-AF65-F5344CB8AC3E}">
        <p14:creationId xmlns:p14="http://schemas.microsoft.com/office/powerpoint/2010/main" val="3117582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3</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35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0" y="175846"/>
            <a:ext cx="4572638" cy="3429479"/>
          </a:xfrm>
          <a:prstGeom prst="rect">
            <a:avLst/>
          </a:prstGeom>
        </p:spPr>
      </p:pic>
      <p:pic>
        <p:nvPicPr>
          <p:cNvPr id="5" name="Picture 4"/>
          <p:cNvPicPr>
            <a:picLocks noChangeAspect="1"/>
          </p:cNvPicPr>
          <p:nvPr/>
        </p:nvPicPr>
        <p:blipFill>
          <a:blip r:embed="rId5"/>
          <a:stretch>
            <a:fillRect/>
          </a:stretch>
        </p:blipFill>
        <p:spPr>
          <a:xfrm>
            <a:off x="2475" y="3115935"/>
            <a:ext cx="4570163" cy="3088948"/>
          </a:xfrm>
          <a:prstGeom prst="rect">
            <a:avLst/>
          </a:prstGeom>
          <a:solidFill>
            <a:schemeClr val="bg1"/>
          </a:solidFill>
        </p:spPr>
      </p:pic>
      <p:pic>
        <p:nvPicPr>
          <p:cNvPr id="7" name="Picture 6"/>
          <p:cNvPicPr>
            <a:picLocks noChangeAspect="1"/>
          </p:cNvPicPr>
          <p:nvPr/>
        </p:nvPicPr>
        <p:blipFill>
          <a:blip r:embed="rId6"/>
          <a:stretch>
            <a:fillRect/>
          </a:stretch>
        </p:blipFill>
        <p:spPr>
          <a:xfrm>
            <a:off x="3672349" y="1406776"/>
            <a:ext cx="5471651" cy="3893220"/>
          </a:xfrm>
          <a:prstGeom prst="rect">
            <a:avLst/>
          </a:prstGeom>
          <a:solidFill>
            <a:schemeClr val="bg1"/>
          </a:solidFill>
        </p:spPr>
      </p:pic>
    </p:spTree>
    <p:extLst>
      <p:ext uri="{BB962C8B-B14F-4D97-AF65-F5344CB8AC3E}">
        <p14:creationId xmlns:p14="http://schemas.microsoft.com/office/powerpoint/2010/main" val="28394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336793"/>
            <a:ext cx="8498114" cy="676014"/>
          </a:xfrm>
        </p:spPr>
        <p:txBody>
          <a:bodyPr>
            <a:noAutofit/>
          </a:bodyPr>
          <a:lstStyle/>
          <a:p>
            <a:r>
              <a:rPr lang="en-US" dirty="0" smtClean="0"/>
              <a:t>Terms </a:t>
            </a:r>
            <a:r>
              <a:rPr lang="en-US" dirty="0"/>
              <a:t>and Conditions for RPM 6</a:t>
            </a:r>
            <a:r>
              <a:rPr lang="en-US" dirty="0" smtClean="0"/>
              <a:t> </a:t>
            </a:r>
            <a:r>
              <a:rPr lang="en-US" sz="2800" b="0" dirty="0" smtClean="0"/>
              <a:t>(continued)</a:t>
            </a:r>
            <a:endParaRPr lang="en-US" sz="4000" b="0" dirty="0"/>
          </a:p>
        </p:txBody>
      </p:sp>
      <p:sp>
        <p:nvSpPr>
          <p:cNvPr id="3" name="Content Placeholder 2"/>
          <p:cNvSpPr>
            <a:spLocks noGrp="1"/>
          </p:cNvSpPr>
          <p:nvPr>
            <p:ph idx="1"/>
          </p:nvPr>
        </p:nvSpPr>
        <p:spPr>
          <a:xfrm>
            <a:off x="547539" y="1078074"/>
            <a:ext cx="8056179" cy="3667347"/>
          </a:xfrm>
        </p:spPr>
        <p:txBody>
          <a:bodyPr>
            <a:noAutofit/>
          </a:bodyPr>
          <a:lstStyle/>
          <a:p>
            <a:pPr marL="0" indent="0">
              <a:spcBef>
                <a:spcPts val="1800"/>
              </a:spcBef>
              <a:buNone/>
            </a:pPr>
            <a:r>
              <a:rPr lang="en-US" sz="2400" dirty="0"/>
              <a:t>6b. </a:t>
            </a:r>
            <a:r>
              <a:rPr lang="en-US" sz="2400" dirty="0" smtClean="0"/>
              <a:t>Review existing </a:t>
            </a:r>
            <a:r>
              <a:rPr lang="en-US" sz="2400" dirty="0"/>
              <a:t>monitoring and reporting systems used in the commercial fixed gear and recreational </a:t>
            </a:r>
            <a:r>
              <a:rPr lang="en-US" sz="2400" dirty="0" err="1"/>
              <a:t>groundfish</a:t>
            </a:r>
            <a:r>
              <a:rPr lang="en-US" sz="2400" dirty="0"/>
              <a:t> fisheries with respect to the timeliness of bycatch reporting and assessment of salmon bycatch. </a:t>
            </a:r>
            <a:endParaRPr lang="en-US" sz="2400" dirty="0" smtClean="0"/>
          </a:p>
          <a:p>
            <a:pPr marL="0" indent="0">
              <a:spcBef>
                <a:spcPts val="1800"/>
              </a:spcBef>
              <a:buNone/>
            </a:pPr>
            <a:r>
              <a:rPr lang="en-US" sz="2400" dirty="0" smtClean="0"/>
              <a:t>NMFS </a:t>
            </a:r>
            <a:r>
              <a:rPr lang="en-US" sz="2400" dirty="0"/>
              <a:t>shall produce a report summarizing the findings of this review and recommendations to address deficiencies in existing systems within two years of issuance of this opinion. </a:t>
            </a:r>
            <a:endParaRPr lang="en-US" sz="2400" dirty="0" smtClean="0"/>
          </a:p>
          <a:p>
            <a:pPr marL="0" indent="0">
              <a:spcBef>
                <a:spcPts val="1800"/>
              </a:spcBef>
              <a:buNone/>
            </a:pPr>
            <a:r>
              <a:rPr lang="en-US" sz="2400" dirty="0" smtClean="0"/>
              <a:t>NMFS </a:t>
            </a:r>
            <a:r>
              <a:rPr lang="en-US" sz="2400" dirty="0"/>
              <a:t>shall work with the Council and states to implement the recommendations within one year after issuance of its report. </a:t>
            </a:r>
            <a:endParaRPr lang="en-US" sz="1600" dirty="0">
              <a:solidFill>
                <a:schemeClr val="tx1"/>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30</a:t>
            </a:fld>
            <a:endParaRPr lang="en-US" dirty="0"/>
          </a:p>
        </p:txBody>
      </p:sp>
    </p:spTree>
    <p:extLst>
      <p:ext uri="{BB962C8B-B14F-4D97-AF65-F5344CB8AC3E}">
        <p14:creationId xmlns:p14="http://schemas.microsoft.com/office/powerpoint/2010/main" val="2974009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2223229"/>
            <a:ext cx="8229600" cy="2473331"/>
          </a:xfrm>
        </p:spPr>
        <p:txBody>
          <a:bodyPr>
            <a:noAutofit/>
          </a:bodyPr>
          <a:lstStyle/>
          <a:p>
            <a:pPr algn="ctr"/>
            <a:r>
              <a:rPr lang="en-US" sz="7200" b="1" dirty="0" smtClean="0"/>
              <a:t>Questions?</a:t>
            </a:r>
            <a:endParaRPr lang="en-US" sz="7200" b="1" dirty="0" smtClean="0">
              <a:solidFill>
                <a:schemeClr val="accent1">
                  <a:lumMod val="20000"/>
                  <a:lumOff val="80000"/>
                </a:schemeClr>
              </a:solidFill>
            </a:endParaRP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31</a:t>
            </a:fld>
            <a:endParaRPr lang="en-US" dirty="0"/>
          </a:p>
        </p:txBody>
      </p:sp>
    </p:spTree>
    <p:extLst>
      <p:ext uri="{BB962C8B-B14F-4D97-AF65-F5344CB8AC3E}">
        <p14:creationId xmlns:p14="http://schemas.microsoft.com/office/powerpoint/2010/main" val="29307156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32</a:t>
            </a:fld>
            <a:endParaRPr lang="en-US" dirty="0"/>
          </a:p>
        </p:txBody>
      </p:sp>
      <p:pic>
        <p:nvPicPr>
          <p:cNvPr id="2" name="Picture 1"/>
          <p:cNvPicPr>
            <a:picLocks noChangeAspect="1"/>
          </p:cNvPicPr>
          <p:nvPr/>
        </p:nvPicPr>
        <p:blipFill>
          <a:blip r:embed="rId3"/>
          <a:stretch>
            <a:fillRect/>
          </a:stretch>
        </p:blipFill>
        <p:spPr>
          <a:xfrm>
            <a:off x="569772" y="298937"/>
            <a:ext cx="8275291" cy="5771063"/>
          </a:xfrm>
          <a:prstGeom prst="rect">
            <a:avLst/>
          </a:prstGeom>
        </p:spPr>
      </p:pic>
    </p:spTree>
    <p:extLst>
      <p:ext uri="{BB962C8B-B14F-4D97-AF65-F5344CB8AC3E}">
        <p14:creationId xmlns:p14="http://schemas.microsoft.com/office/powerpoint/2010/main" val="1678994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4</a:t>
            </a:fld>
            <a:endParaRPr lang="en-US" dirty="0"/>
          </a:p>
        </p:txBody>
      </p:sp>
      <p:cxnSp>
        <p:nvCxnSpPr>
          <p:cNvPr id="11" name="Elbow Connector 10"/>
          <p:cNvCxnSpPr>
            <a:stCxn id="9" idx="2"/>
            <a:endCxn id="5" idx="0"/>
          </p:cNvCxnSpPr>
          <p:nvPr/>
        </p:nvCxnSpPr>
        <p:spPr>
          <a:xfrm rot="16200000" flipH="1">
            <a:off x="6391389" y="2072416"/>
            <a:ext cx="456830" cy="1507744"/>
          </a:xfrm>
          <a:prstGeom prst="bentConnector3">
            <a:avLst>
              <a:gd name="adj1" fmla="val 50000"/>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5" idx="2"/>
            <a:endCxn id="7" idx="0"/>
          </p:cNvCxnSpPr>
          <p:nvPr/>
        </p:nvCxnSpPr>
        <p:spPr>
          <a:xfrm rot="5400000">
            <a:off x="6700969" y="3770973"/>
            <a:ext cx="575913" cy="769502"/>
          </a:xfrm>
          <a:prstGeom prst="bentConnector3">
            <a:avLst>
              <a:gd name="adj1" fmla="val 50000"/>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5" idx="2"/>
            <a:endCxn id="8" idx="0"/>
          </p:cNvCxnSpPr>
          <p:nvPr/>
        </p:nvCxnSpPr>
        <p:spPr>
          <a:xfrm rot="16200000" flipH="1">
            <a:off x="7502679" y="3738765"/>
            <a:ext cx="563807" cy="821812"/>
          </a:xfrm>
          <a:prstGeom prst="bentConnector3">
            <a:avLst>
              <a:gd name="adj1" fmla="val 50000"/>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endCxn id="18" idx="0"/>
          </p:cNvCxnSpPr>
          <p:nvPr/>
        </p:nvCxnSpPr>
        <p:spPr>
          <a:xfrm>
            <a:off x="2174117" y="2833511"/>
            <a:ext cx="1010606" cy="221190"/>
          </a:xfrm>
          <a:prstGeom prst="bentConnector2">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7" idx="2"/>
            <a:endCxn id="19" idx="0"/>
          </p:cNvCxnSpPr>
          <p:nvPr/>
        </p:nvCxnSpPr>
        <p:spPr>
          <a:xfrm rot="5400000">
            <a:off x="1650097" y="2420747"/>
            <a:ext cx="461840" cy="806072"/>
          </a:xfrm>
          <a:prstGeom prst="bentConnector3">
            <a:avLst>
              <a:gd name="adj1" fmla="val 50000"/>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604175" y="3054703"/>
            <a:ext cx="1539001" cy="8130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50" dirty="0"/>
              <a:t>Less constrained (Scenario 2B) </a:t>
            </a:r>
          </a:p>
        </p:txBody>
      </p:sp>
      <p:sp>
        <p:nvSpPr>
          <p:cNvPr id="6" name="Rectangle 5"/>
          <p:cNvSpPr/>
          <p:nvPr/>
        </p:nvSpPr>
        <p:spPr>
          <a:xfrm>
            <a:off x="4189359" y="3054703"/>
            <a:ext cx="1417502" cy="8130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50" dirty="0" smtClean="0"/>
              <a:t>Baseline</a:t>
            </a:r>
          </a:p>
          <a:p>
            <a:pPr algn="ctr"/>
            <a:r>
              <a:rPr lang="en-US" sz="1350" dirty="0" smtClean="0"/>
              <a:t>(</a:t>
            </a:r>
            <a:r>
              <a:rPr lang="en-US" sz="1350" dirty="0"/>
              <a:t>Scenario </a:t>
            </a:r>
            <a:r>
              <a:rPr lang="en-US" sz="1350" dirty="0" smtClean="0"/>
              <a:t>2A): </a:t>
            </a:r>
            <a:endParaRPr lang="en-US" sz="1350" dirty="0"/>
          </a:p>
        </p:txBody>
      </p:sp>
      <p:sp>
        <p:nvSpPr>
          <p:cNvPr id="7" name="Rectangle 6"/>
          <p:cNvSpPr/>
          <p:nvPr/>
        </p:nvSpPr>
        <p:spPr>
          <a:xfrm>
            <a:off x="5858298" y="4443681"/>
            <a:ext cx="1491752" cy="5149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solidFill>
                  <a:schemeClr val="tx1"/>
                </a:solidFill>
              </a:rPr>
              <a:t>Hybrid (2B1)</a:t>
            </a:r>
          </a:p>
        </p:txBody>
      </p:sp>
      <p:sp>
        <p:nvSpPr>
          <p:cNvPr id="8" name="Rectangle 7"/>
          <p:cNvSpPr/>
          <p:nvPr/>
        </p:nvSpPr>
        <p:spPr>
          <a:xfrm>
            <a:off x="7450175" y="4431575"/>
            <a:ext cx="1490625" cy="5149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solidFill>
                  <a:schemeClr val="tx1"/>
                </a:solidFill>
              </a:rPr>
              <a:t>1990s (2B2)</a:t>
            </a:r>
          </a:p>
        </p:txBody>
      </p:sp>
      <p:sp>
        <p:nvSpPr>
          <p:cNvPr id="9" name="Rectangle 8"/>
          <p:cNvSpPr/>
          <p:nvPr/>
        </p:nvSpPr>
        <p:spPr>
          <a:xfrm>
            <a:off x="4932422" y="1822521"/>
            <a:ext cx="1867020" cy="7753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50" dirty="0"/>
              <a:t>Non-whiting </a:t>
            </a:r>
          </a:p>
          <a:p>
            <a:pPr algn="ctr"/>
            <a:r>
              <a:rPr lang="en-US" sz="1350" dirty="0" smtClean="0"/>
              <a:t>(Scenario </a:t>
            </a:r>
            <a:r>
              <a:rPr lang="en-US" sz="1350" dirty="0"/>
              <a:t>2)</a:t>
            </a:r>
          </a:p>
        </p:txBody>
      </p:sp>
      <p:cxnSp>
        <p:nvCxnSpPr>
          <p:cNvPr id="10" name="Elbow Connector 9"/>
          <p:cNvCxnSpPr>
            <a:stCxn id="9" idx="2"/>
            <a:endCxn id="6" idx="0"/>
          </p:cNvCxnSpPr>
          <p:nvPr/>
        </p:nvCxnSpPr>
        <p:spPr>
          <a:xfrm rot="5400000">
            <a:off x="5153607" y="2342377"/>
            <a:ext cx="456830" cy="967821"/>
          </a:xfrm>
          <a:prstGeom prst="bentConnector3">
            <a:avLst>
              <a:gd name="adj1" fmla="val 50000"/>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76858" y="3964768"/>
            <a:ext cx="1625617" cy="1026978"/>
          </a:xfrm>
          <a:prstGeom prst="rect">
            <a:avLst/>
          </a:prstGeom>
          <a:noFill/>
        </p:spPr>
        <p:txBody>
          <a:bodyPr wrap="square" rtlCol="0">
            <a:spAutoFit/>
          </a:bodyPr>
          <a:lstStyle/>
          <a:p>
            <a:pPr marL="214313" indent="-214313">
              <a:buFont typeface="Arial" panose="020B0604020202020204" pitchFamily="34" charset="0"/>
              <a:buChar char="•"/>
            </a:pPr>
            <a:r>
              <a:rPr lang="en-US" sz="1350" dirty="0"/>
              <a:t>Recent landings</a:t>
            </a:r>
          </a:p>
          <a:p>
            <a:pPr marL="214313" indent="-214313">
              <a:buFont typeface="Arial" panose="020B0604020202020204" pitchFamily="34" charset="0"/>
              <a:buChar char="•"/>
            </a:pPr>
            <a:r>
              <a:rPr lang="en-US" sz="1350" dirty="0"/>
              <a:t>Recent bycatch rates</a:t>
            </a:r>
          </a:p>
        </p:txBody>
      </p:sp>
      <p:sp>
        <p:nvSpPr>
          <p:cNvPr id="15" name="TextBox 14"/>
          <p:cNvSpPr txBox="1"/>
          <p:nvPr/>
        </p:nvSpPr>
        <p:spPr>
          <a:xfrm>
            <a:off x="5865930" y="5024724"/>
            <a:ext cx="1723589" cy="923330"/>
          </a:xfrm>
          <a:prstGeom prst="rect">
            <a:avLst/>
          </a:prstGeom>
          <a:noFill/>
        </p:spPr>
        <p:txBody>
          <a:bodyPr wrap="square" rtlCol="0">
            <a:spAutoFit/>
          </a:bodyPr>
          <a:lstStyle/>
          <a:p>
            <a:pPr marL="214313" indent="-214313">
              <a:buFont typeface="Arial" panose="020B0604020202020204" pitchFamily="34" charset="0"/>
              <a:buChar char="•"/>
            </a:pPr>
            <a:r>
              <a:rPr lang="en-US" sz="1350" dirty="0"/>
              <a:t>1990s landings </a:t>
            </a:r>
          </a:p>
          <a:p>
            <a:pPr marL="214313" indent="-214313">
              <a:buFont typeface="Arial" panose="020B0604020202020204" pitchFamily="34" charset="0"/>
              <a:buChar char="•"/>
            </a:pPr>
            <a:r>
              <a:rPr lang="en-US" sz="1350" dirty="0"/>
              <a:t>recent bycatch </a:t>
            </a:r>
            <a:r>
              <a:rPr lang="en-US" sz="1350" dirty="0" smtClean="0"/>
              <a:t>rates</a:t>
            </a:r>
          </a:p>
          <a:p>
            <a:pPr marL="214313" indent="-214313">
              <a:buFont typeface="Arial" panose="020B0604020202020204" pitchFamily="34" charset="0"/>
              <a:buChar char="•"/>
            </a:pPr>
            <a:r>
              <a:rPr lang="en-US" sz="1350" dirty="0" smtClean="0"/>
              <a:t>2017/18 EFPs included</a:t>
            </a:r>
            <a:endParaRPr lang="en-US" sz="1350" dirty="0"/>
          </a:p>
        </p:txBody>
      </p:sp>
      <p:sp>
        <p:nvSpPr>
          <p:cNvPr id="16" name="TextBox 15"/>
          <p:cNvSpPr txBox="1"/>
          <p:nvPr/>
        </p:nvSpPr>
        <p:spPr>
          <a:xfrm>
            <a:off x="7450175" y="5029948"/>
            <a:ext cx="1490625" cy="1325133"/>
          </a:xfrm>
          <a:prstGeom prst="rect">
            <a:avLst/>
          </a:prstGeom>
          <a:noFill/>
        </p:spPr>
        <p:txBody>
          <a:bodyPr wrap="square" rtlCol="0">
            <a:spAutoFit/>
          </a:bodyPr>
          <a:lstStyle/>
          <a:p>
            <a:pPr marL="214313" indent="-214313">
              <a:buFont typeface="Arial" panose="020B0604020202020204" pitchFamily="34" charset="0"/>
              <a:buChar char="•"/>
            </a:pPr>
            <a:r>
              <a:rPr lang="en-US" sz="1350" dirty="0"/>
              <a:t>1990s landings</a:t>
            </a:r>
          </a:p>
          <a:p>
            <a:pPr marL="214313" indent="-214313">
              <a:buFont typeface="Arial" panose="020B0604020202020204" pitchFamily="34" charset="0"/>
              <a:buChar char="•"/>
            </a:pPr>
            <a:r>
              <a:rPr lang="en-US" sz="1350" dirty="0"/>
              <a:t>EDCP (1990s) bycatch rates</a:t>
            </a:r>
          </a:p>
        </p:txBody>
      </p:sp>
      <p:sp>
        <p:nvSpPr>
          <p:cNvPr id="17" name="Rectangle 16"/>
          <p:cNvSpPr/>
          <p:nvPr/>
        </p:nvSpPr>
        <p:spPr>
          <a:xfrm>
            <a:off x="1548864" y="1817511"/>
            <a:ext cx="1470377" cy="775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Whiting</a:t>
            </a:r>
          </a:p>
          <a:p>
            <a:pPr algn="ctr"/>
            <a:r>
              <a:rPr lang="en-US" sz="1350" dirty="0" smtClean="0"/>
              <a:t> </a:t>
            </a:r>
            <a:r>
              <a:rPr lang="en-US" sz="1350" dirty="0"/>
              <a:t>(Scenario 1)</a:t>
            </a:r>
          </a:p>
        </p:txBody>
      </p:sp>
      <p:sp>
        <p:nvSpPr>
          <p:cNvPr id="18" name="Rectangle 17"/>
          <p:cNvSpPr/>
          <p:nvPr/>
        </p:nvSpPr>
        <p:spPr>
          <a:xfrm>
            <a:off x="2433189" y="3054701"/>
            <a:ext cx="1503067" cy="16164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Resumption </a:t>
            </a:r>
            <a:r>
              <a:rPr lang="en-US" sz="1350" dirty="0" smtClean="0"/>
              <a:t>o </a:t>
            </a:r>
            <a:r>
              <a:rPr lang="en-US" sz="1350" dirty="0"/>
              <a:t>at-sea processing S. of 42° (1B)</a:t>
            </a:r>
          </a:p>
        </p:txBody>
      </p:sp>
      <p:sp>
        <p:nvSpPr>
          <p:cNvPr id="19" name="Rectangle 18"/>
          <p:cNvSpPr/>
          <p:nvPr/>
        </p:nvSpPr>
        <p:spPr>
          <a:xfrm>
            <a:off x="700737" y="3054703"/>
            <a:ext cx="1554487" cy="1017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Full geographic distribution of fleets (1A</a:t>
            </a:r>
            <a:r>
              <a:rPr lang="en-US" sz="1350" dirty="0"/>
              <a:t>)</a:t>
            </a:r>
          </a:p>
        </p:txBody>
      </p:sp>
      <p:sp>
        <p:nvSpPr>
          <p:cNvPr id="2" name="Rectangle 1"/>
          <p:cNvSpPr/>
          <p:nvPr/>
        </p:nvSpPr>
        <p:spPr>
          <a:xfrm>
            <a:off x="6878203" y="280561"/>
            <a:ext cx="1812758" cy="914400"/>
          </a:xfrm>
          <a:prstGeom prst="rect">
            <a:avLst/>
          </a:prstGeom>
          <a:gradFill flip="none" rotWithShape="1">
            <a:gsLst>
              <a:gs pos="0">
                <a:srgbClr val="0A8E0A">
                  <a:tint val="66000"/>
                  <a:satMod val="160000"/>
                </a:srgbClr>
              </a:gs>
              <a:gs pos="50000">
                <a:srgbClr val="0A8E0A">
                  <a:tint val="44500"/>
                  <a:satMod val="160000"/>
                </a:srgbClr>
              </a:gs>
              <a:gs pos="100000">
                <a:srgbClr val="0A8E0A">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RESERVE</a:t>
            </a:r>
            <a:endParaRPr lang="en-US" dirty="0"/>
          </a:p>
        </p:txBody>
      </p:sp>
      <p:cxnSp>
        <p:nvCxnSpPr>
          <p:cNvPr id="24" name="Elbow Connector 23"/>
          <p:cNvCxnSpPr>
            <a:stCxn id="2" idx="1"/>
          </p:cNvCxnSpPr>
          <p:nvPr/>
        </p:nvCxnSpPr>
        <p:spPr>
          <a:xfrm rot="10800000" flipV="1">
            <a:off x="2433189" y="737760"/>
            <a:ext cx="4445014" cy="1070275"/>
          </a:xfrm>
          <a:prstGeom prst="bentConnector3">
            <a:avLst>
              <a:gd name="adj1" fmla="val 50000"/>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0800000" flipV="1">
            <a:off x="6811627" y="1201408"/>
            <a:ext cx="1331550" cy="984661"/>
          </a:xfrm>
          <a:prstGeom prst="bentConnector3">
            <a:avLst>
              <a:gd name="adj1" fmla="val 50000"/>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532695" y="1389436"/>
            <a:ext cx="1336752" cy="369332"/>
          </a:xfrm>
          <a:prstGeom prst="rect">
            <a:avLst/>
          </a:prstGeom>
          <a:noFill/>
        </p:spPr>
        <p:txBody>
          <a:bodyPr wrap="square" rtlCol="0">
            <a:spAutoFit/>
          </a:bodyPr>
          <a:lstStyle/>
          <a:p>
            <a:r>
              <a:rPr lang="en-US" dirty="0" smtClean="0"/>
              <a:t>3 scenarios</a:t>
            </a:r>
            <a:endParaRPr lang="en-US" dirty="0"/>
          </a:p>
        </p:txBody>
      </p:sp>
      <p:grpSp>
        <p:nvGrpSpPr>
          <p:cNvPr id="30" name="Group 29"/>
          <p:cNvGrpSpPr/>
          <p:nvPr/>
        </p:nvGrpSpPr>
        <p:grpSpPr>
          <a:xfrm>
            <a:off x="-1" y="-19977"/>
            <a:ext cx="9144000" cy="6877977"/>
            <a:chOff x="0" y="-19977"/>
            <a:chExt cx="9144000" cy="6877977"/>
          </a:xfrm>
        </p:grpSpPr>
        <p:sp>
          <p:nvSpPr>
            <p:cNvPr id="22" name="Rectangle 21"/>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0" y="-19977"/>
              <a:ext cx="9143999" cy="4442396"/>
              <a:chOff x="0" y="-19977"/>
              <a:chExt cx="9143999" cy="4442396"/>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77"/>
                <a:ext cx="5390147" cy="2130792"/>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10815"/>
                <a:ext cx="3657600" cy="2311604"/>
              </a:xfrm>
              <a:prstGeom prst="rect">
                <a:avLst/>
              </a:prstGeom>
            </p:spPr>
          </p:pic>
          <p:pic>
            <p:nvPicPr>
              <p:cNvPr id="29" name="Picture 28"/>
              <p:cNvPicPr>
                <a:picLocks noChangeAspect="1"/>
              </p:cNvPicPr>
              <p:nvPr/>
            </p:nvPicPr>
            <p:blipFill>
              <a:blip r:embed="rId5"/>
              <a:stretch>
                <a:fillRect/>
              </a:stretch>
            </p:blipFill>
            <p:spPr>
              <a:xfrm>
                <a:off x="5390146" y="-19976"/>
                <a:ext cx="3753853" cy="2280988"/>
              </a:xfrm>
              <a:prstGeom prst="rect">
                <a:avLst/>
              </a:prstGeom>
            </p:spPr>
          </p:pic>
        </p:grpSp>
      </p:grpSp>
      <p:sp>
        <p:nvSpPr>
          <p:cNvPr id="32" name="Text Placeholder 31"/>
          <p:cNvSpPr>
            <a:spLocks noGrp="1"/>
          </p:cNvSpPr>
          <p:nvPr>
            <p:ph type="body" idx="1"/>
          </p:nvPr>
        </p:nvSpPr>
        <p:spPr/>
        <p:txBody>
          <a:bodyPr/>
          <a:lstStyle/>
          <a:p>
            <a:endParaRPr lang="en-US" dirty="0"/>
          </a:p>
        </p:txBody>
      </p:sp>
      <p:sp>
        <p:nvSpPr>
          <p:cNvPr id="33" name="TextBox 32"/>
          <p:cNvSpPr txBox="1"/>
          <p:nvPr/>
        </p:nvSpPr>
        <p:spPr>
          <a:xfrm>
            <a:off x="4189359" y="3156964"/>
            <a:ext cx="4118961" cy="2554545"/>
          </a:xfrm>
          <a:prstGeom prst="rect">
            <a:avLst/>
          </a:prstGeom>
          <a:noFill/>
        </p:spPr>
        <p:txBody>
          <a:bodyPr wrap="square" rtlCol="0">
            <a:spAutoFit/>
          </a:bodyPr>
          <a:lstStyle/>
          <a:p>
            <a:pPr algn="ctr"/>
            <a:r>
              <a:rPr lang="en-US" sz="8000" b="1" dirty="0" smtClean="0">
                <a:solidFill>
                  <a:schemeClr val="bg1"/>
                </a:solidFill>
              </a:rPr>
              <a:t>Proposed Action</a:t>
            </a:r>
            <a:endParaRPr lang="en-US" sz="8000" b="1" dirty="0">
              <a:solidFill>
                <a:schemeClr val="bg1"/>
              </a:solidFill>
            </a:endParaRPr>
          </a:p>
        </p:txBody>
      </p:sp>
    </p:spTree>
    <p:extLst>
      <p:ext uri="{BB962C8B-B14F-4D97-AF65-F5344CB8AC3E}">
        <p14:creationId xmlns:p14="http://schemas.microsoft.com/office/powerpoint/2010/main" val="87454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2000" fill="hold" grpId="0" nodeType="clickEffect">
                                  <p:stCondLst>
                                    <p:cond delay="0"/>
                                  </p:stCondLst>
                                  <p:childTnLst>
                                    <p:animEffect transition="out" filter="fade">
                                      <p:cBhvr>
                                        <p:cTn id="37" dur="1000" tmFilter="0, 0; .2, .5; .8, .5; 1, 0"/>
                                        <p:tgtEl>
                                          <p:spTgt spid="2"/>
                                        </p:tgtEl>
                                      </p:cBhvr>
                                    </p:animEffect>
                                    <p:animScale>
                                      <p:cBhvr>
                                        <p:cTn id="38" dur="500" autoRev="1" fill="hold"/>
                                        <p:tgtEl>
                                          <p:spTgt spid="2"/>
                                        </p:tgtEl>
                                      </p:cBhvr>
                                      <p:by x="105000" y="105000"/>
                                    </p:animScale>
                                  </p:childTnLst>
                                </p:cTn>
                              </p:par>
                              <p:par>
                                <p:cTn id="39" presetID="53" presetClass="entr" presetSubtype="1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p:bldP spid="16" grpId="0"/>
      <p:bldP spid="18" grpId="0" animBg="1"/>
      <p:bldP spid="2" grpId="0" animBg="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9873"/>
            <a:ext cx="9144000" cy="200075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5</a:t>
            </a:fld>
            <a:endParaRPr lang="en-US" dirty="0"/>
          </a:p>
        </p:txBody>
      </p:sp>
      <p:sp>
        <p:nvSpPr>
          <p:cNvPr id="8" name="Title 1"/>
          <p:cNvSpPr txBox="1">
            <a:spLocks/>
          </p:cNvSpPr>
          <p:nvPr/>
        </p:nvSpPr>
        <p:spPr>
          <a:xfrm>
            <a:off x="281353" y="2318901"/>
            <a:ext cx="8581290" cy="307430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marL="457200" indent="-457200">
              <a:spcBef>
                <a:spcPts val="600"/>
              </a:spcBef>
              <a:buFont typeface="Arial" panose="020B0604020202020204" pitchFamily="34" charset="0"/>
              <a:buChar char="•"/>
            </a:pPr>
            <a:r>
              <a:rPr lang="en-US" sz="4000" b="0" dirty="0" smtClean="0"/>
              <a:t>Assume geographic footprint unchanged</a:t>
            </a:r>
          </a:p>
          <a:p>
            <a:pPr marL="914400" lvl="1" indent="-457200">
              <a:spcBef>
                <a:spcPts val="600"/>
              </a:spcBef>
              <a:buFont typeface="Arial" panose="020B0604020202020204" pitchFamily="34" charset="0"/>
              <a:buChar char="•"/>
            </a:pPr>
            <a:r>
              <a:rPr lang="en-US" sz="2800" b="0" dirty="0" smtClean="0"/>
              <a:t>Northern and southern footprints</a:t>
            </a:r>
          </a:p>
          <a:p>
            <a:pPr marL="914400" lvl="1" indent="-457200">
              <a:spcBef>
                <a:spcPts val="600"/>
              </a:spcBef>
              <a:buFont typeface="Arial" panose="020B0604020202020204" pitchFamily="34" charset="0"/>
              <a:buChar char="•"/>
            </a:pPr>
            <a:r>
              <a:rPr lang="en-US" sz="2800" dirty="0" smtClean="0"/>
              <a:t>Potential for greater tribal participation</a:t>
            </a:r>
            <a:endParaRPr lang="en-US" sz="2800" b="0" dirty="0" smtClean="0"/>
          </a:p>
          <a:p>
            <a:pPr marL="457200" indent="-457200">
              <a:spcBef>
                <a:spcPts val="600"/>
              </a:spcBef>
              <a:buFont typeface="Arial" panose="020B0604020202020204" pitchFamily="34" charset="0"/>
              <a:buChar char="•"/>
            </a:pPr>
            <a:r>
              <a:rPr lang="en-US" sz="4000" b="0" dirty="0" smtClean="0"/>
              <a:t>TAC up to 500 metric tons; 100% attained</a:t>
            </a:r>
          </a:p>
          <a:p>
            <a:pPr marL="457200" indent="-457200">
              <a:spcBef>
                <a:spcPts val="600"/>
              </a:spcBef>
              <a:buFont typeface="Arial" panose="020B0604020202020204" pitchFamily="34" charset="0"/>
              <a:buChar char="•"/>
            </a:pPr>
            <a:r>
              <a:rPr lang="en-US" sz="4000" b="0" dirty="0" smtClean="0"/>
              <a:t>Chinook guideline of 11,000</a:t>
            </a:r>
          </a:p>
          <a:p>
            <a:pPr marL="457200" indent="-457200">
              <a:spcBef>
                <a:spcPts val="600"/>
              </a:spcBef>
              <a:buFont typeface="Arial" panose="020B0604020202020204" pitchFamily="34" charset="0"/>
              <a:buChar char="•"/>
            </a:pPr>
            <a:r>
              <a:rPr lang="en-US" sz="4000" b="0" dirty="0" smtClean="0"/>
              <a:t>At-sea, </a:t>
            </a:r>
            <a:r>
              <a:rPr lang="en-US" sz="4000" b="0" dirty="0" err="1" smtClean="0"/>
              <a:t>shoreside</a:t>
            </a:r>
            <a:r>
              <a:rPr lang="en-US" sz="4000" b="0" dirty="0" smtClean="0"/>
              <a:t>, tribal sectors</a:t>
            </a:r>
          </a:p>
        </p:txBody>
      </p:sp>
      <p:sp>
        <p:nvSpPr>
          <p:cNvPr id="9" name="Title 1"/>
          <p:cNvSpPr txBox="1">
            <a:spLocks/>
          </p:cNvSpPr>
          <p:nvPr/>
        </p:nvSpPr>
        <p:spPr>
          <a:xfrm>
            <a:off x="343318" y="1037213"/>
            <a:ext cx="8662139" cy="74860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a:lnSpc>
                <a:spcPct val="150000"/>
              </a:lnSpc>
            </a:pPr>
            <a:endParaRPr lang="en-US" sz="4000" dirty="0" smtClean="0">
              <a:effectLst>
                <a:outerShdw blurRad="38100" dist="38100" dir="2700000" algn="tl">
                  <a:srgbClr val="000000">
                    <a:alpha val="43137"/>
                  </a:srgbClr>
                </a:outerShdw>
              </a:effectLst>
            </a:endParaRPr>
          </a:p>
        </p:txBody>
      </p:sp>
      <p:sp>
        <p:nvSpPr>
          <p:cNvPr id="19" name="Rectangle 18"/>
          <p:cNvSpPr/>
          <p:nvPr/>
        </p:nvSpPr>
        <p:spPr>
          <a:xfrm>
            <a:off x="204774" y="191598"/>
            <a:ext cx="6619771" cy="1437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Whiting </a:t>
            </a:r>
            <a:r>
              <a:rPr lang="en-US" sz="3200" b="1" dirty="0" smtClean="0"/>
              <a:t>Proposed Action </a:t>
            </a:r>
            <a:r>
              <a:rPr lang="en-US" sz="3200" b="1" dirty="0"/>
              <a:t>(Scenario </a:t>
            </a:r>
            <a:r>
              <a:rPr lang="en-US" sz="3200" b="1" dirty="0" smtClean="0"/>
              <a:t>1A)</a:t>
            </a:r>
            <a:endParaRPr lang="en-US" sz="3200" b="1" dirty="0"/>
          </a:p>
        </p:txBody>
      </p:sp>
    </p:spTree>
    <p:extLst>
      <p:ext uri="{BB962C8B-B14F-4D97-AF65-F5344CB8AC3E}">
        <p14:creationId xmlns:p14="http://schemas.microsoft.com/office/powerpoint/2010/main" val="2993917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6</a:t>
            </a:fld>
            <a:endParaRPr lang="en-US" dirty="0"/>
          </a:p>
        </p:txBody>
      </p:sp>
      <p:sp>
        <p:nvSpPr>
          <p:cNvPr id="8" name="Title 1"/>
          <p:cNvSpPr txBox="1">
            <a:spLocks/>
          </p:cNvSpPr>
          <p:nvPr/>
        </p:nvSpPr>
        <p:spPr>
          <a:xfrm>
            <a:off x="209946" y="2352102"/>
            <a:ext cx="8724104" cy="373817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marL="457200" indent="-457200">
              <a:spcBef>
                <a:spcPts val="600"/>
              </a:spcBef>
              <a:buFont typeface="Arial" panose="020B0604020202020204" pitchFamily="34" charset="0"/>
              <a:buChar char="•"/>
            </a:pPr>
            <a:r>
              <a:rPr lang="en-US" sz="3200" b="0" dirty="0"/>
              <a:t>Bycatch </a:t>
            </a:r>
            <a:r>
              <a:rPr lang="en-US" sz="3200" b="0" dirty="0" smtClean="0"/>
              <a:t>guideline </a:t>
            </a:r>
            <a:r>
              <a:rPr lang="en-US" sz="3200" b="0" dirty="0"/>
              <a:t>of </a:t>
            </a:r>
            <a:r>
              <a:rPr lang="en-US" sz="3200" b="0" dirty="0" smtClean="0"/>
              <a:t>5,500</a:t>
            </a:r>
            <a:endParaRPr lang="en-US" sz="3200" b="0" dirty="0"/>
          </a:p>
          <a:p>
            <a:pPr marL="457200" indent="-457200">
              <a:spcBef>
                <a:spcPts val="600"/>
              </a:spcBef>
              <a:buFont typeface="Arial" panose="020B0604020202020204" pitchFamily="34" charset="0"/>
              <a:buChar char="•"/>
            </a:pPr>
            <a:r>
              <a:rPr lang="en-US" sz="3200" b="0" dirty="0" smtClean="0"/>
              <a:t>Harvest effort/footprint similar to 1995-99 BUT recent bycatch rates</a:t>
            </a:r>
          </a:p>
          <a:p>
            <a:pPr marL="457200" indent="-457200">
              <a:spcBef>
                <a:spcPts val="600"/>
              </a:spcBef>
              <a:buFont typeface="Arial" panose="020B0604020202020204" pitchFamily="34" charset="0"/>
              <a:buChar char="•"/>
            </a:pPr>
            <a:r>
              <a:rPr lang="en-US" sz="3200" b="0" dirty="0" smtClean="0"/>
              <a:t>RCA removed off OR/CA (Council PPA)</a:t>
            </a:r>
          </a:p>
          <a:p>
            <a:pPr marL="457200" indent="-457200">
              <a:spcBef>
                <a:spcPts val="600"/>
              </a:spcBef>
              <a:buFont typeface="Arial" panose="020B0604020202020204" pitchFamily="34" charset="0"/>
              <a:buChar char="•"/>
            </a:pPr>
            <a:r>
              <a:rPr lang="en-US" sz="3200" b="0" dirty="0" smtClean="0"/>
              <a:t>Defined attainment rates by species</a:t>
            </a:r>
          </a:p>
          <a:p>
            <a:pPr marL="457200" indent="-457200">
              <a:spcBef>
                <a:spcPts val="600"/>
              </a:spcBef>
              <a:buFont typeface="Arial" panose="020B0604020202020204" pitchFamily="34" charset="0"/>
              <a:buChar char="•"/>
            </a:pPr>
            <a:r>
              <a:rPr lang="en-US" sz="3200" b="0" dirty="0" smtClean="0"/>
              <a:t>Includes 2018 EFPs</a:t>
            </a:r>
          </a:p>
          <a:p>
            <a:pPr marL="457200" indent="-457200">
              <a:spcBef>
                <a:spcPts val="600"/>
              </a:spcBef>
              <a:buFont typeface="Arial" panose="020B0604020202020204" pitchFamily="34" charset="0"/>
              <a:buChar char="•"/>
            </a:pPr>
            <a:r>
              <a:rPr lang="en-US" sz="2800" b="0" dirty="0" smtClean="0"/>
              <a:t>Bottom/midwater non-whiting trawl, fixed gear, recreational</a:t>
            </a:r>
          </a:p>
        </p:txBody>
      </p:sp>
      <p:sp>
        <p:nvSpPr>
          <p:cNvPr id="11" name="Rectangle 10"/>
          <p:cNvSpPr/>
          <p:nvPr/>
        </p:nvSpPr>
        <p:spPr>
          <a:xfrm>
            <a:off x="-2" y="12640"/>
            <a:ext cx="9144000" cy="200075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28048" y="184172"/>
            <a:ext cx="5292496" cy="15644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Non-whiting </a:t>
            </a:r>
            <a:r>
              <a:rPr lang="en-US" sz="3200" dirty="0" smtClean="0"/>
              <a:t>Proposed Action </a:t>
            </a:r>
          </a:p>
          <a:p>
            <a:pPr algn="ctr"/>
            <a:r>
              <a:rPr lang="en-US" sz="3200" dirty="0" smtClean="0"/>
              <a:t>(</a:t>
            </a:r>
            <a:r>
              <a:rPr lang="en-US" sz="3200" dirty="0"/>
              <a:t>Scenario </a:t>
            </a:r>
            <a:r>
              <a:rPr lang="en-US" sz="3200" dirty="0" smtClean="0"/>
              <a:t>2B1)</a:t>
            </a:r>
            <a:endParaRPr lang="en-US" sz="3200" dirty="0"/>
          </a:p>
        </p:txBody>
      </p:sp>
    </p:spTree>
    <p:extLst>
      <p:ext uri="{BB962C8B-B14F-4D97-AF65-F5344CB8AC3E}">
        <p14:creationId xmlns:p14="http://schemas.microsoft.com/office/powerpoint/2010/main" val="1025610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9873"/>
            <a:ext cx="9144000" cy="200075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7</a:t>
            </a:fld>
            <a:endParaRPr lang="en-US" dirty="0"/>
          </a:p>
        </p:txBody>
      </p:sp>
      <p:sp>
        <p:nvSpPr>
          <p:cNvPr id="8" name="Title 1"/>
          <p:cNvSpPr txBox="1">
            <a:spLocks/>
          </p:cNvSpPr>
          <p:nvPr/>
        </p:nvSpPr>
        <p:spPr>
          <a:xfrm>
            <a:off x="281353" y="2367028"/>
            <a:ext cx="8581290" cy="307430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marL="457200" indent="-457200">
              <a:spcBef>
                <a:spcPts val="0"/>
              </a:spcBef>
              <a:spcAft>
                <a:spcPts val="600"/>
              </a:spcAft>
              <a:buFont typeface="Arial" panose="020B0604020202020204" pitchFamily="34" charset="0"/>
              <a:buChar char="•"/>
            </a:pPr>
            <a:r>
              <a:rPr lang="en-US" sz="3200" b="0" dirty="0"/>
              <a:t>Reserve of 3,500 </a:t>
            </a:r>
            <a:r>
              <a:rPr lang="en-US" sz="3200" b="0" dirty="0" smtClean="0"/>
              <a:t>total </a:t>
            </a:r>
            <a:r>
              <a:rPr lang="en-US" sz="3200" b="0" dirty="0"/>
              <a:t>Chinook/year available to either fleet</a:t>
            </a:r>
          </a:p>
          <a:p>
            <a:pPr marL="457200" indent="-457200">
              <a:spcBef>
                <a:spcPts val="0"/>
              </a:spcBef>
              <a:buFont typeface="Arial" panose="020B0604020202020204" pitchFamily="34" charset="0"/>
              <a:buChar char="•"/>
            </a:pPr>
            <a:r>
              <a:rPr lang="en-US" sz="3200" b="0" dirty="0" smtClean="0"/>
              <a:t>Evaluate </a:t>
            </a:r>
            <a:r>
              <a:rPr lang="en-US" sz="3200" b="0" dirty="0"/>
              <a:t>Reserve taken entirely by:</a:t>
            </a:r>
          </a:p>
          <a:p>
            <a:pPr marL="914400" lvl="1" indent="-457200">
              <a:buFont typeface="Arial" panose="020B0604020202020204" pitchFamily="34" charset="0"/>
              <a:buChar char="•"/>
            </a:pPr>
            <a:r>
              <a:rPr lang="en-US" sz="2400" dirty="0"/>
              <a:t>whiting</a:t>
            </a:r>
          </a:p>
          <a:p>
            <a:pPr marL="914400" lvl="1" indent="-457200">
              <a:buFont typeface="Arial" panose="020B0604020202020204" pitchFamily="34" charset="0"/>
              <a:buChar char="•"/>
            </a:pPr>
            <a:r>
              <a:rPr lang="en-US" sz="2400" dirty="0"/>
              <a:t>non-whiting bottom trawl</a:t>
            </a:r>
          </a:p>
          <a:p>
            <a:pPr marL="914400" lvl="1" indent="-457200">
              <a:spcAft>
                <a:spcPts val="600"/>
              </a:spcAft>
              <a:buFont typeface="Arial" panose="020B0604020202020204" pitchFamily="34" charset="0"/>
              <a:buChar char="•"/>
            </a:pPr>
            <a:r>
              <a:rPr lang="en-US" sz="2400" dirty="0"/>
              <a:t>non-whiting midwater trawl 	</a:t>
            </a:r>
            <a:endParaRPr lang="en-US" sz="2400" dirty="0" smtClean="0"/>
          </a:p>
          <a:p>
            <a:pPr marL="457200" indent="-457200">
              <a:spcBef>
                <a:spcPts val="0"/>
              </a:spcBef>
              <a:spcAft>
                <a:spcPts val="600"/>
              </a:spcAft>
              <a:buFont typeface="Arial" panose="020B0604020202020204" pitchFamily="34" charset="0"/>
              <a:buChar char="•"/>
            </a:pPr>
            <a:r>
              <a:rPr lang="en-US" sz="3200" b="0" dirty="0"/>
              <a:t>E</a:t>
            </a:r>
            <a:r>
              <a:rPr lang="en-US" sz="3200" b="0" dirty="0" smtClean="0"/>
              <a:t>fforts taken to dampen catch prior to access</a:t>
            </a:r>
          </a:p>
          <a:p>
            <a:pPr marL="457200" indent="-457200">
              <a:spcBef>
                <a:spcPts val="0"/>
              </a:spcBef>
              <a:spcAft>
                <a:spcPts val="600"/>
              </a:spcAft>
              <a:buFont typeface="Arial" panose="020B0604020202020204" pitchFamily="34" charset="0"/>
              <a:buChar char="•"/>
            </a:pPr>
            <a:r>
              <a:rPr lang="en-US" sz="3200" b="0" dirty="0" smtClean="0"/>
              <a:t>Development of access rules underway</a:t>
            </a:r>
            <a:endParaRPr lang="en-US" sz="3200" b="0" dirty="0"/>
          </a:p>
        </p:txBody>
      </p:sp>
      <p:sp>
        <p:nvSpPr>
          <p:cNvPr id="9" name="Title 1"/>
          <p:cNvSpPr txBox="1">
            <a:spLocks/>
          </p:cNvSpPr>
          <p:nvPr/>
        </p:nvSpPr>
        <p:spPr>
          <a:xfrm>
            <a:off x="343318" y="1037213"/>
            <a:ext cx="8662139" cy="74860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a:lnSpc>
                <a:spcPct val="150000"/>
              </a:lnSpc>
            </a:pPr>
            <a:endParaRPr lang="en-US" sz="4000" dirty="0" smtClean="0">
              <a:effectLst>
                <a:outerShdw blurRad="38100" dist="38100" dir="2700000" algn="tl">
                  <a:srgbClr val="000000">
                    <a:alpha val="43137"/>
                  </a:srgbClr>
                </a:outerShdw>
              </a:effectLst>
            </a:endParaRPr>
          </a:p>
        </p:txBody>
      </p:sp>
      <p:sp>
        <p:nvSpPr>
          <p:cNvPr id="10" name="Rectangle 9"/>
          <p:cNvSpPr/>
          <p:nvPr/>
        </p:nvSpPr>
        <p:spPr>
          <a:xfrm>
            <a:off x="281353" y="229732"/>
            <a:ext cx="3978442" cy="1556083"/>
          </a:xfrm>
          <a:prstGeom prst="rect">
            <a:avLst/>
          </a:prstGeom>
          <a:gradFill flip="none" rotWithShape="1">
            <a:gsLst>
              <a:gs pos="0">
                <a:srgbClr val="0A8E0A">
                  <a:tint val="66000"/>
                  <a:satMod val="160000"/>
                </a:srgbClr>
              </a:gs>
              <a:gs pos="50000">
                <a:srgbClr val="0A8E0A">
                  <a:tint val="44500"/>
                  <a:satMod val="160000"/>
                </a:srgbClr>
              </a:gs>
              <a:gs pos="100000">
                <a:srgbClr val="0A8E0A">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smtClean="0"/>
              <a:t>RESERVE</a:t>
            </a:r>
            <a:endParaRPr lang="en-US" sz="5400" dirty="0"/>
          </a:p>
        </p:txBody>
      </p:sp>
      <p:sp>
        <p:nvSpPr>
          <p:cNvPr id="2" name="TextBox 1"/>
          <p:cNvSpPr txBox="1"/>
          <p:nvPr/>
        </p:nvSpPr>
        <p:spPr>
          <a:xfrm>
            <a:off x="-2" y="-139004"/>
            <a:ext cx="9144000" cy="6494085"/>
          </a:xfrm>
          <a:prstGeom prst="rect">
            <a:avLst/>
          </a:prstGeom>
          <a:gradFill flip="none" rotWithShape="1">
            <a:gsLst>
              <a:gs pos="0">
                <a:schemeClr val="accent1">
                  <a:lumMod val="40000"/>
                  <a:lumOff val="60000"/>
                </a:schemeClr>
              </a:gs>
              <a:gs pos="34000">
                <a:schemeClr val="accent1">
                  <a:lumMod val="95000"/>
                  <a:lumOff val="5000"/>
                </a:schemeClr>
              </a:gs>
              <a:gs pos="100000">
                <a:schemeClr val="accent1">
                  <a:lumMod val="60000"/>
                </a:schemeClr>
              </a:gs>
            </a:gsLst>
            <a:path path="circle">
              <a:fillToRect l="50000" t="130000" r="50000" b="-30000"/>
            </a:path>
            <a:tileRect/>
          </a:gradFill>
        </p:spPr>
        <p:txBody>
          <a:bodyPr wrap="square" rtlCol="0">
            <a:spAutoFit/>
          </a:bodyPr>
          <a:lstStyle/>
          <a:p>
            <a:endParaRPr lang="en-US" dirty="0"/>
          </a:p>
          <a:p>
            <a:pPr algn="ctr"/>
            <a:r>
              <a:rPr lang="en-US" sz="6600" b="1" dirty="0" smtClean="0">
                <a:solidFill>
                  <a:schemeClr val="tx2">
                    <a:lumMod val="50000"/>
                  </a:schemeClr>
                </a:solidFill>
              </a:rPr>
              <a:t>Reserve</a:t>
            </a:r>
          </a:p>
          <a:p>
            <a:pPr algn="ctr"/>
            <a:endParaRPr lang="en-US" sz="2000" i="1" dirty="0" smtClean="0">
              <a:solidFill>
                <a:schemeClr val="bg1"/>
              </a:solidFill>
            </a:endParaRPr>
          </a:p>
          <a:p>
            <a:pPr algn="ctr"/>
            <a:r>
              <a:rPr lang="en-US" sz="3600" i="1" dirty="0" smtClean="0">
                <a:solidFill>
                  <a:schemeClr val="bg1"/>
                </a:solidFill>
              </a:rPr>
              <a:t>The </a:t>
            </a:r>
            <a:r>
              <a:rPr lang="en-US" sz="3600" i="1" dirty="0">
                <a:solidFill>
                  <a:schemeClr val="bg1"/>
                </a:solidFill>
              </a:rPr>
              <a:t>Council recommended that NMFS consider the Reserve not as an entitlement or a de facto increase in the bycatch threshold; but rather, as a safety net to minimize disruption to the fishery where actions that were </a:t>
            </a:r>
            <a:r>
              <a:rPr lang="en-US" sz="3600" b="1" i="1" dirty="0">
                <a:solidFill>
                  <a:schemeClr val="bg1"/>
                </a:solidFill>
              </a:rPr>
              <a:t>already actively being taken to reduce bycatch were insufficient </a:t>
            </a:r>
          </a:p>
          <a:p>
            <a:pPr algn="ctr"/>
            <a:endParaRPr lang="en-US" sz="2400" i="1" dirty="0" smtClean="0">
              <a:solidFill>
                <a:schemeClr val="bg1"/>
              </a:solidFill>
            </a:endParaRPr>
          </a:p>
          <a:p>
            <a:pPr algn="ctr"/>
            <a:endParaRPr lang="en-US" sz="3600" i="1" dirty="0" smtClean="0">
              <a:solidFill>
                <a:schemeClr val="bg1"/>
              </a:solidFill>
            </a:endParaRPr>
          </a:p>
          <a:p>
            <a:pPr algn="ctr"/>
            <a:endParaRPr lang="en-US" sz="3600" i="1" dirty="0" smtClean="0">
              <a:solidFill>
                <a:schemeClr val="bg1"/>
              </a:solidFill>
            </a:endParaRPr>
          </a:p>
        </p:txBody>
      </p:sp>
    </p:spTree>
    <p:extLst>
      <p:ext uri="{BB962C8B-B14F-4D97-AF65-F5344CB8AC3E}">
        <p14:creationId xmlns:p14="http://schemas.microsoft.com/office/powerpoint/2010/main" val="336223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9873"/>
            <a:ext cx="9144000" cy="140391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smtClean="0"/>
              <a:t>Approach</a:t>
            </a:r>
            <a:endParaRPr lang="en-US" sz="5400" b="1" dirty="0"/>
          </a:p>
        </p:txBody>
      </p:sp>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8</a:t>
            </a:fld>
            <a:endParaRPr lang="en-US" dirty="0"/>
          </a:p>
        </p:txBody>
      </p:sp>
      <p:sp>
        <p:nvSpPr>
          <p:cNvPr id="8" name="Title 1"/>
          <p:cNvSpPr txBox="1">
            <a:spLocks/>
          </p:cNvSpPr>
          <p:nvPr/>
        </p:nvSpPr>
        <p:spPr>
          <a:xfrm>
            <a:off x="281353" y="2591617"/>
            <a:ext cx="8581290" cy="307430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marL="457200" indent="-457200">
              <a:spcBef>
                <a:spcPts val="600"/>
              </a:spcBef>
              <a:buFont typeface="Arial" panose="020B0604020202020204" pitchFamily="34" charset="0"/>
              <a:buChar char="•"/>
            </a:pPr>
            <a:endParaRPr lang="en-US" sz="4000" b="0" dirty="0" smtClean="0"/>
          </a:p>
        </p:txBody>
      </p:sp>
      <p:sp>
        <p:nvSpPr>
          <p:cNvPr id="9" name="Title 1"/>
          <p:cNvSpPr txBox="1">
            <a:spLocks/>
          </p:cNvSpPr>
          <p:nvPr/>
        </p:nvSpPr>
        <p:spPr>
          <a:xfrm>
            <a:off x="343318" y="1037213"/>
            <a:ext cx="8662139" cy="74860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a:lnSpc>
                <a:spcPct val="150000"/>
              </a:lnSpc>
            </a:pPr>
            <a:endParaRPr lang="en-US" sz="4000" dirty="0" smtClean="0">
              <a:effectLst>
                <a:outerShdw blurRad="38100" dist="38100" dir="2700000" algn="tl">
                  <a:srgbClr val="000000">
                    <a:alpha val="43137"/>
                  </a:srgbClr>
                </a:outerShdw>
              </a:effectLst>
            </a:endParaRPr>
          </a:p>
        </p:txBody>
      </p:sp>
      <p:sp>
        <p:nvSpPr>
          <p:cNvPr id="2" name="TextBox 1"/>
          <p:cNvSpPr txBox="1"/>
          <p:nvPr/>
        </p:nvSpPr>
        <p:spPr>
          <a:xfrm>
            <a:off x="343318" y="1903528"/>
            <a:ext cx="8505125" cy="3600986"/>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400" dirty="0" smtClean="0">
                <a:solidFill>
                  <a:schemeClr val="bg1">
                    <a:lumMod val="65000"/>
                  </a:schemeClr>
                </a:solidFill>
              </a:rPr>
              <a:t>Focused on Chinook and Coho</a:t>
            </a:r>
          </a:p>
          <a:p>
            <a:pPr marL="342900" indent="-342900">
              <a:spcAft>
                <a:spcPts val="1200"/>
              </a:spcAft>
              <a:buFont typeface="Wingdings" panose="05000000000000000000" pitchFamily="2" charset="2"/>
              <a:buChar char="v"/>
            </a:pPr>
            <a:r>
              <a:rPr lang="en-US" sz="2400" dirty="0" smtClean="0">
                <a:solidFill>
                  <a:schemeClr val="bg1">
                    <a:lumMod val="65000"/>
                  </a:schemeClr>
                </a:solidFill>
              </a:rPr>
              <a:t>Projected </a:t>
            </a:r>
            <a:r>
              <a:rPr lang="en-US" sz="2400" dirty="0">
                <a:solidFill>
                  <a:schemeClr val="bg1">
                    <a:lumMod val="65000"/>
                  </a:schemeClr>
                </a:solidFill>
              </a:rPr>
              <a:t>range </a:t>
            </a:r>
            <a:r>
              <a:rPr lang="en-US" sz="2400" dirty="0" smtClean="0">
                <a:solidFill>
                  <a:schemeClr val="bg1">
                    <a:lumMod val="65000"/>
                  </a:schemeClr>
                </a:solidFill>
              </a:rPr>
              <a:t>of </a:t>
            </a:r>
            <a:r>
              <a:rPr lang="en-US" sz="2400" dirty="0">
                <a:solidFill>
                  <a:schemeClr val="bg1">
                    <a:lumMod val="65000"/>
                  </a:schemeClr>
                </a:solidFill>
              </a:rPr>
              <a:t>bycatch and distribution based </a:t>
            </a:r>
            <a:r>
              <a:rPr lang="en-US" sz="2400" dirty="0" smtClean="0">
                <a:solidFill>
                  <a:schemeClr val="bg1">
                    <a:lumMod val="65000"/>
                  </a:schemeClr>
                </a:solidFill>
              </a:rPr>
              <a:t>on </a:t>
            </a:r>
            <a:r>
              <a:rPr lang="en-US" sz="2400" dirty="0">
                <a:solidFill>
                  <a:schemeClr val="bg1">
                    <a:lumMod val="65000"/>
                  </a:schemeClr>
                </a:solidFill>
              </a:rPr>
              <a:t>Proposed Action</a:t>
            </a:r>
          </a:p>
          <a:p>
            <a:pPr marL="342900" indent="-342900">
              <a:spcAft>
                <a:spcPts val="1200"/>
              </a:spcAft>
              <a:buFont typeface="Wingdings" panose="05000000000000000000" pitchFamily="2" charset="2"/>
              <a:buChar char="v"/>
            </a:pPr>
            <a:r>
              <a:rPr lang="en-US" sz="2400" dirty="0" smtClean="0">
                <a:solidFill>
                  <a:schemeClr val="bg1">
                    <a:lumMod val="65000"/>
                  </a:schemeClr>
                </a:solidFill>
              </a:rPr>
              <a:t>Chinook bycatch managed </a:t>
            </a:r>
            <a:r>
              <a:rPr lang="en-US" sz="2400" u="sng" dirty="0" smtClean="0">
                <a:solidFill>
                  <a:schemeClr val="bg1">
                    <a:lumMod val="65000"/>
                  </a:schemeClr>
                </a:solidFill>
              </a:rPr>
              <a:t>&lt;</a:t>
            </a:r>
            <a:r>
              <a:rPr lang="en-US" sz="2400" dirty="0" smtClean="0">
                <a:solidFill>
                  <a:schemeClr val="bg1">
                    <a:lumMod val="65000"/>
                  </a:schemeClr>
                </a:solidFill>
              </a:rPr>
              <a:t> bycatch guidelines + Reserve</a:t>
            </a:r>
          </a:p>
          <a:p>
            <a:pPr marL="342900" indent="-342900">
              <a:spcAft>
                <a:spcPts val="1200"/>
              </a:spcAft>
              <a:buFont typeface="Wingdings" panose="05000000000000000000" pitchFamily="2" charset="2"/>
              <a:buChar char="v"/>
            </a:pPr>
            <a:r>
              <a:rPr lang="en-US" sz="2400" dirty="0" smtClean="0">
                <a:solidFill>
                  <a:schemeClr val="bg1">
                    <a:lumMod val="65000"/>
                  </a:schemeClr>
                </a:solidFill>
              </a:rPr>
              <a:t>Likelihood that either sector &gt; guideline without active management</a:t>
            </a:r>
          </a:p>
          <a:p>
            <a:pPr marL="342900" indent="-342900">
              <a:spcAft>
                <a:spcPts val="1200"/>
              </a:spcAft>
              <a:buFont typeface="Wingdings" panose="05000000000000000000" pitchFamily="2" charset="2"/>
              <a:buChar char="v"/>
            </a:pPr>
            <a:r>
              <a:rPr lang="en-US" sz="2400" dirty="0" smtClean="0">
                <a:solidFill>
                  <a:schemeClr val="bg1">
                    <a:lumMod val="65000"/>
                  </a:schemeClr>
                </a:solidFill>
              </a:rPr>
              <a:t>Most circumstances, not every eventuality = robust but realistic</a:t>
            </a:r>
          </a:p>
          <a:p>
            <a:pPr marL="342900" indent="-342900">
              <a:spcAft>
                <a:spcPts val="1200"/>
              </a:spcAft>
              <a:buFont typeface="Wingdings" panose="05000000000000000000" pitchFamily="2" charset="2"/>
              <a:buChar char="v"/>
            </a:pPr>
            <a:r>
              <a:rPr lang="en-US" sz="2400" dirty="0" smtClean="0">
                <a:solidFill>
                  <a:schemeClr val="bg1">
                    <a:lumMod val="65000"/>
                  </a:schemeClr>
                </a:solidFill>
              </a:rPr>
              <a:t>Reserve addresses unexpected situations</a:t>
            </a:r>
          </a:p>
          <a:p>
            <a:pPr marL="342900" indent="-342900">
              <a:spcAft>
                <a:spcPts val="1200"/>
              </a:spcAft>
              <a:buFont typeface="Wingdings" panose="05000000000000000000" pitchFamily="2" charset="2"/>
              <a:buChar char="v"/>
            </a:pPr>
            <a:r>
              <a:rPr lang="en-US" sz="2400" dirty="0" smtClean="0">
                <a:solidFill>
                  <a:schemeClr val="bg1">
                    <a:lumMod val="65000"/>
                  </a:schemeClr>
                </a:solidFill>
              </a:rPr>
              <a:t>Revised previous approach based on advisory body recommendations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4000" cy="6818126"/>
          </a:xfrm>
          <a:prstGeom prst="rect">
            <a:avLst/>
          </a:prstGeom>
        </p:spPr>
      </p:pic>
      <p:sp>
        <p:nvSpPr>
          <p:cNvPr id="6" name="TextBox 5"/>
          <p:cNvSpPr txBox="1"/>
          <p:nvPr/>
        </p:nvSpPr>
        <p:spPr>
          <a:xfrm>
            <a:off x="66908" y="6521537"/>
            <a:ext cx="2854712" cy="261610"/>
          </a:xfrm>
          <a:prstGeom prst="rect">
            <a:avLst/>
          </a:prstGeom>
          <a:noFill/>
        </p:spPr>
        <p:txBody>
          <a:bodyPr wrap="square" rtlCol="0">
            <a:spAutoFit/>
          </a:bodyPr>
          <a:lstStyle/>
          <a:p>
            <a:r>
              <a:rPr lang="en-US" sz="1100" dirty="0" smtClean="0">
                <a:solidFill>
                  <a:schemeClr val="bg1"/>
                </a:solidFill>
              </a:rPr>
              <a:t>Starship from Smithsonian;  field of stars from NASA</a:t>
            </a:r>
            <a:endParaRPr lang="en-US" sz="1100" dirty="0">
              <a:solidFill>
                <a:schemeClr val="bg1"/>
              </a:solidFill>
            </a:endParaRPr>
          </a:p>
        </p:txBody>
      </p:sp>
      <p:sp>
        <p:nvSpPr>
          <p:cNvPr id="7" name="TextBox 6"/>
          <p:cNvSpPr txBox="1"/>
          <p:nvPr/>
        </p:nvSpPr>
        <p:spPr>
          <a:xfrm>
            <a:off x="535260" y="356470"/>
            <a:ext cx="5018048" cy="2062103"/>
          </a:xfrm>
          <a:prstGeom prst="rect">
            <a:avLst/>
          </a:prstGeom>
          <a:noFill/>
        </p:spPr>
        <p:txBody>
          <a:bodyPr wrap="square" rtlCol="0">
            <a:spAutoFit/>
          </a:bodyPr>
          <a:lstStyle/>
          <a:p>
            <a:r>
              <a:rPr lang="en-US" sz="3200" b="1" i="1" dirty="0" smtClean="0">
                <a:solidFill>
                  <a:schemeClr val="bg1"/>
                </a:solidFill>
              </a:rPr>
              <a:t>To make the most out of limited data, to </a:t>
            </a:r>
            <a:r>
              <a:rPr lang="en-US" sz="3200" b="1" i="1" dirty="0">
                <a:solidFill>
                  <a:schemeClr val="bg1"/>
                </a:solidFill>
              </a:rPr>
              <a:t>boldly go where no </a:t>
            </a:r>
            <a:r>
              <a:rPr lang="en-US" sz="3200" b="1" i="1" dirty="0" smtClean="0">
                <a:solidFill>
                  <a:schemeClr val="bg1"/>
                </a:solidFill>
              </a:rPr>
              <a:t>analyst </a:t>
            </a:r>
            <a:r>
              <a:rPr lang="en-US" sz="3200" b="1" i="1" dirty="0">
                <a:solidFill>
                  <a:schemeClr val="bg1"/>
                </a:solidFill>
              </a:rPr>
              <a:t>has gone </a:t>
            </a:r>
            <a:r>
              <a:rPr lang="en-US" sz="3200" b="1" i="1" dirty="0" smtClean="0">
                <a:solidFill>
                  <a:schemeClr val="bg1"/>
                </a:solidFill>
              </a:rPr>
              <a:t>before….</a:t>
            </a:r>
            <a:endParaRPr lang="en-US" sz="3200" b="1" i="1" dirty="0">
              <a:solidFill>
                <a:schemeClr val="bg1"/>
              </a:solidFill>
            </a:endParaRPr>
          </a:p>
        </p:txBody>
      </p:sp>
    </p:spTree>
    <p:extLst>
      <p:ext uri="{BB962C8B-B14F-4D97-AF65-F5344CB8AC3E}">
        <p14:creationId xmlns:p14="http://schemas.microsoft.com/office/powerpoint/2010/main" val="111899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3" fill="hold"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1+ppt_w/2"/>
                                          </p:val>
                                        </p:tav>
                                      </p:tavLst>
                                    </p:anim>
                                    <p:anim calcmode="lin" valueType="num">
                                      <p:cBhvr additive="base">
                                        <p:cTn id="12" dur="500"/>
                                        <p:tgtEl>
                                          <p:spTgt spid="3"/>
                                        </p:tgtEl>
                                        <p:attrNameLst>
                                          <p:attrName>ppt_y</p:attrName>
                                        </p:attrNameLst>
                                      </p:cBhvr>
                                      <p:tavLst>
                                        <p:tav tm="0">
                                          <p:val>
                                            <p:strVal val="ppt_y"/>
                                          </p:val>
                                        </p:tav>
                                        <p:tav tm="100000">
                                          <p:val>
                                            <p:strVal val="0-ppt_h/2"/>
                                          </p:val>
                                        </p:tav>
                                      </p:tavLst>
                                    </p:anim>
                                    <p:set>
                                      <p:cBhvr>
                                        <p:cTn id="13" dur="1" fill="hold">
                                          <p:stCondLst>
                                            <p:cond delay="499"/>
                                          </p:stCondLst>
                                        </p:cTn>
                                        <p:tgtEl>
                                          <p:spTgt spid="3"/>
                                        </p:tgtEl>
                                        <p:attrNameLst>
                                          <p:attrName>style.visibility</p:attrName>
                                        </p:attrNameLst>
                                      </p:cBhvr>
                                      <p:to>
                                        <p:strVal val="hidden"/>
                                      </p:to>
                                    </p:set>
                                  </p:childTnLst>
                                </p:cTn>
                              </p:par>
                              <p:par>
                                <p:cTn id="14" presetID="2" presetClass="exit" presetSubtype="3" fill="hold" grpId="1" nodeType="withEffect">
                                  <p:stCondLst>
                                    <p:cond delay="0"/>
                                  </p:stCondLst>
                                  <p:childTnLst>
                                    <p:anim calcmode="lin" valueType="num">
                                      <p:cBhvr additive="base">
                                        <p:cTn id="15" dur="500"/>
                                        <p:tgtEl>
                                          <p:spTgt spid="7"/>
                                        </p:tgtEl>
                                        <p:attrNameLst>
                                          <p:attrName>ppt_x</p:attrName>
                                        </p:attrNameLst>
                                      </p:cBhvr>
                                      <p:tavLst>
                                        <p:tav tm="0">
                                          <p:val>
                                            <p:strVal val="ppt_x"/>
                                          </p:val>
                                        </p:tav>
                                        <p:tav tm="100000">
                                          <p:val>
                                            <p:strVal val="1+ppt_w/2"/>
                                          </p:val>
                                        </p:tav>
                                      </p:tavLst>
                                    </p:anim>
                                    <p:anim calcmode="lin" valueType="num">
                                      <p:cBhvr additive="base">
                                        <p:cTn id="16" dur="500"/>
                                        <p:tgtEl>
                                          <p:spTgt spid="7"/>
                                        </p:tgtEl>
                                        <p:attrNameLst>
                                          <p:attrName>ppt_y</p:attrName>
                                        </p:attrNameLst>
                                      </p:cBhvr>
                                      <p:tavLst>
                                        <p:tav tm="0">
                                          <p:val>
                                            <p:strVal val="ppt_y"/>
                                          </p:val>
                                        </p:tav>
                                        <p:tav tm="100000">
                                          <p:val>
                                            <p:strVal val="0-ppt_h/2"/>
                                          </p:val>
                                        </p:tav>
                                      </p:tavLst>
                                    </p:anim>
                                    <p:set>
                                      <p:cBhvr>
                                        <p:cTn id="17" dur="1" fill="hold">
                                          <p:stCondLst>
                                            <p:cond delay="499"/>
                                          </p:stCondLst>
                                        </p:cTn>
                                        <p:tgtEl>
                                          <p:spTgt spid="7"/>
                                        </p:tgtEl>
                                        <p:attrNameLst>
                                          <p:attrName>style.visibility</p:attrName>
                                        </p:attrNameLst>
                                      </p:cBhvr>
                                      <p:to>
                                        <p:strVal val="hidden"/>
                                      </p:to>
                                    </p:set>
                                  </p:childTnLst>
                                </p:cTn>
                              </p:par>
                              <p:par>
                                <p:cTn id="18" presetID="2" presetClass="exit" presetSubtype="4" fill="hold" grpId="0" nodeType="with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nodeType="clickEffect">
                                  <p:stCondLst>
                                    <p:cond delay="0"/>
                                  </p:stCondLst>
                                  <p:childTnLst>
                                    <p:animClr clrSpc="hsl" dir="cw">
                                      <p:cBhvr override="childStyle">
                                        <p:cTn id="25" dur="500" fill="hold"/>
                                        <p:tgtEl>
                                          <p:spTgt spid="2">
                                            <p:txEl>
                                              <p:pRg st="0" end="0"/>
                                            </p:txEl>
                                          </p:spTgt>
                                        </p:tgtEl>
                                        <p:attrNameLst>
                                          <p:attrName>style.color</p:attrName>
                                        </p:attrNameLst>
                                      </p:cBhvr>
                                      <p:by>
                                        <p:hsl h="0" s="-12549" l="-25098"/>
                                      </p:by>
                                    </p:animClr>
                                    <p:animClr clrSpc="hsl" dir="cw">
                                      <p:cBhvr>
                                        <p:cTn id="26" dur="500" fill="hold"/>
                                        <p:tgtEl>
                                          <p:spTgt spid="2">
                                            <p:txEl>
                                              <p:pRg st="0" end="0"/>
                                            </p:txEl>
                                          </p:spTgt>
                                        </p:tgtEl>
                                        <p:attrNameLst>
                                          <p:attrName>fillcolor</p:attrName>
                                        </p:attrNameLst>
                                      </p:cBhvr>
                                      <p:by>
                                        <p:hsl h="0" s="-12549" l="-25098"/>
                                      </p:by>
                                    </p:animClr>
                                    <p:animClr clrSpc="hsl" dir="cw">
                                      <p:cBhvr>
                                        <p:cTn id="27" dur="500" fill="hold"/>
                                        <p:tgtEl>
                                          <p:spTgt spid="2">
                                            <p:txEl>
                                              <p:pRg st="0" end="0"/>
                                            </p:txEl>
                                          </p:spTgt>
                                        </p:tgtEl>
                                        <p:attrNameLst>
                                          <p:attrName>stroke.color</p:attrName>
                                        </p:attrNameLst>
                                      </p:cBhvr>
                                      <p:by>
                                        <p:hsl h="0" s="-12549" l="-25098"/>
                                      </p:by>
                                    </p:animClr>
                                    <p:set>
                                      <p:cBhvr>
                                        <p:cTn id="28" dur="500" fill="hold"/>
                                        <p:tgtEl>
                                          <p:spTgt spid="2">
                                            <p:txEl>
                                              <p:pRg st="0" end="0"/>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4" presetClass="emph" presetSubtype="0" fill="hold" nodeType="clickEffect">
                                  <p:stCondLst>
                                    <p:cond delay="0"/>
                                  </p:stCondLst>
                                  <p:childTnLst>
                                    <p:animClr clrSpc="hsl" dir="cw">
                                      <p:cBhvr override="childStyle">
                                        <p:cTn id="32" dur="500" fill="hold"/>
                                        <p:tgtEl>
                                          <p:spTgt spid="2">
                                            <p:txEl>
                                              <p:pRg st="1" end="1"/>
                                            </p:txEl>
                                          </p:spTgt>
                                        </p:tgtEl>
                                        <p:attrNameLst>
                                          <p:attrName>style.color</p:attrName>
                                        </p:attrNameLst>
                                      </p:cBhvr>
                                      <p:by>
                                        <p:hsl h="0" s="-12549" l="-25098"/>
                                      </p:by>
                                    </p:animClr>
                                    <p:animClr clrSpc="hsl" dir="cw">
                                      <p:cBhvr>
                                        <p:cTn id="33" dur="500" fill="hold"/>
                                        <p:tgtEl>
                                          <p:spTgt spid="2">
                                            <p:txEl>
                                              <p:pRg st="1" end="1"/>
                                            </p:txEl>
                                          </p:spTgt>
                                        </p:tgtEl>
                                        <p:attrNameLst>
                                          <p:attrName>fillcolor</p:attrName>
                                        </p:attrNameLst>
                                      </p:cBhvr>
                                      <p:by>
                                        <p:hsl h="0" s="-12549" l="-25098"/>
                                      </p:by>
                                    </p:animClr>
                                    <p:animClr clrSpc="hsl" dir="cw">
                                      <p:cBhvr>
                                        <p:cTn id="34" dur="500" fill="hold"/>
                                        <p:tgtEl>
                                          <p:spTgt spid="2">
                                            <p:txEl>
                                              <p:pRg st="1" end="1"/>
                                            </p:txEl>
                                          </p:spTgt>
                                        </p:tgtEl>
                                        <p:attrNameLst>
                                          <p:attrName>stroke.color</p:attrName>
                                        </p:attrNameLst>
                                      </p:cBhvr>
                                      <p:by>
                                        <p:hsl h="0" s="-12549" l="-25098"/>
                                      </p:by>
                                    </p:animClr>
                                    <p:set>
                                      <p:cBhvr>
                                        <p:cTn id="35" dur="500" fill="hold"/>
                                        <p:tgtEl>
                                          <p:spTgt spid="2">
                                            <p:txEl>
                                              <p:pRg st="1" end="1"/>
                                            </p:txEl>
                                          </p:spTgt>
                                        </p:tgtEl>
                                        <p:attrNameLst>
                                          <p:attrName>fill.type</p:attrName>
                                        </p:attrNameLst>
                                      </p:cBhvr>
                                      <p:to>
                                        <p:strVal val="solid"/>
                                      </p:to>
                                    </p:set>
                                  </p:childTnLst>
                                </p:cTn>
                              </p:par>
                              <p:par>
                                <p:cTn id="36" presetID="9" presetClass="emph" presetSubtype="0" nodeType="withEffect">
                                  <p:stCondLst>
                                    <p:cond delay="0"/>
                                  </p:stCondLst>
                                  <p:childTnLst>
                                    <p:set>
                                      <p:cBhvr rctx="PPT">
                                        <p:cTn id="37" dur="indefinite"/>
                                        <p:tgtEl>
                                          <p:spTgt spid="2">
                                            <p:txEl>
                                              <p:pRg st="0" end="0"/>
                                            </p:txEl>
                                          </p:spTgt>
                                        </p:tgtEl>
                                        <p:attrNameLst>
                                          <p:attrName>style.opacity</p:attrName>
                                        </p:attrNameLst>
                                      </p:cBhvr>
                                      <p:to>
                                        <p:strVal val="0.5"/>
                                      </p:to>
                                    </p:set>
                                    <p:animEffect filter="image" prLst="opacity: 0.5">
                                      <p:cBhvr rctx="IE">
                                        <p:cTn id="38" dur="indefinite"/>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4" presetClass="emph" presetSubtype="0" fill="hold" nodeType="clickEffect">
                                  <p:stCondLst>
                                    <p:cond delay="0"/>
                                  </p:stCondLst>
                                  <p:childTnLst>
                                    <p:animClr clrSpc="hsl" dir="cw">
                                      <p:cBhvr override="childStyle">
                                        <p:cTn id="42" dur="500" fill="hold"/>
                                        <p:tgtEl>
                                          <p:spTgt spid="2">
                                            <p:txEl>
                                              <p:pRg st="2" end="2"/>
                                            </p:txEl>
                                          </p:spTgt>
                                        </p:tgtEl>
                                        <p:attrNameLst>
                                          <p:attrName>style.color</p:attrName>
                                        </p:attrNameLst>
                                      </p:cBhvr>
                                      <p:by>
                                        <p:hsl h="0" s="-12549" l="-25098"/>
                                      </p:by>
                                    </p:animClr>
                                    <p:animClr clrSpc="hsl" dir="cw">
                                      <p:cBhvr>
                                        <p:cTn id="43" dur="500" fill="hold"/>
                                        <p:tgtEl>
                                          <p:spTgt spid="2">
                                            <p:txEl>
                                              <p:pRg st="2" end="2"/>
                                            </p:txEl>
                                          </p:spTgt>
                                        </p:tgtEl>
                                        <p:attrNameLst>
                                          <p:attrName>fillcolor</p:attrName>
                                        </p:attrNameLst>
                                      </p:cBhvr>
                                      <p:by>
                                        <p:hsl h="0" s="-12549" l="-25098"/>
                                      </p:by>
                                    </p:animClr>
                                    <p:animClr clrSpc="hsl" dir="cw">
                                      <p:cBhvr>
                                        <p:cTn id="44" dur="500" fill="hold"/>
                                        <p:tgtEl>
                                          <p:spTgt spid="2">
                                            <p:txEl>
                                              <p:pRg st="2" end="2"/>
                                            </p:txEl>
                                          </p:spTgt>
                                        </p:tgtEl>
                                        <p:attrNameLst>
                                          <p:attrName>stroke.color</p:attrName>
                                        </p:attrNameLst>
                                      </p:cBhvr>
                                      <p:by>
                                        <p:hsl h="0" s="-12549" l="-25098"/>
                                      </p:by>
                                    </p:animClr>
                                    <p:set>
                                      <p:cBhvr>
                                        <p:cTn id="45" dur="500" fill="hold"/>
                                        <p:tgtEl>
                                          <p:spTgt spid="2">
                                            <p:txEl>
                                              <p:pRg st="2" end="2"/>
                                            </p:txEl>
                                          </p:spTgt>
                                        </p:tgtEl>
                                        <p:attrNameLst>
                                          <p:attrName>fill.type</p:attrName>
                                        </p:attrNameLst>
                                      </p:cBhvr>
                                      <p:to>
                                        <p:strVal val="solid"/>
                                      </p:to>
                                    </p:set>
                                  </p:childTnLst>
                                </p:cTn>
                              </p:par>
                              <p:par>
                                <p:cTn id="46" presetID="9" presetClass="emph" presetSubtype="0" nodeType="withEffect">
                                  <p:stCondLst>
                                    <p:cond delay="0"/>
                                  </p:stCondLst>
                                  <p:childTnLst>
                                    <p:set>
                                      <p:cBhvr rctx="PPT">
                                        <p:cTn id="47" dur="indefinite"/>
                                        <p:tgtEl>
                                          <p:spTgt spid="2">
                                            <p:txEl>
                                              <p:pRg st="1" end="1"/>
                                            </p:txEl>
                                          </p:spTgt>
                                        </p:tgtEl>
                                        <p:attrNameLst>
                                          <p:attrName>style.opacity</p:attrName>
                                        </p:attrNameLst>
                                      </p:cBhvr>
                                      <p:to>
                                        <p:strVal val="0.5"/>
                                      </p:to>
                                    </p:set>
                                    <p:animEffect filter="image" prLst="opacity: 0.5">
                                      <p:cBhvr rctx="IE">
                                        <p:cTn id="48" dur="indefinite"/>
                                        <p:tgtEl>
                                          <p:spTgt spid="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4" presetClass="emph" presetSubtype="0" fill="hold" nodeType="clickEffect">
                                  <p:stCondLst>
                                    <p:cond delay="0"/>
                                  </p:stCondLst>
                                  <p:childTnLst>
                                    <p:animClr clrSpc="hsl" dir="cw">
                                      <p:cBhvr override="childStyle">
                                        <p:cTn id="52" dur="500" fill="hold"/>
                                        <p:tgtEl>
                                          <p:spTgt spid="2">
                                            <p:txEl>
                                              <p:pRg st="3" end="3"/>
                                            </p:txEl>
                                          </p:spTgt>
                                        </p:tgtEl>
                                        <p:attrNameLst>
                                          <p:attrName>style.color</p:attrName>
                                        </p:attrNameLst>
                                      </p:cBhvr>
                                      <p:by>
                                        <p:hsl h="0" s="-12549" l="-25098"/>
                                      </p:by>
                                    </p:animClr>
                                    <p:animClr clrSpc="hsl" dir="cw">
                                      <p:cBhvr>
                                        <p:cTn id="53" dur="500" fill="hold"/>
                                        <p:tgtEl>
                                          <p:spTgt spid="2">
                                            <p:txEl>
                                              <p:pRg st="3" end="3"/>
                                            </p:txEl>
                                          </p:spTgt>
                                        </p:tgtEl>
                                        <p:attrNameLst>
                                          <p:attrName>fillcolor</p:attrName>
                                        </p:attrNameLst>
                                      </p:cBhvr>
                                      <p:by>
                                        <p:hsl h="0" s="-12549" l="-25098"/>
                                      </p:by>
                                    </p:animClr>
                                    <p:animClr clrSpc="hsl" dir="cw">
                                      <p:cBhvr>
                                        <p:cTn id="54" dur="500" fill="hold"/>
                                        <p:tgtEl>
                                          <p:spTgt spid="2">
                                            <p:txEl>
                                              <p:pRg st="3" end="3"/>
                                            </p:txEl>
                                          </p:spTgt>
                                        </p:tgtEl>
                                        <p:attrNameLst>
                                          <p:attrName>stroke.color</p:attrName>
                                        </p:attrNameLst>
                                      </p:cBhvr>
                                      <p:by>
                                        <p:hsl h="0" s="-12549" l="-25098"/>
                                      </p:by>
                                    </p:animClr>
                                    <p:set>
                                      <p:cBhvr>
                                        <p:cTn id="55" dur="500" fill="hold"/>
                                        <p:tgtEl>
                                          <p:spTgt spid="2">
                                            <p:txEl>
                                              <p:pRg st="3" end="3"/>
                                            </p:txEl>
                                          </p:spTgt>
                                        </p:tgtEl>
                                        <p:attrNameLst>
                                          <p:attrName>fill.type</p:attrName>
                                        </p:attrNameLst>
                                      </p:cBhvr>
                                      <p:to>
                                        <p:strVal val="solid"/>
                                      </p:to>
                                    </p:set>
                                  </p:childTnLst>
                                </p:cTn>
                              </p:par>
                              <p:par>
                                <p:cTn id="56" presetID="9" presetClass="emph" presetSubtype="0" nodeType="withEffect">
                                  <p:stCondLst>
                                    <p:cond delay="0"/>
                                  </p:stCondLst>
                                  <p:childTnLst>
                                    <p:set>
                                      <p:cBhvr rctx="PPT">
                                        <p:cTn id="57" dur="indefinite"/>
                                        <p:tgtEl>
                                          <p:spTgt spid="2">
                                            <p:txEl>
                                              <p:pRg st="2" end="2"/>
                                            </p:txEl>
                                          </p:spTgt>
                                        </p:tgtEl>
                                        <p:attrNameLst>
                                          <p:attrName>style.opacity</p:attrName>
                                        </p:attrNameLst>
                                      </p:cBhvr>
                                      <p:to>
                                        <p:strVal val="0.5"/>
                                      </p:to>
                                    </p:set>
                                    <p:animEffect filter="image" prLst="opacity: 0.5">
                                      <p:cBhvr rctx="IE">
                                        <p:cTn id="58" dur="indefinite"/>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4" presetClass="emph" presetSubtype="0" fill="hold" nodeType="clickEffect">
                                  <p:stCondLst>
                                    <p:cond delay="0"/>
                                  </p:stCondLst>
                                  <p:childTnLst>
                                    <p:animClr clrSpc="hsl" dir="cw">
                                      <p:cBhvr override="childStyle">
                                        <p:cTn id="62" dur="500" fill="hold"/>
                                        <p:tgtEl>
                                          <p:spTgt spid="2">
                                            <p:txEl>
                                              <p:pRg st="4" end="4"/>
                                            </p:txEl>
                                          </p:spTgt>
                                        </p:tgtEl>
                                        <p:attrNameLst>
                                          <p:attrName>style.color</p:attrName>
                                        </p:attrNameLst>
                                      </p:cBhvr>
                                      <p:by>
                                        <p:hsl h="0" s="-12549" l="-25098"/>
                                      </p:by>
                                    </p:animClr>
                                    <p:animClr clrSpc="hsl" dir="cw">
                                      <p:cBhvr>
                                        <p:cTn id="63" dur="500" fill="hold"/>
                                        <p:tgtEl>
                                          <p:spTgt spid="2">
                                            <p:txEl>
                                              <p:pRg st="4" end="4"/>
                                            </p:txEl>
                                          </p:spTgt>
                                        </p:tgtEl>
                                        <p:attrNameLst>
                                          <p:attrName>fillcolor</p:attrName>
                                        </p:attrNameLst>
                                      </p:cBhvr>
                                      <p:by>
                                        <p:hsl h="0" s="-12549" l="-25098"/>
                                      </p:by>
                                    </p:animClr>
                                    <p:animClr clrSpc="hsl" dir="cw">
                                      <p:cBhvr>
                                        <p:cTn id="64" dur="500" fill="hold"/>
                                        <p:tgtEl>
                                          <p:spTgt spid="2">
                                            <p:txEl>
                                              <p:pRg st="4" end="4"/>
                                            </p:txEl>
                                          </p:spTgt>
                                        </p:tgtEl>
                                        <p:attrNameLst>
                                          <p:attrName>stroke.color</p:attrName>
                                        </p:attrNameLst>
                                      </p:cBhvr>
                                      <p:by>
                                        <p:hsl h="0" s="-12549" l="-25098"/>
                                      </p:by>
                                    </p:animClr>
                                    <p:set>
                                      <p:cBhvr>
                                        <p:cTn id="65" dur="500" fill="hold"/>
                                        <p:tgtEl>
                                          <p:spTgt spid="2">
                                            <p:txEl>
                                              <p:pRg st="4" end="4"/>
                                            </p:txEl>
                                          </p:spTgt>
                                        </p:tgtEl>
                                        <p:attrNameLst>
                                          <p:attrName>fill.type</p:attrName>
                                        </p:attrNameLst>
                                      </p:cBhvr>
                                      <p:to>
                                        <p:strVal val="solid"/>
                                      </p:to>
                                    </p:set>
                                  </p:childTnLst>
                                </p:cTn>
                              </p:par>
                              <p:par>
                                <p:cTn id="66" presetID="9" presetClass="emph" presetSubtype="0" nodeType="withEffect">
                                  <p:stCondLst>
                                    <p:cond delay="0"/>
                                  </p:stCondLst>
                                  <p:childTnLst>
                                    <p:set>
                                      <p:cBhvr rctx="PPT">
                                        <p:cTn id="67" dur="indefinite"/>
                                        <p:tgtEl>
                                          <p:spTgt spid="2">
                                            <p:txEl>
                                              <p:pRg st="3" end="3"/>
                                            </p:txEl>
                                          </p:spTgt>
                                        </p:tgtEl>
                                        <p:attrNameLst>
                                          <p:attrName>style.opacity</p:attrName>
                                        </p:attrNameLst>
                                      </p:cBhvr>
                                      <p:to>
                                        <p:strVal val="0.5"/>
                                      </p:to>
                                    </p:set>
                                    <p:animEffect filter="image" prLst="opacity: 0.5">
                                      <p:cBhvr rctx="IE">
                                        <p:cTn id="68" dur="indefinite"/>
                                        <p:tgtEl>
                                          <p:spTgt spid="2">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4" presetClass="emph" presetSubtype="0" fill="hold" nodeType="clickEffect">
                                  <p:stCondLst>
                                    <p:cond delay="0"/>
                                  </p:stCondLst>
                                  <p:childTnLst>
                                    <p:animClr clrSpc="hsl" dir="cw">
                                      <p:cBhvr override="childStyle">
                                        <p:cTn id="72" dur="500" fill="hold"/>
                                        <p:tgtEl>
                                          <p:spTgt spid="2">
                                            <p:txEl>
                                              <p:pRg st="5" end="5"/>
                                            </p:txEl>
                                          </p:spTgt>
                                        </p:tgtEl>
                                        <p:attrNameLst>
                                          <p:attrName>style.color</p:attrName>
                                        </p:attrNameLst>
                                      </p:cBhvr>
                                      <p:by>
                                        <p:hsl h="0" s="-12549" l="-25098"/>
                                      </p:by>
                                    </p:animClr>
                                    <p:animClr clrSpc="hsl" dir="cw">
                                      <p:cBhvr>
                                        <p:cTn id="73" dur="500" fill="hold"/>
                                        <p:tgtEl>
                                          <p:spTgt spid="2">
                                            <p:txEl>
                                              <p:pRg st="5" end="5"/>
                                            </p:txEl>
                                          </p:spTgt>
                                        </p:tgtEl>
                                        <p:attrNameLst>
                                          <p:attrName>fillcolor</p:attrName>
                                        </p:attrNameLst>
                                      </p:cBhvr>
                                      <p:by>
                                        <p:hsl h="0" s="-12549" l="-25098"/>
                                      </p:by>
                                    </p:animClr>
                                    <p:animClr clrSpc="hsl" dir="cw">
                                      <p:cBhvr>
                                        <p:cTn id="74" dur="500" fill="hold"/>
                                        <p:tgtEl>
                                          <p:spTgt spid="2">
                                            <p:txEl>
                                              <p:pRg st="5" end="5"/>
                                            </p:txEl>
                                          </p:spTgt>
                                        </p:tgtEl>
                                        <p:attrNameLst>
                                          <p:attrName>stroke.color</p:attrName>
                                        </p:attrNameLst>
                                      </p:cBhvr>
                                      <p:by>
                                        <p:hsl h="0" s="-12549" l="-25098"/>
                                      </p:by>
                                    </p:animClr>
                                    <p:set>
                                      <p:cBhvr>
                                        <p:cTn id="75" dur="500" fill="hold"/>
                                        <p:tgtEl>
                                          <p:spTgt spid="2">
                                            <p:txEl>
                                              <p:pRg st="5" end="5"/>
                                            </p:txEl>
                                          </p:spTgt>
                                        </p:tgtEl>
                                        <p:attrNameLst>
                                          <p:attrName>fill.type</p:attrName>
                                        </p:attrNameLst>
                                      </p:cBhvr>
                                      <p:to>
                                        <p:strVal val="solid"/>
                                      </p:to>
                                    </p:set>
                                  </p:childTnLst>
                                </p:cTn>
                              </p:par>
                              <p:par>
                                <p:cTn id="76" presetID="9" presetClass="emph" presetSubtype="0" nodeType="withEffect">
                                  <p:stCondLst>
                                    <p:cond delay="0"/>
                                  </p:stCondLst>
                                  <p:childTnLst>
                                    <p:set>
                                      <p:cBhvr rctx="PPT">
                                        <p:cTn id="77" dur="indefinite"/>
                                        <p:tgtEl>
                                          <p:spTgt spid="2">
                                            <p:txEl>
                                              <p:pRg st="4" end="4"/>
                                            </p:txEl>
                                          </p:spTgt>
                                        </p:tgtEl>
                                        <p:attrNameLst>
                                          <p:attrName>style.opacity</p:attrName>
                                        </p:attrNameLst>
                                      </p:cBhvr>
                                      <p:to>
                                        <p:strVal val="0.5"/>
                                      </p:to>
                                    </p:set>
                                    <p:animEffect filter="image" prLst="opacity: 0.5">
                                      <p:cBhvr rctx="IE">
                                        <p:cTn id="78" dur="indefinite"/>
                                        <p:tgtEl>
                                          <p:spTgt spid="2">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4" presetClass="emph" presetSubtype="0" fill="hold" nodeType="clickEffect">
                                  <p:stCondLst>
                                    <p:cond delay="0"/>
                                  </p:stCondLst>
                                  <p:childTnLst>
                                    <p:animClr clrSpc="hsl" dir="cw">
                                      <p:cBhvr override="childStyle">
                                        <p:cTn id="82" dur="500" fill="hold"/>
                                        <p:tgtEl>
                                          <p:spTgt spid="2">
                                            <p:txEl>
                                              <p:pRg st="6" end="6"/>
                                            </p:txEl>
                                          </p:spTgt>
                                        </p:tgtEl>
                                        <p:attrNameLst>
                                          <p:attrName>style.color</p:attrName>
                                        </p:attrNameLst>
                                      </p:cBhvr>
                                      <p:by>
                                        <p:hsl h="0" s="-12549" l="-25098"/>
                                      </p:by>
                                    </p:animClr>
                                    <p:animClr clrSpc="hsl" dir="cw">
                                      <p:cBhvr>
                                        <p:cTn id="83" dur="500" fill="hold"/>
                                        <p:tgtEl>
                                          <p:spTgt spid="2">
                                            <p:txEl>
                                              <p:pRg st="6" end="6"/>
                                            </p:txEl>
                                          </p:spTgt>
                                        </p:tgtEl>
                                        <p:attrNameLst>
                                          <p:attrName>fillcolor</p:attrName>
                                        </p:attrNameLst>
                                      </p:cBhvr>
                                      <p:by>
                                        <p:hsl h="0" s="-12549" l="-25098"/>
                                      </p:by>
                                    </p:animClr>
                                    <p:animClr clrSpc="hsl" dir="cw">
                                      <p:cBhvr>
                                        <p:cTn id="84" dur="500" fill="hold"/>
                                        <p:tgtEl>
                                          <p:spTgt spid="2">
                                            <p:txEl>
                                              <p:pRg st="6" end="6"/>
                                            </p:txEl>
                                          </p:spTgt>
                                        </p:tgtEl>
                                        <p:attrNameLst>
                                          <p:attrName>stroke.color</p:attrName>
                                        </p:attrNameLst>
                                      </p:cBhvr>
                                      <p:by>
                                        <p:hsl h="0" s="-12549" l="-25098"/>
                                      </p:by>
                                    </p:animClr>
                                    <p:set>
                                      <p:cBhvr>
                                        <p:cTn id="85" dur="500" fill="hold"/>
                                        <p:tgtEl>
                                          <p:spTgt spid="2">
                                            <p:txEl>
                                              <p:pRg st="6" end="6"/>
                                            </p:txEl>
                                          </p:spTgt>
                                        </p:tgtEl>
                                        <p:attrNameLst>
                                          <p:attrName>fill.type</p:attrName>
                                        </p:attrNameLst>
                                      </p:cBhvr>
                                      <p:to>
                                        <p:strVal val="solid"/>
                                      </p:to>
                                    </p:set>
                                  </p:childTnLst>
                                </p:cTn>
                              </p:par>
                              <p:par>
                                <p:cTn id="86" presetID="9" presetClass="emph" presetSubtype="0" nodeType="withEffect">
                                  <p:stCondLst>
                                    <p:cond delay="0"/>
                                  </p:stCondLst>
                                  <p:childTnLst>
                                    <p:set>
                                      <p:cBhvr rctx="PPT">
                                        <p:cTn id="87" dur="indefinite"/>
                                        <p:tgtEl>
                                          <p:spTgt spid="2">
                                            <p:txEl>
                                              <p:pRg st="5" end="5"/>
                                            </p:txEl>
                                          </p:spTgt>
                                        </p:tgtEl>
                                        <p:attrNameLst>
                                          <p:attrName>style.opacity</p:attrName>
                                        </p:attrNameLst>
                                      </p:cBhvr>
                                      <p:to>
                                        <p:strVal val="0.5"/>
                                      </p:to>
                                    </p:set>
                                    <p:animEffect filter="image" prLst="opacity: 0.5">
                                      <p:cBhvr rctx="IE">
                                        <p:cTn id="88" dur="indefinite"/>
                                        <p:tgtEl>
                                          <p:spTgt spid="2">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0" nodeType="clickEffect">
                                  <p:stCondLst>
                                    <p:cond delay="0"/>
                                  </p:stCondLst>
                                  <p:childTnLst>
                                    <p:animClr clrSpc="rgb" dir="cw">
                                      <p:cBhvr override="childStyle">
                                        <p:cTn id="92" dur="2000" fill="hold"/>
                                        <p:tgtEl>
                                          <p:spTgt spid="2">
                                            <p:txEl>
                                              <p:pRg st="0" end="0"/>
                                            </p:txEl>
                                          </p:spTgt>
                                        </p:tgtEl>
                                        <p:attrNameLst>
                                          <p:attrName>style.color</p:attrName>
                                        </p:attrNameLst>
                                      </p:cBhvr>
                                      <p:to>
                                        <a:srgbClr val="000000"/>
                                      </p:to>
                                    </p:animClr>
                                  </p:childTnLst>
                                </p:cTn>
                              </p:par>
                              <p:par>
                                <p:cTn id="93" presetID="3" presetClass="emph" presetSubtype="2" fill="hold" grpId="0" nodeType="withEffect">
                                  <p:stCondLst>
                                    <p:cond delay="0"/>
                                  </p:stCondLst>
                                  <p:childTnLst>
                                    <p:animClr clrSpc="rgb" dir="cw">
                                      <p:cBhvr override="childStyle">
                                        <p:cTn id="94" dur="2000" fill="hold"/>
                                        <p:tgtEl>
                                          <p:spTgt spid="2">
                                            <p:txEl>
                                              <p:pRg st="1" end="1"/>
                                            </p:txEl>
                                          </p:spTgt>
                                        </p:tgtEl>
                                        <p:attrNameLst>
                                          <p:attrName>style.color</p:attrName>
                                        </p:attrNameLst>
                                      </p:cBhvr>
                                      <p:to>
                                        <a:srgbClr val="000000"/>
                                      </p:to>
                                    </p:animClr>
                                  </p:childTnLst>
                                </p:cTn>
                              </p:par>
                              <p:par>
                                <p:cTn id="95" presetID="3" presetClass="emph" presetSubtype="2" fill="hold" grpId="0" nodeType="withEffect">
                                  <p:stCondLst>
                                    <p:cond delay="0"/>
                                  </p:stCondLst>
                                  <p:childTnLst>
                                    <p:animClr clrSpc="rgb" dir="cw">
                                      <p:cBhvr override="childStyle">
                                        <p:cTn id="96" dur="2000" fill="hold"/>
                                        <p:tgtEl>
                                          <p:spTgt spid="2">
                                            <p:txEl>
                                              <p:pRg st="2" end="2"/>
                                            </p:txEl>
                                          </p:spTgt>
                                        </p:tgtEl>
                                        <p:attrNameLst>
                                          <p:attrName>style.color</p:attrName>
                                        </p:attrNameLst>
                                      </p:cBhvr>
                                      <p:to>
                                        <a:srgbClr val="000000"/>
                                      </p:to>
                                    </p:animClr>
                                  </p:childTnLst>
                                </p:cTn>
                              </p:par>
                              <p:par>
                                <p:cTn id="97" presetID="3" presetClass="emph" presetSubtype="2" fill="hold" grpId="0" nodeType="withEffect">
                                  <p:stCondLst>
                                    <p:cond delay="0"/>
                                  </p:stCondLst>
                                  <p:childTnLst>
                                    <p:animClr clrSpc="rgb" dir="cw">
                                      <p:cBhvr override="childStyle">
                                        <p:cTn id="98" dur="2000" fill="hold"/>
                                        <p:tgtEl>
                                          <p:spTgt spid="2">
                                            <p:txEl>
                                              <p:pRg st="3" end="3"/>
                                            </p:txEl>
                                          </p:spTgt>
                                        </p:tgtEl>
                                        <p:attrNameLst>
                                          <p:attrName>style.color</p:attrName>
                                        </p:attrNameLst>
                                      </p:cBhvr>
                                      <p:to>
                                        <a:srgbClr val="000000"/>
                                      </p:to>
                                    </p:animClr>
                                  </p:childTnLst>
                                </p:cTn>
                              </p:par>
                              <p:par>
                                <p:cTn id="99" presetID="3" presetClass="emph" presetSubtype="2" fill="hold" grpId="0" nodeType="withEffect">
                                  <p:stCondLst>
                                    <p:cond delay="0"/>
                                  </p:stCondLst>
                                  <p:childTnLst>
                                    <p:animClr clrSpc="rgb" dir="cw">
                                      <p:cBhvr override="childStyle">
                                        <p:cTn id="100" dur="2000" fill="hold"/>
                                        <p:tgtEl>
                                          <p:spTgt spid="2">
                                            <p:txEl>
                                              <p:pRg st="4" end="4"/>
                                            </p:txEl>
                                          </p:spTgt>
                                        </p:tgtEl>
                                        <p:attrNameLst>
                                          <p:attrName>style.color</p:attrName>
                                        </p:attrNameLst>
                                      </p:cBhvr>
                                      <p:to>
                                        <a:srgbClr val="000000"/>
                                      </p:to>
                                    </p:animClr>
                                  </p:childTnLst>
                                </p:cTn>
                              </p:par>
                              <p:par>
                                <p:cTn id="101" presetID="3" presetClass="emph" presetSubtype="2" fill="hold" grpId="0" nodeType="withEffect">
                                  <p:stCondLst>
                                    <p:cond delay="0"/>
                                  </p:stCondLst>
                                  <p:childTnLst>
                                    <p:animClr clrSpc="rgb" dir="cw">
                                      <p:cBhvr override="childStyle">
                                        <p:cTn id="102" dur="2000" fill="hold"/>
                                        <p:tgtEl>
                                          <p:spTgt spid="2">
                                            <p:txEl>
                                              <p:pRg st="5" end="5"/>
                                            </p:txEl>
                                          </p:spTgt>
                                        </p:tgtEl>
                                        <p:attrNameLst>
                                          <p:attrName>style.color</p:attrName>
                                        </p:attrNameLst>
                                      </p:cBhvr>
                                      <p:to>
                                        <a:srgbClr val="000000"/>
                                      </p:to>
                                    </p:animClr>
                                  </p:childTnLst>
                                </p:cTn>
                              </p:par>
                              <p:par>
                                <p:cTn id="103" presetID="3" presetClass="emph" presetSubtype="2" fill="hold" grpId="0" nodeType="withEffect">
                                  <p:stCondLst>
                                    <p:cond delay="0"/>
                                  </p:stCondLst>
                                  <p:childTnLst>
                                    <p:animClr clrSpc="rgb" dir="cw">
                                      <p:cBhvr override="childStyle">
                                        <p:cTn id="104" dur="2000" fill="hold"/>
                                        <p:tgtEl>
                                          <p:spTgt spid="2">
                                            <p:txEl>
                                              <p:pRg st="6" end="6"/>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P spid="6" grpId="0"/>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smtClean="0"/>
              <a:t>U.S. Department of Commerce | National Oceanic and Atmospheric Administration | NOAA Fisheries | Page </a:t>
            </a:r>
            <a:fld id="{632D3AEB-7CBE-3049-91AC-335C6B4F5BF6}" type="slidenum">
              <a:rPr lang="en-US" smtClean="0"/>
              <a:pPr/>
              <a:t>9</a:t>
            </a:fld>
            <a:endParaRPr lang="en-US" dirty="0"/>
          </a:p>
        </p:txBody>
      </p:sp>
      <p:sp>
        <p:nvSpPr>
          <p:cNvPr id="8" name="Title 1"/>
          <p:cNvSpPr txBox="1">
            <a:spLocks/>
          </p:cNvSpPr>
          <p:nvPr/>
        </p:nvSpPr>
        <p:spPr>
          <a:xfrm>
            <a:off x="281353" y="2591617"/>
            <a:ext cx="8581290" cy="307430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pPr marL="457200" indent="-457200">
              <a:spcBef>
                <a:spcPts val="600"/>
              </a:spcBef>
              <a:buFont typeface="Arial" panose="020B0604020202020204" pitchFamily="34" charset="0"/>
              <a:buChar char="•"/>
            </a:pPr>
            <a:endParaRPr lang="en-US" sz="4000" b="0" dirty="0" smtClean="0"/>
          </a:p>
        </p:txBody>
      </p:sp>
      <p:sp>
        <p:nvSpPr>
          <p:cNvPr id="12" name="Hexagon 11"/>
          <p:cNvSpPr/>
          <p:nvPr/>
        </p:nvSpPr>
        <p:spPr>
          <a:xfrm>
            <a:off x="144804" y="308065"/>
            <a:ext cx="2243326" cy="887492"/>
          </a:xfrm>
          <a:prstGeom prst="hexagon">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spcBef>
                <a:spcPts val="600"/>
              </a:spcBef>
            </a:pPr>
            <a:r>
              <a:rPr lang="en-US" dirty="0" smtClean="0">
                <a:latin typeface="Calibri" panose="020F0502020204030204" pitchFamily="34" charset="0"/>
              </a:rPr>
              <a:t>Utility of Reserve?</a:t>
            </a:r>
            <a:endParaRPr lang="en-US" dirty="0">
              <a:latin typeface="Calibri" panose="020F0502020204030204" pitchFamily="34" charset="0"/>
            </a:endParaRPr>
          </a:p>
        </p:txBody>
      </p:sp>
      <p:sp>
        <p:nvSpPr>
          <p:cNvPr id="15" name="Oval 14"/>
          <p:cNvSpPr/>
          <p:nvPr/>
        </p:nvSpPr>
        <p:spPr>
          <a:xfrm>
            <a:off x="6096335" y="1355525"/>
            <a:ext cx="2837714" cy="2748528"/>
          </a:xfrm>
          <a:prstGeom prst="ellipse">
            <a:avLst/>
          </a:prstGeom>
          <a:solidFill>
            <a:srgbClr val="5BC50B"/>
          </a:solidFill>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US" sz="2000" b="1" dirty="0" smtClean="0">
                <a:latin typeface="Calibri" panose="020F0502020204030204" pitchFamily="34" charset="0"/>
              </a:rPr>
              <a:t>*Range </a:t>
            </a:r>
            <a:r>
              <a:rPr lang="en-US" sz="2000" b="1" dirty="0">
                <a:latin typeface="Calibri" panose="020F0502020204030204" pitchFamily="34" charset="0"/>
              </a:rPr>
              <a:t>of Chinook bycatch expected 80% of time by </a:t>
            </a:r>
            <a:r>
              <a:rPr lang="en-US" sz="2000" b="1" dirty="0" smtClean="0">
                <a:latin typeface="Calibri" panose="020F0502020204030204" pitchFamily="34" charset="0"/>
              </a:rPr>
              <a:t>sector, </a:t>
            </a:r>
          </a:p>
          <a:p>
            <a:pPr algn="ctr">
              <a:spcBef>
                <a:spcPts val="600"/>
              </a:spcBef>
            </a:pPr>
            <a:r>
              <a:rPr lang="en-US" sz="2000" b="1" dirty="0" smtClean="0">
                <a:latin typeface="Calibri" panose="020F0502020204030204" pitchFamily="34" charset="0"/>
              </a:rPr>
              <a:t>*Latitudinal </a:t>
            </a:r>
            <a:r>
              <a:rPr lang="en-US" sz="2000" b="1" dirty="0">
                <a:latin typeface="Calibri" panose="020F0502020204030204" pitchFamily="34" charset="0"/>
              </a:rPr>
              <a:t>distribution of effort</a:t>
            </a:r>
            <a:endParaRPr lang="en-US" sz="2400" b="1" dirty="0">
              <a:latin typeface="Calibri" panose="020F0502020204030204" pitchFamily="34" charset="0"/>
            </a:endParaRPr>
          </a:p>
        </p:txBody>
      </p:sp>
      <p:sp>
        <p:nvSpPr>
          <p:cNvPr id="19" name="Oval 18"/>
          <p:cNvSpPr/>
          <p:nvPr/>
        </p:nvSpPr>
        <p:spPr>
          <a:xfrm>
            <a:off x="3392418" y="202399"/>
            <a:ext cx="2093983" cy="198631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US" sz="2000" b="1" dirty="0" smtClean="0">
                <a:latin typeface="Calibri" panose="020F0502020204030204" pitchFamily="34" charset="0"/>
              </a:rPr>
              <a:t>Compare with bycatch guidelines</a:t>
            </a:r>
            <a:endParaRPr lang="en-US" sz="2400" b="1" dirty="0">
              <a:latin typeface="Calibri" panose="020F0502020204030204" pitchFamily="34" charset="0"/>
            </a:endParaRPr>
          </a:p>
        </p:txBody>
      </p:sp>
      <p:sp>
        <p:nvSpPr>
          <p:cNvPr id="20" name="Oval 19"/>
          <p:cNvSpPr/>
          <p:nvPr/>
        </p:nvSpPr>
        <p:spPr>
          <a:xfrm>
            <a:off x="281353" y="1825262"/>
            <a:ext cx="2327621" cy="216301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US" sz="2000" b="1" dirty="0" smtClean="0">
                <a:latin typeface="Calibri" panose="020F0502020204030204" pitchFamily="34" charset="0"/>
              </a:rPr>
              <a:t>Estimate stock composition by ESU (whiting data or FRAM)</a:t>
            </a:r>
            <a:endParaRPr lang="en-US" sz="2400" b="1" dirty="0">
              <a:latin typeface="Calibri" panose="020F0502020204030204" pitchFamily="34" charset="0"/>
            </a:endParaRPr>
          </a:p>
        </p:txBody>
      </p:sp>
      <p:sp>
        <p:nvSpPr>
          <p:cNvPr id="21" name="Oval 20"/>
          <p:cNvSpPr/>
          <p:nvPr/>
        </p:nvSpPr>
        <p:spPr>
          <a:xfrm>
            <a:off x="2608974" y="3988281"/>
            <a:ext cx="2251250" cy="2080539"/>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US" sz="2400" b="1" dirty="0" smtClean="0">
                <a:latin typeface="Calibri" panose="020F0502020204030204" pitchFamily="34" charset="0"/>
              </a:rPr>
              <a:t>Impacts by ESU by sector and scenario</a:t>
            </a:r>
            <a:endParaRPr lang="en-US" sz="2800" b="1" dirty="0">
              <a:latin typeface="Calibri" panose="020F0502020204030204" pitchFamily="34" charset="0"/>
            </a:endParaRPr>
          </a:p>
        </p:txBody>
      </p:sp>
      <p:sp>
        <p:nvSpPr>
          <p:cNvPr id="11" name="Rectangle 10"/>
          <p:cNvSpPr/>
          <p:nvPr/>
        </p:nvSpPr>
        <p:spPr>
          <a:xfrm>
            <a:off x="5712674" y="5181886"/>
            <a:ext cx="3292781"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Scenario 1 of 4, Reserve 1 of 3</a:t>
            </a:r>
            <a:endParaRPr lang="en-US" sz="3200" b="1" dirty="0"/>
          </a:p>
        </p:txBody>
      </p:sp>
      <p:sp>
        <p:nvSpPr>
          <p:cNvPr id="23" name="Down Arrow 22"/>
          <p:cNvSpPr/>
          <p:nvPr/>
        </p:nvSpPr>
        <p:spPr>
          <a:xfrm rot="10800000">
            <a:off x="7193795" y="4183335"/>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a:off x="2372254" y="1036934"/>
            <a:ext cx="852294" cy="0"/>
          </a:xfrm>
          <a:prstGeom prst="straightConnector1">
            <a:avLst/>
          </a:prstGeom>
          <a:ln w="3810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2" name="Down Arrow 31"/>
          <p:cNvSpPr/>
          <p:nvPr/>
        </p:nvSpPr>
        <p:spPr>
          <a:xfrm rot="16200000">
            <a:off x="4965501" y="5187726"/>
            <a:ext cx="484632" cy="695185"/>
          </a:xfrm>
          <a:prstGeom prst="downArrow">
            <a:avLst/>
          </a:prstGeom>
          <a:solidFill>
            <a:srgbClr val="1E5C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712675" y="5208719"/>
            <a:ext cx="3292781"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Scenario 2 of 4, Reserve 1 of 3</a:t>
            </a:r>
            <a:endParaRPr lang="en-US" sz="3200" b="1" dirty="0"/>
          </a:p>
        </p:txBody>
      </p:sp>
      <p:sp>
        <p:nvSpPr>
          <p:cNvPr id="34" name="Down Arrow 33"/>
          <p:cNvSpPr/>
          <p:nvPr/>
        </p:nvSpPr>
        <p:spPr>
          <a:xfrm rot="5400000">
            <a:off x="5783404" y="1191422"/>
            <a:ext cx="484632" cy="695185"/>
          </a:xfrm>
          <a:prstGeom prst="downArrow">
            <a:avLst/>
          </a:prstGeom>
          <a:solidFill>
            <a:srgbClr val="1E5C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Down Arrow 34"/>
          <p:cNvSpPr/>
          <p:nvPr/>
        </p:nvSpPr>
        <p:spPr>
          <a:xfrm rot="2889553">
            <a:off x="2711027" y="1630182"/>
            <a:ext cx="484632" cy="695185"/>
          </a:xfrm>
          <a:prstGeom prst="downArrow">
            <a:avLst/>
          </a:prstGeom>
          <a:solidFill>
            <a:srgbClr val="1E5C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Down Arrow 35"/>
          <p:cNvSpPr/>
          <p:nvPr/>
        </p:nvSpPr>
        <p:spPr>
          <a:xfrm rot="18893098">
            <a:off x="1930750" y="4077547"/>
            <a:ext cx="484632" cy="695185"/>
          </a:xfrm>
          <a:prstGeom prst="downArrow">
            <a:avLst/>
          </a:prstGeom>
          <a:solidFill>
            <a:srgbClr val="1E5C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24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1000" tmFilter="0, 0; .2, .5; .8, .5; 1, 0"/>
                                        <p:tgtEl>
                                          <p:spTgt spid="15"/>
                                        </p:tgtEl>
                                      </p:cBhvr>
                                    </p:animEffect>
                                    <p:animScale>
                                      <p:cBhvr>
                                        <p:cTn id="17" dur="500" autoRev="1" fill="hold"/>
                                        <p:tgtEl>
                                          <p:spTgt spid="1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1000" tmFilter="0, 0; .2, .5; .8, .5; 1, 0"/>
                                        <p:tgtEl>
                                          <p:spTgt spid="19"/>
                                        </p:tgtEl>
                                      </p:cBhvr>
                                    </p:animEffect>
                                    <p:animScale>
                                      <p:cBhvr>
                                        <p:cTn id="22" dur="500" autoRev="1" fill="hold"/>
                                        <p:tgtEl>
                                          <p:spTgt spid="19"/>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1000" tmFilter="0, 0; .2, .5; .8, .5; 1, 0"/>
                                        <p:tgtEl>
                                          <p:spTgt spid="20"/>
                                        </p:tgtEl>
                                      </p:cBhvr>
                                    </p:animEffect>
                                    <p:animScale>
                                      <p:cBhvr>
                                        <p:cTn id="35" dur="500" autoRev="1" fill="hold"/>
                                        <p:tgtEl>
                                          <p:spTgt spid="20"/>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1000" tmFilter="0, 0; .2, .5; .8, .5; 1, 0"/>
                                        <p:tgtEl>
                                          <p:spTgt spid="21"/>
                                        </p:tgtEl>
                                      </p:cBhvr>
                                    </p:animEffect>
                                    <p:animScale>
                                      <p:cBhvr>
                                        <p:cTn id="40" dur="500" autoRev="1" fill="hold"/>
                                        <p:tgtEl>
                                          <p:spTgt spid="21"/>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9" grpId="0" animBg="1"/>
      <p:bldP spid="20" grpId="0" animBg="1"/>
      <p:bldP spid="21" grpId="0" animBg="1"/>
      <p:bldP spid="11" grpId="0" animBg="1"/>
      <p:bldP spid="23" grpId="0" animBg="1"/>
      <p:bldP spid="33" grpId="0" animBg="1"/>
    </p:bldLst>
  </p:timing>
</p:sld>
</file>

<file path=ppt/theme/theme1.xml><?xml version="1.0" encoding="utf-8"?>
<a:theme xmlns:a="http://schemas.openxmlformats.org/drawingml/2006/main" name="PPT_light_template_SWRO (1)">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AA Divider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PPT_light_template_SWRO (1)</Template>
  <TotalTime>23147</TotalTime>
  <Words>1466</Words>
  <Application>Microsoft Office PowerPoint</Application>
  <PresentationFormat>On-screen Show (4:3)</PresentationFormat>
  <Paragraphs>348</Paragraphs>
  <Slides>32</Slides>
  <Notes>32</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1" baseType="lpstr">
      <vt:lpstr>Arial</vt:lpstr>
      <vt:lpstr>Arial Narrow</vt:lpstr>
      <vt:lpstr>Arial Narrow Bold</vt:lpstr>
      <vt:lpstr>Calibri</vt:lpstr>
      <vt:lpstr>Wingdings</vt:lpstr>
      <vt:lpstr>PPT_light_template_SWRO (1)</vt:lpstr>
      <vt:lpstr>NOAA Divider Slides</vt:lpstr>
      <vt:lpstr>NOAA Title Options</vt:lpstr>
      <vt:lpstr>Bitmap Image</vt:lpstr>
      <vt:lpstr>Salmon Bycatch in the Pacific Coast Groundfish Fisheries:    Overview of Biological Opinion and Incidental Take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RPM 1 – Monitoring Review existing mechanisms for monitoring salmon bycatch in the groundfish fishery, and develop mechanisms that provide a) timely inseason data regarding the amount and location of salmon bycatch by sector, and; b) timely inseason data regarding the geographic distribution of the at-sea whiting fleet.</vt:lpstr>
      <vt:lpstr>RPM 2 – Keep Bycatch Within Guidelines Review existing mechanisms for reducing salmon bycatch, and revise mechanisms or develop and implement new mechanisms to ensure that, should inseason data show the annual coastwide bycatch will exceed any thresholds, NMFS and the PFMC will take timely and effective inseason action to avoid an exceedance of these bycatch thresholds.”</vt:lpstr>
      <vt:lpstr>PowerPoint Presentation</vt:lpstr>
      <vt:lpstr>Terms and Conditions for RPM 2 (continued)</vt:lpstr>
      <vt:lpstr>RPM 3 – Reserve   Develop and implement regulations regarding the Reserve and its use,  ensuring that the Reserve will be available only to address unexpected high  bycatch levels, and it will not be available as a matter of course to allow the  sectors to exceed their bycatch guidelines. </vt:lpstr>
      <vt:lpstr>RPM 4 – New Times/Areas  Take steps to eliminate data gaps and implement adaptive management to minimize and avoid take of coho and Chinook salmon prior to allowing fishing at times and in areas where it has not been allowed since the year 2001. </vt:lpstr>
      <vt:lpstr>PowerPoint Presentation</vt:lpstr>
      <vt:lpstr>Terms and Conditions for RPM 4 (continued)</vt:lpstr>
      <vt:lpstr>RPM 5 – High Bycatch Times/Areas/Conditions Identify factors that contribute to greater bycatch of Chinook and coho salmon in order to improve our ability to predict when greater levels of bycatch may occur, and to address these factors in the future. The Council shall consider this information when developing bycatch reduction management measures. </vt:lpstr>
      <vt:lpstr>PowerPoint Presentation</vt:lpstr>
      <vt:lpstr>PowerPoint Presentation</vt:lpstr>
      <vt:lpstr>RPM 6 – Monitoring and Evaluation Compile and provide an annual report summarizing the following: a) all observed, reported, and estimated take of salmon by fishery sector, species, gear type, and location of bycatch in the groundfish fishery; b) stock composition of the Chinook bycatch by fishery sector and gear type including analysis of genetic data and expanded CWTs recovered by fishery sector, species and gear type, and c) the use of bycatch reduction measures in that year and evaluation of their effectiveness.  </vt:lpstr>
      <vt:lpstr>Terms and Conditions for RPM 6 (continued)</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dc:title>
  <dc:creator>Katherine Cheney</dc:creator>
  <cp:lastModifiedBy>Sandra J. Krause</cp:lastModifiedBy>
  <cp:revision>1163</cp:revision>
  <cp:lastPrinted>2017-03-06T19:18:17Z</cp:lastPrinted>
  <dcterms:created xsi:type="dcterms:W3CDTF">2013-09-24T23:01:15Z</dcterms:created>
  <dcterms:modified xsi:type="dcterms:W3CDTF">2018-03-11T01:51:21Z</dcterms:modified>
</cp:coreProperties>
</file>