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22" r:id="rId2"/>
    <p:sldId id="430" r:id="rId3"/>
    <p:sldId id="445" r:id="rId4"/>
    <p:sldId id="454" r:id="rId5"/>
    <p:sldId id="456" r:id="rId6"/>
    <p:sldId id="439" r:id="rId7"/>
    <p:sldId id="441" r:id="rId8"/>
    <p:sldId id="442" r:id="rId9"/>
    <p:sldId id="443" r:id="rId10"/>
    <p:sldId id="444" r:id="rId11"/>
    <p:sldId id="431" r:id="rId12"/>
    <p:sldId id="440" r:id="rId13"/>
    <p:sldId id="446" r:id="rId14"/>
    <p:sldId id="435" r:id="rId15"/>
    <p:sldId id="432" r:id="rId16"/>
    <p:sldId id="425" r:id="rId17"/>
    <p:sldId id="451" r:id="rId18"/>
    <p:sldId id="434" r:id="rId19"/>
    <p:sldId id="449" r:id="rId20"/>
    <p:sldId id="448" r:id="rId21"/>
    <p:sldId id="433" r:id="rId22"/>
    <p:sldId id="452" r:id="rId23"/>
    <p:sldId id="437" r:id="rId24"/>
    <p:sldId id="39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F10F"/>
    <a:srgbClr val="66FFFF"/>
    <a:srgbClr val="CCFFFF"/>
    <a:srgbClr val="FFFFB3"/>
    <a:srgbClr val="FFFFCC"/>
    <a:srgbClr val="00FF00"/>
    <a:srgbClr val="00C0BC"/>
    <a:srgbClr val="00D200"/>
    <a:srgbClr val="C89800"/>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89782" autoAdjust="0"/>
  </p:normalViewPr>
  <p:slideViewPr>
    <p:cSldViewPr>
      <p:cViewPr varScale="1">
        <p:scale>
          <a:sx n="62" d="100"/>
          <a:sy n="62" d="100"/>
        </p:scale>
        <p:origin x="1454" y="91"/>
      </p:cViewPr>
      <p:guideLst>
        <p:guide orient="horz" pos="2160"/>
        <p:guide pos="2880"/>
      </p:guideLst>
    </p:cSldViewPr>
  </p:slideViewPr>
  <p:notesTextViewPr>
    <p:cViewPr>
      <p:scale>
        <a:sx n="3" d="2"/>
        <a:sy n="3" d="2"/>
      </p:scale>
      <p:origin x="0" y="0"/>
    </p:cViewPr>
  </p:notesTextViewPr>
  <p:notesViewPr>
    <p:cSldViewPr>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61F3FD-9C7E-4E66-BEDC-5DCD59FABB85}" type="datetimeFigureOut">
              <a:rPr lang="en-US" smtClean="0"/>
              <a:pPr/>
              <a:t>3/10/2018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ADC231-B1DE-41C8-BC54-715A29ACEC97}" type="slidenum">
              <a:rPr lang="en-US" smtClean="0"/>
              <a:pPr/>
              <a:t>‹#›</a:t>
            </a:fld>
            <a:endParaRPr lang="en-US"/>
          </a:p>
        </p:txBody>
      </p:sp>
    </p:spTree>
    <p:extLst>
      <p:ext uri="{BB962C8B-B14F-4D97-AF65-F5344CB8AC3E}">
        <p14:creationId xmlns:p14="http://schemas.microsoft.com/office/powerpoint/2010/main" val="2712219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75454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10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00890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11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19235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 we think about helping fishing communities weather climate anomalies,</a:t>
            </a:r>
            <a:r>
              <a:rPr lang="en-US" baseline="0" dirty="0" smtClean="0"/>
              <a:t> shift, and change? [CLICK]  We looked to the language of the Communities Initiative and focused on those phrases in green – increasing flexibility and bringing stability.</a:t>
            </a:r>
            <a:endParaRPr lang="en-US" dirty="0"/>
          </a:p>
        </p:txBody>
      </p:sp>
      <p:sp>
        <p:nvSpPr>
          <p:cNvPr id="4" name="Slide Number Placeholder 3"/>
          <p:cNvSpPr>
            <a:spLocks noGrp="1"/>
          </p:cNvSpPr>
          <p:nvPr>
            <p:ph type="sldNum" sz="quarter" idx="10"/>
          </p:nvPr>
        </p:nvSpPr>
        <p:spPr/>
        <p:txBody>
          <a:bodyPr/>
          <a:lstStyle/>
          <a:p>
            <a:fld id="{29ADC231-B1DE-41C8-BC54-715A29ACEC97}" type="slidenum">
              <a:rPr lang="en-US" smtClean="0"/>
              <a:pPr/>
              <a:t>12</a:t>
            </a:fld>
            <a:endParaRPr lang="en-US"/>
          </a:p>
        </p:txBody>
      </p:sp>
    </p:spTree>
    <p:extLst>
      <p:ext uri="{BB962C8B-B14F-4D97-AF65-F5344CB8AC3E}">
        <p14:creationId xmlns:p14="http://schemas.microsoft.com/office/powerpoint/2010/main" val="1928597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13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62395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14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81823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15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90228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16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5753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17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44018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18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30056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19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3172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6338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20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80546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21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45774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22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13305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DC231-B1DE-41C8-BC54-715A29ACEC97}" type="slidenum">
              <a:rPr lang="en-US" smtClean="0"/>
              <a:pPr/>
              <a:t>23</a:t>
            </a:fld>
            <a:endParaRPr lang="en-US"/>
          </a:p>
        </p:txBody>
      </p:sp>
    </p:spTree>
    <p:extLst>
      <p:ext uri="{BB962C8B-B14F-4D97-AF65-F5344CB8AC3E}">
        <p14:creationId xmlns:p14="http://schemas.microsoft.com/office/powerpoint/2010/main" val="1285160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DC231-B1DE-41C8-BC54-715A29ACEC97}" type="slidenum">
              <a:rPr lang="en-US" smtClean="0"/>
              <a:pPr/>
              <a:t>24</a:t>
            </a:fld>
            <a:endParaRPr lang="en-US"/>
          </a:p>
        </p:txBody>
      </p:sp>
    </p:spTree>
    <p:extLst>
      <p:ext uri="{BB962C8B-B14F-4D97-AF65-F5344CB8AC3E}">
        <p14:creationId xmlns:p14="http://schemas.microsoft.com/office/powerpoint/2010/main" val="1282108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9735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47161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21558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1583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53462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82057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9ADC231-B1DE-41C8-BC54-715A29ACEC97}" type="slidenum">
              <a:rPr lang="en-US" smtClean="0"/>
              <a:pPr/>
              <a:t>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7531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BB0C3F-2ACB-4F1D-938C-C7D712022ABB}" type="datetimeFigureOut">
              <a:rPr lang="en-US" smtClean="0"/>
              <a:pPr/>
              <a:t>3/10/2018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1420F-F1F9-4E97-A24A-D6074404CCB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BB0C3F-2ACB-4F1D-938C-C7D712022ABB}" type="datetimeFigureOut">
              <a:rPr lang="en-US" smtClean="0"/>
              <a:pPr/>
              <a:t>3/10/2018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1420F-F1F9-4E97-A24A-D6074404CCB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BB0C3F-2ACB-4F1D-938C-C7D712022ABB}" type="datetimeFigureOut">
              <a:rPr lang="en-US" smtClean="0"/>
              <a:pPr/>
              <a:t>3/10/2018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1420F-F1F9-4E97-A24A-D6074404CCB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BB0C3F-2ACB-4F1D-938C-C7D712022ABB}" type="datetimeFigureOut">
              <a:rPr lang="en-US" smtClean="0"/>
              <a:pPr/>
              <a:t>3/10/2018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1420F-F1F9-4E97-A24A-D6074404CCB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BB0C3F-2ACB-4F1D-938C-C7D712022ABB}" type="datetimeFigureOut">
              <a:rPr lang="en-US" smtClean="0"/>
              <a:pPr/>
              <a:t>3/10/2018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61420F-F1F9-4E97-A24A-D6074404CCB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BB0C3F-2ACB-4F1D-938C-C7D712022ABB}" type="datetimeFigureOut">
              <a:rPr lang="en-US" smtClean="0"/>
              <a:pPr/>
              <a:t>3/10/2018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61420F-F1F9-4E97-A24A-D6074404CCB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BB0C3F-2ACB-4F1D-938C-C7D712022ABB}" type="datetimeFigureOut">
              <a:rPr lang="en-US" smtClean="0"/>
              <a:pPr/>
              <a:t>3/10/2018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61420F-F1F9-4E97-A24A-D6074404CCB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BB0C3F-2ACB-4F1D-938C-C7D712022ABB}" type="datetimeFigureOut">
              <a:rPr lang="en-US" smtClean="0"/>
              <a:pPr/>
              <a:t>3/10/2018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61420F-F1F9-4E97-A24A-D6074404CCB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B0C3F-2ACB-4F1D-938C-C7D712022ABB}" type="datetimeFigureOut">
              <a:rPr lang="en-US" smtClean="0"/>
              <a:pPr/>
              <a:t>3/10/2018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61420F-F1F9-4E97-A24A-D6074404CCB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BB0C3F-2ACB-4F1D-938C-C7D712022ABB}" type="datetimeFigureOut">
              <a:rPr lang="en-US" smtClean="0"/>
              <a:pPr/>
              <a:t>3/10/2018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61420F-F1F9-4E97-A24A-D6074404CCB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BB0C3F-2ACB-4F1D-938C-C7D712022ABB}" type="datetimeFigureOut">
              <a:rPr lang="en-US" smtClean="0"/>
              <a:pPr/>
              <a:t>3/10/2018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61420F-F1F9-4E97-A24A-D6074404CCB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B0C3F-2ACB-4F1D-938C-C7D712022ABB}" type="datetimeFigureOut">
              <a:rPr lang="en-US" smtClean="0"/>
              <a:pPr/>
              <a:t>3/10/2018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1420F-F1F9-4E97-A24A-D6074404CCB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pcouncil.org/ecosystem-based-management/fishery-ecosystem-plan-initiatives/climate-and-communities-initiative/"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52400" y="1143000"/>
            <a:ext cx="8686800" cy="1846659"/>
          </a:xfrm>
          <a:prstGeom prst="rect">
            <a:avLst/>
          </a:prstGeom>
          <a:noFill/>
        </p:spPr>
        <p:txBody>
          <a:bodyPr wrap="square" rtlCol="0">
            <a:spAutoFit/>
          </a:bodyPr>
          <a:lstStyle/>
          <a:p>
            <a:r>
              <a:rPr lang="en-US" sz="3800" b="1" dirty="0" smtClean="0">
                <a:solidFill>
                  <a:schemeClr val="bg1"/>
                </a:solidFill>
                <a:latin typeface="Arial" panose="020B0604020202020204" pitchFamily="34" charset="0"/>
                <a:cs typeface="Arial" panose="020B0604020202020204" pitchFamily="34" charset="0"/>
              </a:rPr>
              <a:t>Fishery Ecosystem Plan Initiative 3:</a:t>
            </a:r>
          </a:p>
          <a:p>
            <a:r>
              <a:rPr lang="en-US" sz="3800" b="1" dirty="0" smtClean="0">
                <a:solidFill>
                  <a:srgbClr val="FFFFCC"/>
                </a:solidFill>
                <a:latin typeface="Arial" panose="020B0604020202020204" pitchFamily="34" charset="0"/>
                <a:cs typeface="Arial" panose="020B0604020202020204" pitchFamily="34" charset="0"/>
              </a:rPr>
              <a:t>Climate and Communities Initiative</a:t>
            </a:r>
          </a:p>
          <a:p>
            <a:endParaRPr lang="en-US" sz="38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124200" y="4876800"/>
            <a:ext cx="5905028" cy="1569660"/>
          </a:xfrm>
          <a:prstGeom prst="rect">
            <a:avLst/>
          </a:prstGeom>
          <a:noFill/>
        </p:spPr>
        <p:txBody>
          <a:bodyPr wrap="square" rtlCol="0">
            <a:spAutoFit/>
          </a:bodyPr>
          <a:lstStyle/>
          <a:p>
            <a:r>
              <a:rPr lang="en-US" sz="3200" dirty="0" smtClean="0">
                <a:solidFill>
                  <a:srgbClr val="66FFFF"/>
                </a:solidFill>
                <a:latin typeface="Arial" panose="020B0604020202020204" pitchFamily="34" charset="0"/>
                <a:cs typeface="Arial" panose="020B0604020202020204" pitchFamily="34" charset="0"/>
              </a:rPr>
              <a:t>Ecosystem Workgroup Presentation for F.2.a.</a:t>
            </a:r>
            <a:endParaRPr lang="en-US" sz="3200" dirty="0">
              <a:solidFill>
                <a:srgbClr val="66FFFF"/>
              </a:solidFill>
              <a:latin typeface="Arial" panose="020B0604020202020204" pitchFamily="34" charset="0"/>
              <a:cs typeface="Arial" panose="020B0604020202020204" pitchFamily="34" charset="0"/>
            </a:endParaRPr>
          </a:p>
          <a:p>
            <a:r>
              <a:rPr lang="en-US" sz="3200" dirty="0" smtClean="0">
                <a:solidFill>
                  <a:srgbClr val="66FFFF"/>
                </a:solidFill>
                <a:latin typeface="Arial" panose="020B0604020202020204" pitchFamily="34" charset="0"/>
                <a:cs typeface="Arial" panose="020B0604020202020204" pitchFamily="34" charset="0"/>
              </a:rPr>
              <a:t>March 2018</a:t>
            </a:r>
          </a:p>
        </p:txBody>
      </p:sp>
      <p:sp>
        <p:nvSpPr>
          <p:cNvPr id="2" name="TextBox 1"/>
          <p:cNvSpPr txBox="1"/>
          <p:nvPr/>
        </p:nvSpPr>
        <p:spPr>
          <a:xfrm>
            <a:off x="5715000" y="0"/>
            <a:ext cx="3314228" cy="923330"/>
          </a:xfrm>
          <a:prstGeom prst="rect">
            <a:avLst/>
          </a:prstGeom>
          <a:noFill/>
        </p:spPr>
        <p:txBody>
          <a:bodyPr wrap="square" rtlCol="0">
            <a:spAutoFit/>
          </a:bodyPr>
          <a:lstStyle/>
          <a:p>
            <a:pPr algn="r"/>
            <a:r>
              <a:rPr lang="en-US" dirty="0" smtClean="0">
                <a:solidFill>
                  <a:schemeClr val="bg1"/>
                </a:solidFill>
              </a:rPr>
              <a:t>Agenda Item F.2.a</a:t>
            </a:r>
          </a:p>
          <a:p>
            <a:pPr algn="r"/>
            <a:r>
              <a:rPr lang="en-US" dirty="0" smtClean="0">
                <a:solidFill>
                  <a:schemeClr val="bg1"/>
                </a:solidFill>
              </a:rPr>
              <a:t>Supplemental EWG </a:t>
            </a:r>
            <a:r>
              <a:rPr lang="en-US" dirty="0" smtClean="0">
                <a:solidFill>
                  <a:schemeClr val="bg1"/>
                </a:solidFill>
              </a:rPr>
              <a:t>PowerPoint 1</a:t>
            </a:r>
            <a:endParaRPr lang="en-US" dirty="0" smtClean="0">
              <a:solidFill>
                <a:schemeClr val="bg1"/>
              </a:solidFill>
            </a:endParaRPr>
          </a:p>
          <a:p>
            <a:pPr algn="r"/>
            <a:r>
              <a:rPr lang="en-US" dirty="0" smtClean="0">
                <a:solidFill>
                  <a:schemeClr val="bg1"/>
                </a:solidFill>
              </a:rPr>
              <a:t>March 2018</a:t>
            </a:r>
            <a:endParaRPr lang="en-US" dirty="0">
              <a:solidFill>
                <a:schemeClr val="bg1"/>
              </a:solidFill>
            </a:endParaRPr>
          </a:p>
        </p:txBody>
      </p:sp>
    </p:spTree>
    <p:extLst>
      <p:ext uri="{BB962C8B-B14F-4D97-AF65-F5344CB8AC3E}">
        <p14:creationId xmlns:p14="http://schemas.microsoft.com/office/powerpoint/2010/main" val="3756775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381000" y="762000"/>
            <a:ext cx="8606971" cy="3970318"/>
          </a:xfrm>
          <a:prstGeom prst="rect">
            <a:avLst/>
          </a:prstGeom>
          <a:noFill/>
        </p:spPr>
        <p:txBody>
          <a:bodyPr wrap="square" rtlCol="0">
            <a:spAutoFit/>
          </a:bodyPr>
          <a:lstStyle/>
          <a:p>
            <a:r>
              <a:rPr lang="en-US" sz="2800" dirty="0">
                <a:solidFill>
                  <a:schemeClr val="bg1"/>
                </a:solidFill>
              </a:rPr>
              <a:t>Part 1: </a:t>
            </a:r>
            <a:r>
              <a:rPr lang="en-US" sz="2800" dirty="0" smtClean="0">
                <a:solidFill>
                  <a:schemeClr val="bg1"/>
                </a:solidFill>
              </a:rPr>
              <a:t>The Dynamics of Adaptation to Climate-Driven Variability in California Current Fisheries and Fishing Communities</a:t>
            </a:r>
          </a:p>
          <a:p>
            <a:endParaRPr lang="en-US" sz="2800" dirty="0" smtClean="0">
              <a:solidFill>
                <a:schemeClr val="bg1"/>
              </a:solidFill>
            </a:endParaRPr>
          </a:p>
          <a:p>
            <a:r>
              <a:rPr lang="en-US" sz="2800" dirty="0" smtClean="0">
                <a:solidFill>
                  <a:schemeClr val="bg1"/>
                </a:solidFill>
              </a:rPr>
              <a:t>Part </a:t>
            </a:r>
            <a:r>
              <a:rPr lang="en-US" sz="2800" dirty="0">
                <a:solidFill>
                  <a:schemeClr val="bg1"/>
                </a:solidFill>
              </a:rPr>
              <a:t>2: </a:t>
            </a:r>
            <a:r>
              <a:rPr lang="en-US" sz="2800" dirty="0" smtClean="0">
                <a:solidFill>
                  <a:schemeClr val="bg1"/>
                </a:solidFill>
              </a:rPr>
              <a:t>Atlantis and Input Output Model for Pacific Coast Fisheries Collaborations</a:t>
            </a:r>
          </a:p>
          <a:p>
            <a:endParaRPr lang="en-US" sz="2800" dirty="0" smtClean="0">
              <a:solidFill>
                <a:schemeClr val="bg1"/>
              </a:solidFill>
            </a:endParaRPr>
          </a:p>
          <a:p>
            <a:r>
              <a:rPr lang="en-US" sz="2800" dirty="0" smtClean="0">
                <a:solidFill>
                  <a:schemeClr val="bg1"/>
                </a:solidFill>
              </a:rPr>
              <a:t>Part </a:t>
            </a:r>
            <a:r>
              <a:rPr lang="en-US" sz="2800" dirty="0">
                <a:solidFill>
                  <a:schemeClr val="bg1"/>
                </a:solidFill>
              </a:rPr>
              <a:t>3: </a:t>
            </a:r>
            <a:r>
              <a:rPr lang="en-US" sz="2800" dirty="0" smtClean="0">
                <a:solidFill>
                  <a:schemeClr val="bg1"/>
                </a:solidFill>
              </a:rPr>
              <a:t>Quantifying and Predicting Impacts of Salmon Ocean Fishery Closures</a:t>
            </a:r>
          </a:p>
        </p:txBody>
      </p:sp>
      <p:pic>
        <p:nvPicPr>
          <p:cNvPr id="6" name="Picture 5"/>
          <p:cNvPicPr>
            <a:picLocks noChangeAspect="1"/>
          </p:cNvPicPr>
          <p:nvPr/>
        </p:nvPicPr>
        <p:blipFill>
          <a:blip r:embed="rId3"/>
          <a:stretch>
            <a:fillRect/>
          </a:stretch>
        </p:blipFill>
        <p:spPr>
          <a:xfrm>
            <a:off x="304800" y="228600"/>
            <a:ext cx="8543578" cy="6425483"/>
          </a:xfrm>
          <a:prstGeom prst="rect">
            <a:avLst/>
          </a:prstGeom>
        </p:spPr>
      </p:pic>
    </p:spTree>
    <p:extLst>
      <p:ext uri="{BB962C8B-B14F-4D97-AF65-F5344CB8AC3E}">
        <p14:creationId xmlns:p14="http://schemas.microsoft.com/office/powerpoint/2010/main" val="179788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81000" y="381000"/>
            <a:ext cx="8458200" cy="5632311"/>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solidFill>
                  <a:schemeClr val="bg1">
                    <a:lumMod val="50000"/>
                  </a:schemeClr>
                </a:solidFill>
              </a:rPr>
              <a:t>Understand what science we have available</a:t>
            </a:r>
          </a:p>
          <a:p>
            <a:pPr marL="285750" indent="-285750">
              <a:buFont typeface="Arial" panose="020B0604020202020204" pitchFamily="34" charset="0"/>
              <a:buChar char="•"/>
            </a:pPr>
            <a:r>
              <a:rPr lang="en-US" sz="3600" dirty="0" smtClean="0">
                <a:solidFill>
                  <a:schemeClr val="bg1">
                    <a:lumMod val="50000"/>
                  </a:schemeClr>
                </a:solidFill>
              </a:rPr>
              <a:t>Understand the potential effects of changing climate on our managed stocks and fishing communities</a:t>
            </a:r>
          </a:p>
          <a:p>
            <a:pPr marL="285750" indent="-285750">
              <a:buFont typeface="Arial" panose="020B0604020202020204" pitchFamily="34" charset="0"/>
              <a:buChar char="•"/>
            </a:pPr>
            <a:r>
              <a:rPr lang="en-US" sz="3600" dirty="0" smtClean="0">
                <a:solidFill>
                  <a:srgbClr val="66FFFF"/>
                </a:solidFill>
              </a:rPr>
              <a:t>Evaluate the connections between fish stock vulnerability and fishing community vulnerability to climate shift and change</a:t>
            </a:r>
          </a:p>
          <a:p>
            <a:pPr marL="285750" indent="-285750">
              <a:buFont typeface="Arial" panose="020B0604020202020204" pitchFamily="34" charset="0"/>
              <a:buChar char="•"/>
            </a:pPr>
            <a:r>
              <a:rPr lang="en-US" sz="3600" dirty="0" smtClean="0">
                <a:solidFill>
                  <a:srgbClr val="66FFFF"/>
                </a:solidFill>
              </a:rPr>
              <a:t>Enhance original climate initiative with pieces of communities initiative</a:t>
            </a:r>
            <a:endParaRPr lang="en-US" sz="3600" dirty="0">
              <a:solidFill>
                <a:srgbClr val="66FFFF"/>
              </a:solidFill>
            </a:endParaRPr>
          </a:p>
        </p:txBody>
      </p:sp>
      <p:sp>
        <p:nvSpPr>
          <p:cNvPr id="5" name="TextBox 4"/>
          <p:cNvSpPr txBox="1"/>
          <p:nvPr/>
        </p:nvSpPr>
        <p:spPr>
          <a:xfrm>
            <a:off x="152400" y="228600"/>
            <a:ext cx="990600" cy="1015663"/>
          </a:xfrm>
          <a:prstGeom prst="rect">
            <a:avLst/>
          </a:prstGeom>
          <a:noFill/>
        </p:spPr>
        <p:txBody>
          <a:bodyPr wrap="square" rtlCol="0">
            <a:spAutoFit/>
          </a:bodyPr>
          <a:lstStyle/>
          <a:p>
            <a:r>
              <a:rPr lang="en-US" sz="6000" dirty="0" smtClean="0">
                <a:solidFill>
                  <a:srgbClr val="FFFF00"/>
                </a:solidFill>
                <a:sym typeface="Wingdings" panose="05000000000000000000" pitchFamily="2" charset="2"/>
              </a:rPr>
              <a:t></a:t>
            </a:r>
            <a:endParaRPr lang="en-US" sz="6000" dirty="0">
              <a:solidFill>
                <a:srgbClr val="FFFF00"/>
              </a:solidFill>
            </a:endParaRPr>
          </a:p>
        </p:txBody>
      </p:sp>
      <p:sp>
        <p:nvSpPr>
          <p:cNvPr id="8" name="TextBox 7"/>
          <p:cNvSpPr txBox="1"/>
          <p:nvPr/>
        </p:nvSpPr>
        <p:spPr>
          <a:xfrm>
            <a:off x="8097416" y="1828800"/>
            <a:ext cx="990600" cy="1015663"/>
          </a:xfrm>
          <a:prstGeom prst="rect">
            <a:avLst/>
          </a:prstGeom>
          <a:noFill/>
        </p:spPr>
        <p:txBody>
          <a:bodyPr wrap="square" rtlCol="0">
            <a:spAutoFit/>
          </a:bodyPr>
          <a:lstStyle/>
          <a:p>
            <a:r>
              <a:rPr lang="en-US" sz="6000" dirty="0" smtClean="0">
                <a:solidFill>
                  <a:srgbClr val="FFFFB3"/>
                </a:solidFill>
                <a:sym typeface="Wingdings" panose="05000000000000000000" pitchFamily="2" charset="2"/>
              </a:rPr>
              <a:t></a:t>
            </a:r>
            <a:endParaRPr lang="en-US" sz="6000" dirty="0">
              <a:solidFill>
                <a:srgbClr val="FFFFB3"/>
              </a:solidFill>
            </a:endParaRPr>
          </a:p>
        </p:txBody>
      </p:sp>
      <p:sp>
        <p:nvSpPr>
          <p:cNvPr id="9" name="TextBox 8"/>
          <p:cNvSpPr txBox="1"/>
          <p:nvPr/>
        </p:nvSpPr>
        <p:spPr>
          <a:xfrm>
            <a:off x="5257800" y="2357029"/>
            <a:ext cx="990600" cy="1015663"/>
          </a:xfrm>
          <a:prstGeom prst="rect">
            <a:avLst/>
          </a:prstGeom>
          <a:noFill/>
        </p:spPr>
        <p:txBody>
          <a:bodyPr wrap="square" rtlCol="0">
            <a:spAutoFit/>
          </a:bodyPr>
          <a:lstStyle/>
          <a:p>
            <a:r>
              <a:rPr lang="en-US" sz="6000" dirty="0" smtClean="0">
                <a:solidFill>
                  <a:srgbClr val="FFFFB3"/>
                </a:solidFill>
                <a:sym typeface="Wingdings" panose="05000000000000000000" pitchFamily="2" charset="2"/>
              </a:rPr>
              <a:t>?</a:t>
            </a:r>
            <a:endParaRPr lang="en-US" sz="6000" dirty="0">
              <a:solidFill>
                <a:srgbClr val="FFFFB3"/>
              </a:solidFill>
            </a:endParaRPr>
          </a:p>
        </p:txBody>
      </p:sp>
      <p:sp>
        <p:nvSpPr>
          <p:cNvPr id="10" name="TextBox 9"/>
          <p:cNvSpPr txBox="1"/>
          <p:nvPr/>
        </p:nvSpPr>
        <p:spPr>
          <a:xfrm>
            <a:off x="8153400" y="4038600"/>
            <a:ext cx="990600" cy="1015663"/>
          </a:xfrm>
          <a:prstGeom prst="rect">
            <a:avLst/>
          </a:prstGeom>
          <a:noFill/>
        </p:spPr>
        <p:txBody>
          <a:bodyPr wrap="square" rtlCol="0">
            <a:spAutoFit/>
          </a:bodyPr>
          <a:lstStyle/>
          <a:p>
            <a:r>
              <a:rPr lang="en-US" sz="6000" dirty="0">
                <a:solidFill>
                  <a:srgbClr val="FFFFB3"/>
                </a:solidFill>
                <a:sym typeface="Wingdings" panose="05000000000000000000" pitchFamily="2" charset="2"/>
              </a:rPr>
              <a:t>?</a:t>
            </a:r>
            <a:endParaRPr lang="en-US" sz="6000" dirty="0">
              <a:solidFill>
                <a:srgbClr val="FFFFB3"/>
              </a:solidFill>
            </a:endParaRPr>
          </a:p>
        </p:txBody>
      </p:sp>
      <p:sp>
        <p:nvSpPr>
          <p:cNvPr id="11" name="TextBox 10"/>
          <p:cNvSpPr txBox="1"/>
          <p:nvPr/>
        </p:nvSpPr>
        <p:spPr>
          <a:xfrm>
            <a:off x="6705600" y="5150048"/>
            <a:ext cx="990600" cy="1015663"/>
          </a:xfrm>
          <a:prstGeom prst="rect">
            <a:avLst/>
          </a:prstGeom>
          <a:noFill/>
        </p:spPr>
        <p:txBody>
          <a:bodyPr wrap="square" rtlCol="0">
            <a:spAutoFit/>
          </a:bodyPr>
          <a:lstStyle/>
          <a:p>
            <a:r>
              <a:rPr lang="en-US" sz="6000" dirty="0">
                <a:solidFill>
                  <a:srgbClr val="FFFFB3"/>
                </a:solidFill>
                <a:sym typeface="Wingdings" panose="05000000000000000000" pitchFamily="2" charset="2"/>
              </a:rPr>
              <a:t>?</a:t>
            </a:r>
            <a:endParaRPr lang="en-US" sz="6000" dirty="0">
              <a:solidFill>
                <a:srgbClr val="FFFFB3"/>
              </a:solidFill>
            </a:endParaRPr>
          </a:p>
        </p:txBody>
      </p:sp>
    </p:spTree>
    <p:extLst>
      <p:ext uri="{BB962C8B-B14F-4D97-AF65-F5344CB8AC3E}">
        <p14:creationId xmlns:p14="http://schemas.microsoft.com/office/powerpoint/2010/main" val="3058556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8" name="TextBox 7"/>
          <p:cNvSpPr txBox="1"/>
          <p:nvPr/>
        </p:nvSpPr>
        <p:spPr>
          <a:xfrm>
            <a:off x="390331" y="152400"/>
            <a:ext cx="8458200" cy="6494085"/>
          </a:xfrm>
          <a:prstGeom prst="rect">
            <a:avLst/>
          </a:prstGeom>
          <a:noFill/>
        </p:spPr>
        <p:txBody>
          <a:bodyPr wrap="square" rtlCol="0">
            <a:spAutoFit/>
          </a:bodyPr>
          <a:lstStyle/>
          <a:p>
            <a:r>
              <a:rPr lang="en-US" sz="3200" i="1" dirty="0" smtClean="0">
                <a:solidFill>
                  <a:srgbClr val="FFFFB3"/>
                </a:solidFill>
              </a:rPr>
              <a:t>Assess </a:t>
            </a:r>
            <a:r>
              <a:rPr lang="en-US" sz="3200" i="1" dirty="0">
                <a:solidFill>
                  <a:srgbClr val="FFFFB3"/>
                </a:solidFill>
              </a:rPr>
              <a:t>how different federal, state, and tribal fisheries regulations and management systems – including Council FMPs – interact with each other to affect how fishing fleets operate in different coastal communities.  This assessment would help identify potential changes to our regulations that the Council could consider to help </a:t>
            </a:r>
            <a:r>
              <a:rPr lang="en-US" sz="3200" i="1" dirty="0">
                <a:solidFill>
                  <a:srgbClr val="60F10F"/>
                </a:solidFill>
              </a:rPr>
              <a:t>increase operational flexibility</a:t>
            </a:r>
            <a:r>
              <a:rPr lang="en-US" sz="3200" i="1" dirty="0">
                <a:solidFill>
                  <a:srgbClr val="FFFFB3"/>
                </a:solidFill>
              </a:rPr>
              <a:t> for fisheries participants, </a:t>
            </a:r>
            <a:r>
              <a:rPr lang="en-US" sz="3200" i="1" dirty="0">
                <a:solidFill>
                  <a:srgbClr val="60F10F"/>
                </a:solidFill>
              </a:rPr>
              <a:t>bring more stability </a:t>
            </a:r>
            <a:r>
              <a:rPr lang="en-US" sz="3200" i="1" dirty="0">
                <a:solidFill>
                  <a:srgbClr val="FFFFB3"/>
                </a:solidFill>
              </a:rPr>
              <a:t>across fisheries for fishery participants, improve the safety of fishing operations, better support fishing-related community infrastructure, and benefit West Coast fisheries’ access to markets.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5680"/>
            <a:ext cx="8458200" cy="6590805"/>
          </a:xfrm>
          <a:prstGeom prst="rect">
            <a:avLst/>
          </a:prstGeom>
        </p:spPr>
      </p:pic>
    </p:spTree>
    <p:extLst>
      <p:ext uri="{BB962C8B-B14F-4D97-AF65-F5344CB8AC3E}">
        <p14:creationId xmlns:p14="http://schemas.microsoft.com/office/powerpoint/2010/main" val="275556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505200" y="1209675"/>
            <a:ext cx="5535283" cy="5238750"/>
          </a:xfrm>
          <a:prstGeom prst="rect">
            <a:avLst/>
          </a:prstGeom>
        </p:spPr>
      </p:pic>
      <p:pic>
        <p:nvPicPr>
          <p:cNvPr id="9" name="Picture 8"/>
          <p:cNvPicPr>
            <a:picLocks noChangeAspect="1"/>
          </p:cNvPicPr>
          <p:nvPr/>
        </p:nvPicPr>
        <p:blipFill>
          <a:blip r:embed="rId4"/>
          <a:stretch>
            <a:fillRect/>
          </a:stretch>
        </p:blipFill>
        <p:spPr>
          <a:xfrm>
            <a:off x="205740" y="152400"/>
            <a:ext cx="3067050" cy="6296025"/>
          </a:xfrm>
          <a:prstGeom prst="rect">
            <a:avLst/>
          </a:prstGeom>
        </p:spPr>
      </p:pic>
    </p:spTree>
    <p:extLst>
      <p:ext uri="{BB962C8B-B14F-4D97-AF65-F5344CB8AC3E}">
        <p14:creationId xmlns:p14="http://schemas.microsoft.com/office/powerpoint/2010/main" val="1637075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4800" y="221344"/>
            <a:ext cx="8077200" cy="5951621"/>
          </a:xfrm>
          <a:prstGeom prst="rect">
            <a:avLst/>
          </a:prstGeom>
        </p:spPr>
      </p:pic>
      <p:sp>
        <p:nvSpPr>
          <p:cNvPr id="14" name="TextBox 13"/>
          <p:cNvSpPr txBox="1"/>
          <p:nvPr/>
        </p:nvSpPr>
        <p:spPr>
          <a:xfrm>
            <a:off x="2819400" y="6324600"/>
            <a:ext cx="6019800" cy="369332"/>
          </a:xfrm>
          <a:prstGeom prst="rect">
            <a:avLst/>
          </a:prstGeom>
          <a:noFill/>
        </p:spPr>
        <p:txBody>
          <a:bodyPr wrap="square" rtlCol="0">
            <a:spAutoFit/>
          </a:bodyPr>
          <a:lstStyle/>
          <a:p>
            <a:r>
              <a:rPr lang="en-US" dirty="0" smtClean="0">
                <a:solidFill>
                  <a:schemeClr val="bg1"/>
                </a:solidFill>
              </a:rPr>
              <a:t>From FEP at 72: Maps, Murdock Environmental; data, </a:t>
            </a:r>
            <a:r>
              <a:rPr lang="en-US" dirty="0" err="1" smtClean="0">
                <a:solidFill>
                  <a:schemeClr val="bg1"/>
                </a:solidFill>
              </a:rPr>
              <a:t>PacFIN</a:t>
            </a:r>
            <a:endParaRPr lang="en-US" dirty="0">
              <a:solidFill>
                <a:schemeClr val="bg1"/>
              </a:solidFill>
            </a:endParaRPr>
          </a:p>
        </p:txBody>
      </p:sp>
    </p:spTree>
    <p:extLst>
      <p:ext uri="{BB962C8B-B14F-4D97-AF65-F5344CB8AC3E}">
        <p14:creationId xmlns:p14="http://schemas.microsoft.com/office/powerpoint/2010/main" val="27608468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733800" y="110412"/>
            <a:ext cx="5361902" cy="6629400"/>
          </a:xfrm>
          <a:prstGeom prst="rect">
            <a:avLst/>
          </a:prstGeom>
        </p:spPr>
      </p:pic>
      <p:sp>
        <p:nvSpPr>
          <p:cNvPr id="8" name="TextBox 7"/>
          <p:cNvSpPr txBox="1"/>
          <p:nvPr/>
        </p:nvSpPr>
        <p:spPr>
          <a:xfrm>
            <a:off x="228600" y="609600"/>
            <a:ext cx="3343469" cy="4524315"/>
          </a:xfrm>
          <a:prstGeom prst="rect">
            <a:avLst/>
          </a:prstGeom>
          <a:noFill/>
        </p:spPr>
        <p:txBody>
          <a:bodyPr wrap="square" rtlCol="0">
            <a:spAutoFit/>
          </a:bodyPr>
          <a:lstStyle/>
          <a:p>
            <a:r>
              <a:rPr lang="en-US" sz="3200" i="1" dirty="0" smtClean="0">
                <a:solidFill>
                  <a:srgbClr val="60F10F"/>
                </a:solidFill>
              </a:rPr>
              <a:t>. . . help </a:t>
            </a:r>
            <a:r>
              <a:rPr lang="en-US" sz="3200" i="1" dirty="0">
                <a:solidFill>
                  <a:srgbClr val="60F10F"/>
                </a:solidFill>
              </a:rPr>
              <a:t>increase operational flexibility for fisheries participants, bring more stability across fisheries for fishery </a:t>
            </a:r>
            <a:r>
              <a:rPr lang="en-US" sz="3200" i="1" dirty="0" smtClean="0">
                <a:solidFill>
                  <a:srgbClr val="60F10F"/>
                </a:solidFill>
              </a:rPr>
              <a:t>participants . . .</a:t>
            </a:r>
            <a:endParaRPr lang="en-US" sz="3200" i="1" dirty="0">
              <a:solidFill>
                <a:srgbClr val="60F10F"/>
              </a:solidFill>
            </a:endParaRPr>
          </a:p>
        </p:txBody>
      </p:sp>
    </p:spTree>
    <p:extLst>
      <p:ext uri="{BB962C8B-B14F-4D97-AF65-F5344CB8AC3E}">
        <p14:creationId xmlns:p14="http://schemas.microsoft.com/office/powerpoint/2010/main" val="2618740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Cloud Callout 3"/>
          <p:cNvSpPr/>
          <p:nvPr/>
        </p:nvSpPr>
        <p:spPr>
          <a:xfrm>
            <a:off x="4368912" y="451280"/>
            <a:ext cx="4562383" cy="3027138"/>
          </a:xfrm>
          <a:prstGeom prst="cloudCallout">
            <a:avLst>
              <a:gd name="adj1" fmla="val -70920"/>
              <a:gd name="adj2" fmla="val 12796"/>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400" dirty="0">
                <a:solidFill>
                  <a:srgbClr val="66FFFF"/>
                </a:solidFill>
              </a:rPr>
              <a:t>Catch control?</a:t>
            </a:r>
          </a:p>
          <a:p>
            <a:pPr marL="457200" indent="-457200">
              <a:buFont typeface="Arial" panose="020B0604020202020204" pitchFamily="34" charset="0"/>
              <a:buChar char="•"/>
            </a:pPr>
            <a:r>
              <a:rPr lang="en-US" sz="2400" dirty="0">
                <a:solidFill>
                  <a:srgbClr val="66FFFF"/>
                </a:solidFill>
              </a:rPr>
              <a:t>Effort control?</a:t>
            </a:r>
          </a:p>
          <a:p>
            <a:pPr marL="457200" indent="-457200">
              <a:buFont typeface="Arial" panose="020B0604020202020204" pitchFamily="34" charset="0"/>
              <a:buChar char="•"/>
            </a:pPr>
            <a:r>
              <a:rPr lang="en-US" sz="2400" dirty="0">
                <a:solidFill>
                  <a:srgbClr val="66FFFF"/>
                </a:solidFill>
              </a:rPr>
              <a:t>Bycatch control?</a:t>
            </a:r>
          </a:p>
          <a:p>
            <a:pPr marL="457200" indent="-457200">
              <a:buFont typeface="Arial" panose="020B0604020202020204" pitchFamily="34" charset="0"/>
              <a:buChar char="•"/>
            </a:pPr>
            <a:r>
              <a:rPr lang="en-US" sz="2400" dirty="0">
                <a:solidFill>
                  <a:srgbClr val="66FFFF"/>
                </a:solidFill>
              </a:rPr>
              <a:t>Allocation?</a:t>
            </a:r>
          </a:p>
          <a:p>
            <a:pPr marL="457200" indent="-457200">
              <a:buFont typeface="Arial" panose="020B0604020202020204" pitchFamily="34" charset="0"/>
              <a:buChar char="•"/>
            </a:pPr>
            <a:r>
              <a:rPr lang="en-US" sz="2400" dirty="0">
                <a:solidFill>
                  <a:srgbClr val="66FFFF"/>
                </a:solidFill>
              </a:rPr>
              <a:t>EFH protection?</a:t>
            </a:r>
          </a:p>
        </p:txBody>
      </p:sp>
      <p:pic>
        <p:nvPicPr>
          <p:cNvPr id="25" name="Picture 24"/>
          <p:cNvPicPr>
            <a:picLocks noChangeAspect="1"/>
          </p:cNvPicPr>
          <p:nvPr/>
        </p:nvPicPr>
        <p:blipFill>
          <a:blip r:embed="rId3"/>
          <a:stretch>
            <a:fillRect/>
          </a:stretch>
        </p:blipFill>
        <p:spPr>
          <a:xfrm>
            <a:off x="86662" y="451281"/>
            <a:ext cx="3972202" cy="2809485"/>
          </a:xfrm>
          <a:prstGeom prst="rect">
            <a:avLst/>
          </a:prstGeom>
        </p:spPr>
      </p:pic>
      <p:pic>
        <p:nvPicPr>
          <p:cNvPr id="26" name="Picture 25"/>
          <p:cNvPicPr>
            <a:picLocks noChangeAspect="1"/>
          </p:cNvPicPr>
          <p:nvPr/>
        </p:nvPicPr>
        <p:blipFill>
          <a:blip r:embed="rId4"/>
          <a:stretch>
            <a:fillRect/>
          </a:stretch>
        </p:blipFill>
        <p:spPr>
          <a:xfrm>
            <a:off x="4368912" y="3478418"/>
            <a:ext cx="4562383" cy="3144619"/>
          </a:xfrm>
          <a:prstGeom prst="rect">
            <a:avLst/>
          </a:prstGeom>
        </p:spPr>
      </p:pic>
      <p:sp>
        <p:nvSpPr>
          <p:cNvPr id="11" name="Cloud Callout 10"/>
          <p:cNvSpPr/>
          <p:nvPr/>
        </p:nvSpPr>
        <p:spPr>
          <a:xfrm>
            <a:off x="4408134" y="489804"/>
            <a:ext cx="4562383" cy="3027138"/>
          </a:xfrm>
          <a:prstGeom prst="cloudCallout">
            <a:avLst>
              <a:gd name="adj1" fmla="val -70920"/>
              <a:gd name="adj2" fmla="val 12796"/>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smtClean="0">
                <a:solidFill>
                  <a:srgbClr val="60F10F"/>
                </a:solidFill>
              </a:rPr>
              <a:t>. . .increase operational flexibility  . . . bring more stability</a:t>
            </a:r>
            <a:endParaRPr lang="en-US" sz="2400" i="1" dirty="0">
              <a:solidFill>
                <a:srgbClr val="60F10F"/>
              </a:solidFill>
            </a:endParaRPr>
          </a:p>
        </p:txBody>
      </p:sp>
      <p:pic>
        <p:nvPicPr>
          <p:cNvPr id="27" name="Picture 26"/>
          <p:cNvPicPr>
            <a:picLocks noChangeAspect="1"/>
          </p:cNvPicPr>
          <p:nvPr/>
        </p:nvPicPr>
        <p:blipFill>
          <a:blip r:embed="rId5"/>
          <a:stretch>
            <a:fillRect/>
          </a:stretch>
        </p:blipFill>
        <p:spPr>
          <a:xfrm>
            <a:off x="4217059" y="451280"/>
            <a:ext cx="4714236" cy="2809485"/>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43" y="3469512"/>
            <a:ext cx="4157116" cy="3117837"/>
          </a:xfrm>
          <a:prstGeom prst="rect">
            <a:avLst/>
          </a:prstGeom>
        </p:spPr>
      </p:pic>
      <p:sp>
        <p:nvSpPr>
          <p:cNvPr id="3" name="Oval 2"/>
          <p:cNvSpPr/>
          <p:nvPr/>
        </p:nvSpPr>
        <p:spPr>
          <a:xfrm>
            <a:off x="2381917" y="914400"/>
            <a:ext cx="3657600" cy="533400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57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par>
                                <p:cTn id="22" presetID="42" presetClass="path" presetSubtype="0" accel="50000" decel="50000" fill="hold" grpId="1" nodeType="withEffect">
                                  <p:stCondLst>
                                    <p:cond delay="0"/>
                                  </p:stCondLst>
                                  <p:childTnLst>
                                    <p:animMotion origin="layout" path="M 3.33333E-6 -2.22222E-6 L -0.24375 0.08889 " pathEditMode="relative" rAng="0" ptsTypes="AA">
                                      <p:cBhvr>
                                        <p:cTn id="23" dur="2000" fill="hold"/>
                                        <p:tgtEl>
                                          <p:spTgt spid="3"/>
                                        </p:tgtEl>
                                        <p:attrNameLst>
                                          <p:attrName>ppt_x</p:attrName>
                                          <p:attrName>ppt_y</p:attrName>
                                        </p:attrNameLst>
                                      </p:cBhvr>
                                      <p:rCtr x="-12188" y="4444"/>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101012"/>
            <a:ext cx="5534025" cy="5638800"/>
          </a:xfrm>
          <a:prstGeom prst="rect">
            <a:avLst/>
          </a:prstGeom>
        </p:spPr>
      </p:pic>
      <p:pic>
        <p:nvPicPr>
          <p:cNvPr id="7" name="Picture 6"/>
          <p:cNvPicPr>
            <a:picLocks noChangeAspect="1"/>
          </p:cNvPicPr>
          <p:nvPr/>
        </p:nvPicPr>
        <p:blipFill>
          <a:blip r:embed="rId4"/>
          <a:stretch>
            <a:fillRect/>
          </a:stretch>
        </p:blipFill>
        <p:spPr>
          <a:xfrm>
            <a:off x="5302246" y="110412"/>
            <a:ext cx="3793455" cy="4690188"/>
          </a:xfrm>
          <a:prstGeom prst="rect">
            <a:avLst/>
          </a:prstGeom>
        </p:spPr>
      </p:pic>
      <p:sp>
        <p:nvSpPr>
          <p:cNvPr id="6" name="TextBox 5"/>
          <p:cNvSpPr txBox="1"/>
          <p:nvPr/>
        </p:nvSpPr>
        <p:spPr>
          <a:xfrm>
            <a:off x="2995612" y="138246"/>
            <a:ext cx="3343469" cy="707886"/>
          </a:xfrm>
          <a:prstGeom prst="rect">
            <a:avLst/>
          </a:prstGeom>
          <a:noFill/>
        </p:spPr>
        <p:txBody>
          <a:bodyPr wrap="square" rtlCol="0">
            <a:spAutoFit/>
          </a:bodyPr>
          <a:lstStyle/>
          <a:p>
            <a:r>
              <a:rPr lang="en-US" sz="4000" dirty="0" smtClean="0">
                <a:solidFill>
                  <a:srgbClr val="66FFFF"/>
                </a:solidFill>
              </a:rPr>
              <a:t>Pages 4-6</a:t>
            </a:r>
            <a:endParaRPr lang="en-US" sz="4000" dirty="0">
              <a:solidFill>
                <a:srgbClr val="66FFFF"/>
              </a:solidFill>
            </a:endParaRPr>
          </a:p>
        </p:txBody>
      </p:sp>
    </p:spTree>
    <p:extLst>
      <p:ext uri="{BB962C8B-B14F-4D97-AF65-F5344CB8AC3E}">
        <p14:creationId xmlns:p14="http://schemas.microsoft.com/office/powerpoint/2010/main" val="1932859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58201" y="88651"/>
            <a:ext cx="3686242" cy="4940549"/>
          </a:xfrm>
          <a:prstGeom prst="rect">
            <a:avLst/>
          </a:prstGeom>
        </p:spPr>
      </p:pic>
      <p:sp>
        <p:nvSpPr>
          <p:cNvPr id="4" name="TextBox 3"/>
          <p:cNvSpPr txBox="1"/>
          <p:nvPr/>
        </p:nvSpPr>
        <p:spPr>
          <a:xfrm>
            <a:off x="2819400" y="152400"/>
            <a:ext cx="3343469" cy="1323439"/>
          </a:xfrm>
          <a:prstGeom prst="rect">
            <a:avLst/>
          </a:prstGeom>
          <a:noFill/>
        </p:spPr>
        <p:txBody>
          <a:bodyPr wrap="square" rtlCol="0">
            <a:spAutoFit/>
          </a:bodyPr>
          <a:lstStyle/>
          <a:p>
            <a:r>
              <a:rPr lang="en-US" sz="4000" dirty="0" smtClean="0">
                <a:solidFill>
                  <a:srgbClr val="66FFFF"/>
                </a:solidFill>
              </a:rPr>
              <a:t>Pages 8-10</a:t>
            </a:r>
          </a:p>
          <a:p>
            <a:r>
              <a:rPr lang="en-US" sz="4000" dirty="0" smtClean="0">
                <a:solidFill>
                  <a:srgbClr val="66FFFF"/>
                </a:solidFill>
              </a:rPr>
              <a:t>Appendix</a:t>
            </a:r>
            <a:endParaRPr lang="en-US" sz="4000" dirty="0">
              <a:solidFill>
                <a:srgbClr val="66FFFF"/>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2545961"/>
            <a:ext cx="5562600" cy="4093572"/>
          </a:xfrm>
          <a:prstGeom prst="rect">
            <a:avLst/>
          </a:prstGeom>
        </p:spPr>
      </p:pic>
    </p:spTree>
    <p:extLst>
      <p:ext uri="{BB962C8B-B14F-4D97-AF65-F5344CB8AC3E}">
        <p14:creationId xmlns:p14="http://schemas.microsoft.com/office/powerpoint/2010/main" val="3935662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2049" y="1371600"/>
            <a:ext cx="8676102" cy="4343400"/>
          </a:xfrm>
          <a:prstGeom prst="rect">
            <a:avLst/>
          </a:prstGeom>
        </p:spPr>
      </p:pic>
      <p:pic>
        <p:nvPicPr>
          <p:cNvPr id="2" name="Picture 1"/>
          <p:cNvPicPr>
            <a:picLocks noChangeAspect="1"/>
          </p:cNvPicPr>
          <p:nvPr/>
        </p:nvPicPr>
        <p:blipFill>
          <a:blip r:embed="rId4"/>
          <a:stretch>
            <a:fillRect/>
          </a:stretch>
        </p:blipFill>
        <p:spPr>
          <a:xfrm>
            <a:off x="2057400" y="152400"/>
            <a:ext cx="5105400" cy="663782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152400"/>
            <a:ext cx="6542315" cy="6553200"/>
          </a:xfrm>
          <a:prstGeom prst="rect">
            <a:avLst/>
          </a:prstGeom>
        </p:spPr>
      </p:pic>
    </p:spTree>
    <p:extLst>
      <p:ext uri="{BB962C8B-B14F-4D97-AF65-F5344CB8AC3E}">
        <p14:creationId xmlns:p14="http://schemas.microsoft.com/office/powerpoint/2010/main" val="62247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15458" y="160384"/>
            <a:ext cx="8913086" cy="584775"/>
          </a:xfrm>
          <a:prstGeom prst="rect">
            <a:avLst/>
          </a:prstGeom>
          <a:solidFill>
            <a:schemeClr val="tx2">
              <a:lumMod val="50000"/>
            </a:schemeClr>
          </a:solidFill>
        </p:spPr>
        <p:txBody>
          <a:bodyPr wrap="square" rtlCol="0">
            <a:spAutoFit/>
          </a:bodyPr>
          <a:lstStyle/>
          <a:p>
            <a:pPr lvl="1" indent="-457200"/>
            <a:endParaRPr lang="en-US" sz="3200" dirty="0" smtClean="0">
              <a:solidFill>
                <a:srgbClr val="66FFFF"/>
              </a:solidFill>
            </a:endParaRPr>
          </a:p>
        </p:txBody>
      </p:sp>
      <p:sp>
        <p:nvSpPr>
          <p:cNvPr id="5" name="TextBox 4"/>
          <p:cNvSpPr txBox="1"/>
          <p:nvPr/>
        </p:nvSpPr>
        <p:spPr>
          <a:xfrm>
            <a:off x="115458" y="160384"/>
            <a:ext cx="8913086" cy="584775"/>
          </a:xfrm>
          <a:prstGeom prst="rect">
            <a:avLst/>
          </a:prstGeom>
          <a:solidFill>
            <a:schemeClr val="tx2">
              <a:lumMod val="50000"/>
            </a:schemeClr>
          </a:solidFill>
        </p:spPr>
        <p:txBody>
          <a:bodyPr wrap="square" rtlCol="0">
            <a:spAutoFit/>
          </a:bodyPr>
          <a:lstStyle/>
          <a:p>
            <a:pPr lvl="1" indent="-457200"/>
            <a:endParaRPr lang="en-US" sz="3200" dirty="0" smtClean="0">
              <a:solidFill>
                <a:srgbClr val="66FFFF"/>
              </a:solidFill>
            </a:endParaRPr>
          </a:p>
        </p:txBody>
      </p:sp>
      <p:pic>
        <p:nvPicPr>
          <p:cNvPr id="7" name="Picture 6"/>
          <p:cNvPicPr>
            <a:picLocks noChangeAspect="1"/>
          </p:cNvPicPr>
          <p:nvPr/>
        </p:nvPicPr>
        <p:blipFill>
          <a:blip r:embed="rId3"/>
          <a:stretch>
            <a:fillRect/>
          </a:stretch>
        </p:blipFill>
        <p:spPr>
          <a:xfrm>
            <a:off x="1371600" y="485428"/>
            <a:ext cx="6619875" cy="3095625"/>
          </a:xfrm>
          <a:prstGeom prst="rect">
            <a:avLst/>
          </a:prstGeom>
        </p:spPr>
      </p:pic>
      <p:sp>
        <p:nvSpPr>
          <p:cNvPr id="8" name="Right Arrow 7"/>
          <p:cNvSpPr/>
          <p:nvPr/>
        </p:nvSpPr>
        <p:spPr>
          <a:xfrm rot="13755596">
            <a:off x="3334543" y="4425604"/>
            <a:ext cx="3854465" cy="914400"/>
          </a:xfrm>
          <a:prstGeom prst="rightArrow">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160385"/>
            <a:ext cx="7264346" cy="6447108"/>
          </a:xfrm>
          <a:prstGeom prst="rect">
            <a:avLst/>
          </a:prstGeom>
        </p:spPr>
      </p:pic>
    </p:spTree>
    <p:extLst>
      <p:ext uri="{BB962C8B-B14F-4D97-AF65-F5344CB8AC3E}">
        <p14:creationId xmlns:p14="http://schemas.microsoft.com/office/powerpoint/2010/main" val="16765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76600" y="1447800"/>
            <a:ext cx="3175053" cy="4121844"/>
          </a:xfrm>
          <a:prstGeom prst="rect">
            <a:avLst/>
          </a:prstGeom>
        </p:spPr>
      </p:pic>
      <p:pic>
        <p:nvPicPr>
          <p:cNvPr id="4" name="Picture 3"/>
          <p:cNvPicPr>
            <a:picLocks noChangeAspect="1"/>
          </p:cNvPicPr>
          <p:nvPr/>
        </p:nvPicPr>
        <p:blipFill>
          <a:blip r:embed="rId4"/>
          <a:stretch>
            <a:fillRect/>
          </a:stretch>
        </p:blipFill>
        <p:spPr>
          <a:xfrm>
            <a:off x="6043046" y="2840585"/>
            <a:ext cx="3100954" cy="3999850"/>
          </a:xfrm>
          <a:prstGeom prst="rect">
            <a:avLst/>
          </a:prstGeom>
        </p:spPr>
      </p:pic>
      <p:pic>
        <p:nvPicPr>
          <p:cNvPr id="3" name="Picture 2"/>
          <p:cNvPicPr>
            <a:picLocks noChangeAspect="1"/>
          </p:cNvPicPr>
          <p:nvPr/>
        </p:nvPicPr>
        <p:blipFill>
          <a:blip r:embed="rId5"/>
          <a:stretch>
            <a:fillRect/>
          </a:stretch>
        </p:blipFill>
        <p:spPr>
          <a:xfrm>
            <a:off x="228600" y="168803"/>
            <a:ext cx="3251725" cy="4191000"/>
          </a:xfrm>
          <a:prstGeom prst="rect">
            <a:avLst/>
          </a:prstGeom>
        </p:spPr>
      </p:pic>
      <p:sp>
        <p:nvSpPr>
          <p:cNvPr id="2" name="TextBox 1"/>
          <p:cNvSpPr txBox="1"/>
          <p:nvPr/>
        </p:nvSpPr>
        <p:spPr>
          <a:xfrm>
            <a:off x="203200" y="5743374"/>
            <a:ext cx="5814446" cy="923330"/>
          </a:xfrm>
          <a:prstGeom prst="rect">
            <a:avLst/>
          </a:prstGeom>
          <a:noFill/>
        </p:spPr>
        <p:txBody>
          <a:bodyPr wrap="square" rtlCol="0">
            <a:spAutoFit/>
          </a:bodyPr>
          <a:lstStyle/>
          <a:p>
            <a:r>
              <a:rPr lang="en-US" dirty="0">
                <a:solidFill>
                  <a:schemeClr val="bg1"/>
                </a:solidFill>
                <a:hlinkClick r:id="rId6"/>
              </a:rPr>
              <a:t>https://www.pcouncil.org/ecosystem-based-management/fishery-ecosystem-plan-initiatives/climate-and-communities-initiative</a:t>
            </a:r>
            <a:r>
              <a:rPr lang="en-US" dirty="0" smtClean="0">
                <a:solidFill>
                  <a:schemeClr val="bg1"/>
                </a:solidFill>
                <a:hlinkClick r:id="rId6"/>
              </a:rPr>
              <a:t>/</a:t>
            </a:r>
            <a:r>
              <a:rPr lang="en-US" dirty="0" smtClean="0">
                <a:solidFill>
                  <a:schemeClr val="bg1"/>
                </a:solidFill>
              </a:rPr>
              <a:t>  </a:t>
            </a:r>
            <a:r>
              <a:rPr lang="en-US" dirty="0" smtClean="0">
                <a:solidFill>
                  <a:schemeClr val="tx2">
                    <a:lumMod val="60000"/>
                    <a:lumOff val="40000"/>
                  </a:schemeClr>
                </a:solidFill>
              </a:rPr>
              <a:t>(Scroll down)</a:t>
            </a:r>
            <a:endParaRPr lang="en-US" dirty="0">
              <a:solidFill>
                <a:schemeClr val="tx2">
                  <a:lumMod val="60000"/>
                  <a:lumOff val="40000"/>
                </a:schemeClr>
              </a:solidFill>
            </a:endParaRPr>
          </a:p>
        </p:txBody>
      </p:sp>
    </p:spTree>
    <p:extLst>
      <p:ext uri="{BB962C8B-B14F-4D97-AF65-F5344CB8AC3E}">
        <p14:creationId xmlns:p14="http://schemas.microsoft.com/office/powerpoint/2010/main" val="1675090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2507" y="152400"/>
            <a:ext cx="8827690" cy="6629400"/>
          </a:xfrm>
          <a:prstGeom prst="rect">
            <a:avLst/>
          </a:prstGeom>
        </p:spPr>
      </p:pic>
      <p:pic>
        <p:nvPicPr>
          <p:cNvPr id="2" name="Picture 1"/>
          <p:cNvPicPr>
            <a:picLocks noChangeAspect="1"/>
          </p:cNvPicPr>
          <p:nvPr/>
        </p:nvPicPr>
        <p:blipFill>
          <a:blip r:embed="rId4"/>
          <a:stretch>
            <a:fillRect/>
          </a:stretch>
        </p:blipFill>
        <p:spPr>
          <a:xfrm>
            <a:off x="685800" y="533400"/>
            <a:ext cx="7681913" cy="5763442"/>
          </a:xfrm>
          <a:prstGeom prst="rect">
            <a:avLst/>
          </a:prstGeom>
        </p:spPr>
      </p:pic>
    </p:spTree>
    <p:extLst>
      <p:ext uri="{BB962C8B-B14F-4D97-AF65-F5344CB8AC3E}">
        <p14:creationId xmlns:p14="http://schemas.microsoft.com/office/powerpoint/2010/main" val="403585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afterEffect">
                                  <p:stCondLst>
                                    <p:cond delay="300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nodeType="withEffect">
                                  <p:stCondLst>
                                    <p:cond delay="3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Oval 2"/>
          <p:cNvSpPr/>
          <p:nvPr/>
        </p:nvSpPr>
        <p:spPr>
          <a:xfrm>
            <a:off x="152400" y="1295400"/>
            <a:ext cx="3657600" cy="53340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Callout 10"/>
          <p:cNvSpPr/>
          <p:nvPr/>
        </p:nvSpPr>
        <p:spPr>
          <a:xfrm>
            <a:off x="4419600" y="152400"/>
            <a:ext cx="4562383" cy="3027138"/>
          </a:xfrm>
          <a:prstGeom prst="cloudCallout">
            <a:avLst>
              <a:gd name="adj1" fmla="val -80532"/>
              <a:gd name="adj2" fmla="val 21735"/>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smtClean="0">
                <a:solidFill>
                  <a:srgbClr val="60F10F"/>
                </a:solidFill>
              </a:rPr>
              <a:t>. . .increase operational flexibility  . . . bring more stability</a:t>
            </a:r>
            <a:endParaRPr lang="en-US" sz="2400" i="1" dirty="0">
              <a:solidFill>
                <a:srgbClr val="60F10F"/>
              </a:solidFill>
            </a:endParaRPr>
          </a:p>
        </p:txBody>
      </p:sp>
      <p:grpSp>
        <p:nvGrpSpPr>
          <p:cNvPr id="9" name="Group 8"/>
          <p:cNvGrpSpPr/>
          <p:nvPr/>
        </p:nvGrpSpPr>
        <p:grpSpPr>
          <a:xfrm>
            <a:off x="105839" y="304800"/>
            <a:ext cx="8876144" cy="5965767"/>
            <a:chOff x="0" y="617112"/>
            <a:chExt cx="9144000" cy="5623775"/>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7112"/>
              <a:ext cx="9144000" cy="5623775"/>
            </a:xfrm>
            <a:prstGeom prst="rect">
              <a:avLst/>
            </a:prstGeom>
          </p:spPr>
        </p:pic>
        <p:sp>
          <p:nvSpPr>
            <p:cNvPr id="12" name="TextBox 11"/>
            <p:cNvSpPr txBox="1"/>
            <p:nvPr/>
          </p:nvSpPr>
          <p:spPr>
            <a:xfrm>
              <a:off x="7315200" y="2667000"/>
              <a:ext cx="838200" cy="276999"/>
            </a:xfrm>
            <a:prstGeom prst="rect">
              <a:avLst/>
            </a:prstGeom>
            <a:solidFill>
              <a:srgbClr val="FFFF00"/>
            </a:solidFill>
          </p:spPr>
          <p:txBody>
            <a:bodyPr wrap="square" rtlCol="0">
              <a:spAutoFit/>
            </a:bodyPr>
            <a:lstStyle/>
            <a:p>
              <a:r>
                <a:rPr lang="en-US" sz="1200" dirty="0" smtClean="0"/>
                <a:t>ANCHOVY</a:t>
              </a:r>
              <a:endParaRPr lang="en-US" sz="1200" dirty="0"/>
            </a:p>
          </p:txBody>
        </p:sp>
        <p:sp>
          <p:nvSpPr>
            <p:cNvPr id="13" name="TextBox 12"/>
            <p:cNvSpPr txBox="1"/>
            <p:nvPr/>
          </p:nvSpPr>
          <p:spPr>
            <a:xfrm>
              <a:off x="4876800" y="2667000"/>
              <a:ext cx="762000" cy="276999"/>
            </a:xfrm>
            <a:prstGeom prst="rect">
              <a:avLst/>
            </a:prstGeom>
            <a:solidFill>
              <a:srgbClr val="FFFF00"/>
            </a:solidFill>
          </p:spPr>
          <p:txBody>
            <a:bodyPr wrap="square" rtlCol="0">
              <a:spAutoFit/>
            </a:bodyPr>
            <a:lstStyle/>
            <a:p>
              <a:r>
                <a:rPr lang="en-US" sz="1200" dirty="0" smtClean="0"/>
                <a:t>BLUEFIN</a:t>
              </a:r>
              <a:endParaRPr lang="en-US" sz="1200" dirty="0"/>
            </a:p>
          </p:txBody>
        </p:sp>
        <p:sp>
          <p:nvSpPr>
            <p:cNvPr id="14" name="TextBox 13"/>
            <p:cNvSpPr txBox="1"/>
            <p:nvPr/>
          </p:nvSpPr>
          <p:spPr>
            <a:xfrm>
              <a:off x="2971800" y="2793153"/>
              <a:ext cx="838200" cy="276999"/>
            </a:xfrm>
            <a:prstGeom prst="rect">
              <a:avLst/>
            </a:prstGeom>
            <a:solidFill>
              <a:srgbClr val="FFFF00"/>
            </a:solidFill>
          </p:spPr>
          <p:txBody>
            <a:bodyPr wrap="square" rtlCol="0">
              <a:spAutoFit/>
            </a:bodyPr>
            <a:lstStyle/>
            <a:p>
              <a:r>
                <a:rPr lang="en-US" sz="1200" dirty="0" smtClean="0"/>
                <a:t>CHINOOK</a:t>
              </a:r>
              <a:endParaRPr lang="en-US" sz="1200" dirty="0"/>
            </a:p>
          </p:txBody>
        </p:sp>
        <p:sp>
          <p:nvSpPr>
            <p:cNvPr id="15" name="TextBox 14"/>
            <p:cNvSpPr txBox="1"/>
            <p:nvPr/>
          </p:nvSpPr>
          <p:spPr>
            <a:xfrm>
              <a:off x="0" y="2793152"/>
              <a:ext cx="838200" cy="276999"/>
            </a:xfrm>
            <a:prstGeom prst="rect">
              <a:avLst/>
            </a:prstGeom>
            <a:solidFill>
              <a:srgbClr val="FFFF00"/>
            </a:solidFill>
          </p:spPr>
          <p:txBody>
            <a:bodyPr wrap="square" rtlCol="0">
              <a:spAutoFit/>
            </a:bodyPr>
            <a:lstStyle/>
            <a:p>
              <a:r>
                <a:rPr lang="en-US" sz="1200" dirty="0" smtClean="0"/>
                <a:t>ROCKFISH</a:t>
              </a:r>
              <a:endParaRPr lang="en-US" sz="1200" dirty="0"/>
            </a:p>
          </p:txBody>
        </p:sp>
      </p:grpSp>
    </p:spTree>
    <p:extLst>
      <p:ext uri="{BB962C8B-B14F-4D97-AF65-F5344CB8AC3E}">
        <p14:creationId xmlns:p14="http://schemas.microsoft.com/office/powerpoint/2010/main" val="87894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8" name="TextBox 7"/>
          <p:cNvSpPr txBox="1"/>
          <p:nvPr/>
        </p:nvSpPr>
        <p:spPr>
          <a:xfrm>
            <a:off x="304800" y="609600"/>
            <a:ext cx="8686800" cy="5632311"/>
          </a:xfrm>
          <a:prstGeom prst="rect">
            <a:avLst/>
          </a:prstGeom>
          <a:noFill/>
        </p:spPr>
        <p:txBody>
          <a:bodyPr wrap="square" rtlCol="0">
            <a:spAutoFit/>
          </a:bodyPr>
          <a:lstStyle/>
          <a:p>
            <a:r>
              <a:rPr lang="en-US" sz="3600" dirty="0" smtClean="0">
                <a:solidFill>
                  <a:srgbClr val="66FFFF"/>
                </a:solidFill>
                <a:latin typeface="Arial" panose="020B0604020202020204" pitchFamily="34" charset="0"/>
                <a:cs typeface="Arial" panose="020B0604020202020204" pitchFamily="34" charset="0"/>
              </a:rPr>
              <a:t>Council guidance on:</a:t>
            </a:r>
            <a:endParaRPr lang="en-US" sz="3600" dirty="0">
              <a:solidFill>
                <a:srgbClr val="66FFFF"/>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600" dirty="0" smtClean="0">
                <a:solidFill>
                  <a:srgbClr val="66FFFF"/>
                </a:solidFill>
                <a:latin typeface="Arial" panose="020B0604020202020204" pitchFamily="34" charset="0"/>
                <a:cs typeface="Arial" panose="020B0604020202020204" pitchFamily="34" charset="0"/>
              </a:rPr>
              <a:t>Goal and objectives OK?</a:t>
            </a:r>
          </a:p>
          <a:p>
            <a:pPr marL="571500" indent="-571500">
              <a:buFont typeface="Arial" panose="020B0604020202020204" pitchFamily="34" charset="0"/>
              <a:buChar char="•"/>
            </a:pPr>
            <a:r>
              <a:rPr lang="en-US" sz="3600" dirty="0" smtClean="0">
                <a:solidFill>
                  <a:srgbClr val="66FFFF"/>
                </a:solidFill>
                <a:latin typeface="Arial" panose="020B0604020202020204" pitchFamily="34" charset="0"/>
                <a:cs typeface="Arial" panose="020B0604020202020204" pitchFamily="34" charset="0"/>
              </a:rPr>
              <a:t>Publications or policies to look at?</a:t>
            </a:r>
          </a:p>
          <a:p>
            <a:pPr marL="571500" indent="-571500">
              <a:buFont typeface="Arial" panose="020B0604020202020204" pitchFamily="34" charset="0"/>
              <a:buChar char="•"/>
            </a:pPr>
            <a:r>
              <a:rPr lang="en-US" sz="3600" dirty="0" smtClean="0">
                <a:solidFill>
                  <a:srgbClr val="66FFFF"/>
                </a:solidFill>
                <a:latin typeface="Arial" panose="020B0604020202020204" pitchFamily="34" charset="0"/>
                <a:cs typeface="Arial" panose="020B0604020202020204" pitchFamily="34" charset="0"/>
              </a:rPr>
              <a:t>Science forecast</a:t>
            </a:r>
          </a:p>
          <a:p>
            <a:pPr marL="1028700" lvl="1" indent="-571500">
              <a:buFont typeface="Arial" panose="020B0604020202020204" pitchFamily="34" charset="0"/>
              <a:buChar char="•"/>
            </a:pPr>
            <a:r>
              <a:rPr lang="en-US" sz="3600" dirty="0" smtClean="0">
                <a:solidFill>
                  <a:srgbClr val="CCFFFF"/>
                </a:solidFill>
                <a:latin typeface="Arial" panose="020B0604020202020204" pitchFamily="34" charset="0"/>
                <a:cs typeface="Arial" panose="020B0604020202020204" pitchFamily="34" charset="0"/>
              </a:rPr>
              <a:t>Ocean conditions that matter most?</a:t>
            </a:r>
          </a:p>
          <a:p>
            <a:pPr marL="1028700" lvl="1" indent="-571500">
              <a:buFont typeface="Arial" panose="020B0604020202020204" pitchFamily="34" charset="0"/>
              <a:buChar char="•"/>
            </a:pPr>
            <a:r>
              <a:rPr lang="en-US" sz="3600" dirty="0" smtClean="0">
                <a:solidFill>
                  <a:srgbClr val="CCFFFF"/>
                </a:solidFill>
                <a:latin typeface="Arial" panose="020B0604020202020204" pitchFamily="34" charset="0"/>
                <a:cs typeface="Arial" panose="020B0604020202020204" pitchFamily="34" charset="0"/>
              </a:rPr>
              <a:t>PFMC forecasting needs?</a:t>
            </a:r>
          </a:p>
          <a:p>
            <a:pPr marL="571500" indent="-571500">
              <a:buFont typeface="Arial" panose="020B0604020202020204" pitchFamily="34" charset="0"/>
              <a:buChar char="•"/>
            </a:pPr>
            <a:r>
              <a:rPr lang="en-US" sz="3600" dirty="0" smtClean="0">
                <a:solidFill>
                  <a:srgbClr val="66FFFF"/>
                </a:solidFill>
                <a:latin typeface="Arial" panose="020B0604020202020204" pitchFamily="34" charset="0"/>
                <a:cs typeface="Arial" panose="020B0604020202020204" pitchFamily="34" charset="0"/>
              </a:rPr>
              <a:t>Cross-FMP flexibility and stability?</a:t>
            </a:r>
          </a:p>
          <a:p>
            <a:pPr marL="571500" indent="-571500">
              <a:buFont typeface="Arial" panose="020B0604020202020204" pitchFamily="34" charset="0"/>
              <a:buChar char="•"/>
            </a:pPr>
            <a:endParaRPr lang="en-US" sz="3600" dirty="0">
              <a:solidFill>
                <a:srgbClr val="66FFFF"/>
              </a:solidFill>
              <a:latin typeface="Arial" panose="020B0604020202020204" pitchFamily="34" charset="0"/>
              <a:cs typeface="Arial" panose="020B0604020202020204" pitchFamily="34" charset="0"/>
            </a:endParaRPr>
          </a:p>
          <a:p>
            <a:endParaRPr lang="en-US" sz="3600" dirty="0" smtClean="0">
              <a:solidFill>
                <a:srgbClr val="66FFFF"/>
              </a:solidFill>
              <a:latin typeface="Arial" panose="020B0604020202020204" pitchFamily="34" charset="0"/>
              <a:cs typeface="Arial" panose="020B0604020202020204" pitchFamily="34" charset="0"/>
            </a:endParaRPr>
          </a:p>
          <a:p>
            <a:r>
              <a:rPr lang="en-US" sz="3600" dirty="0" smtClean="0">
                <a:solidFill>
                  <a:srgbClr val="60F10F"/>
                </a:solidFill>
                <a:latin typeface="Arial" panose="020B0604020202020204" pitchFamily="34" charset="0"/>
                <a:cs typeface="Arial" panose="020B0604020202020204" pitchFamily="34" charset="0"/>
              </a:rPr>
              <a:t>Public thinking period: March-September</a:t>
            </a:r>
          </a:p>
        </p:txBody>
      </p:sp>
    </p:spTree>
    <p:extLst>
      <p:ext uri="{BB962C8B-B14F-4D97-AF65-F5344CB8AC3E}">
        <p14:creationId xmlns:p14="http://schemas.microsoft.com/office/powerpoint/2010/main" val="2770052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04800" y="381000"/>
            <a:ext cx="8382000" cy="3785652"/>
          </a:xfrm>
          <a:prstGeom prst="rect">
            <a:avLst/>
          </a:prstGeom>
          <a:noFill/>
        </p:spPr>
        <p:txBody>
          <a:bodyPr wrap="square" rtlCol="0">
            <a:spAutoFit/>
          </a:bodyPr>
          <a:lstStyle/>
          <a:p>
            <a:r>
              <a:rPr lang="en-US" sz="2000" dirty="0" smtClean="0">
                <a:solidFill>
                  <a:schemeClr val="bg1"/>
                </a:solidFill>
              </a:rPr>
              <a:t>For those images where sources are not shown directly on image, :</a:t>
            </a:r>
          </a:p>
          <a:p>
            <a:endParaRPr lang="en-US" sz="2000" dirty="0" smtClean="0">
              <a:solidFill>
                <a:schemeClr val="bg1"/>
              </a:solidFill>
            </a:endParaRPr>
          </a:p>
          <a:p>
            <a:r>
              <a:rPr lang="en-US" sz="2000" dirty="0" smtClean="0">
                <a:solidFill>
                  <a:schemeClr val="bg1"/>
                </a:solidFill>
              </a:rPr>
              <a:t>Slide 2: Boise, ID, U.S. Bureau of Reclamation</a:t>
            </a:r>
          </a:p>
          <a:p>
            <a:r>
              <a:rPr lang="en-US" sz="2000" dirty="0" smtClean="0">
                <a:solidFill>
                  <a:schemeClr val="bg1"/>
                </a:solidFill>
              </a:rPr>
              <a:t>Slide 12: Jamestown, North Dakota, winter 1966</a:t>
            </a:r>
          </a:p>
          <a:p>
            <a:r>
              <a:rPr lang="en-US" sz="2000" dirty="0" smtClean="0">
                <a:solidFill>
                  <a:schemeClr val="bg1"/>
                </a:solidFill>
              </a:rPr>
              <a:t>Slide 16: All images, NOAA, except </a:t>
            </a:r>
            <a:r>
              <a:rPr lang="en-US" sz="2000" i="1" dirty="0" smtClean="0">
                <a:solidFill>
                  <a:schemeClr val="bg1"/>
                </a:solidFill>
              </a:rPr>
              <a:t>Le </a:t>
            </a:r>
            <a:r>
              <a:rPr lang="en-US" sz="2000" i="1" dirty="0" err="1" smtClean="0">
                <a:solidFill>
                  <a:schemeClr val="bg1"/>
                </a:solidFill>
              </a:rPr>
              <a:t>Penseur</a:t>
            </a:r>
            <a:r>
              <a:rPr lang="en-US" sz="2000" dirty="0" smtClean="0">
                <a:solidFill>
                  <a:schemeClr val="bg1"/>
                </a:solidFill>
              </a:rPr>
              <a:t> by Rodin, National Gallery of Art, </a:t>
            </a:r>
            <a:r>
              <a:rPr lang="en-US" sz="2000" i="1" dirty="0" smtClean="0">
                <a:solidFill>
                  <a:schemeClr val="bg1"/>
                </a:solidFill>
              </a:rPr>
              <a:t>Le </a:t>
            </a:r>
            <a:r>
              <a:rPr lang="en-US" sz="2000" i="1" dirty="0" err="1" smtClean="0">
                <a:solidFill>
                  <a:schemeClr val="bg1"/>
                </a:solidFill>
              </a:rPr>
              <a:t>Penseur</a:t>
            </a:r>
            <a:r>
              <a:rPr lang="en-US" sz="2000" dirty="0" smtClean="0">
                <a:solidFill>
                  <a:schemeClr val="bg1"/>
                </a:solidFill>
              </a:rPr>
              <a:t> repeated at Slide 22</a:t>
            </a:r>
          </a:p>
          <a:p>
            <a:r>
              <a:rPr lang="en-US" sz="2000" dirty="0" smtClean="0">
                <a:solidFill>
                  <a:schemeClr val="bg1"/>
                </a:solidFill>
              </a:rPr>
              <a:t>Slide 17: Early 20</a:t>
            </a:r>
            <a:r>
              <a:rPr lang="en-US" sz="2000" baseline="30000" dirty="0" smtClean="0">
                <a:solidFill>
                  <a:schemeClr val="bg1"/>
                </a:solidFill>
              </a:rPr>
              <a:t>th</a:t>
            </a:r>
            <a:r>
              <a:rPr lang="en-US" sz="2000" dirty="0" smtClean="0">
                <a:solidFill>
                  <a:schemeClr val="bg1"/>
                </a:solidFill>
              </a:rPr>
              <a:t> century toy tool chest, Smithsonian</a:t>
            </a:r>
          </a:p>
          <a:p>
            <a:r>
              <a:rPr lang="en-US" sz="2000" dirty="0" smtClean="0">
                <a:solidFill>
                  <a:schemeClr val="bg1"/>
                </a:solidFill>
              </a:rPr>
              <a:t>Slide 18: Charts showing schedules for treating guayule seeds in Salinas, CA, Library of Congress</a:t>
            </a:r>
          </a:p>
          <a:p>
            <a:r>
              <a:rPr lang="en-US" sz="2000" dirty="0" smtClean="0">
                <a:solidFill>
                  <a:schemeClr val="bg1"/>
                </a:solidFill>
              </a:rPr>
              <a:t>Slide 19: Great gray owl, USFWS</a:t>
            </a:r>
          </a:p>
          <a:p>
            <a:r>
              <a:rPr lang="en-US" sz="2000" dirty="0" smtClean="0">
                <a:solidFill>
                  <a:schemeClr val="bg1"/>
                </a:solidFill>
              </a:rPr>
              <a:t>Slide 22: Pacific Fishery Management Council in session, PFMC</a:t>
            </a:r>
            <a:endParaRPr lang="en-US" sz="2000" dirty="0">
              <a:solidFill>
                <a:schemeClr val="bg1"/>
              </a:solidFill>
            </a:endParaRPr>
          </a:p>
          <a:p>
            <a:endParaRPr lang="en-US" sz="2000" dirty="0" smtClean="0">
              <a:solidFill>
                <a:schemeClr val="bg1"/>
              </a:solidFill>
            </a:endParaRPr>
          </a:p>
        </p:txBody>
      </p:sp>
    </p:spTree>
    <p:extLst>
      <p:ext uri="{BB962C8B-B14F-4D97-AF65-F5344CB8AC3E}">
        <p14:creationId xmlns:p14="http://schemas.microsoft.com/office/powerpoint/2010/main" val="3424257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81000" y="381000"/>
            <a:ext cx="8458200" cy="5632311"/>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solidFill>
                  <a:srgbClr val="66FFFF"/>
                </a:solidFill>
              </a:rPr>
              <a:t>Understand what science we have available</a:t>
            </a:r>
          </a:p>
          <a:p>
            <a:pPr marL="285750" indent="-285750">
              <a:buFont typeface="Arial" panose="020B0604020202020204" pitchFamily="34" charset="0"/>
              <a:buChar char="•"/>
            </a:pPr>
            <a:r>
              <a:rPr lang="en-US" sz="3600" dirty="0" smtClean="0">
                <a:solidFill>
                  <a:srgbClr val="66FFFF"/>
                </a:solidFill>
              </a:rPr>
              <a:t>Understand the potential effects of changing climate on our managed stocks and fishing communities</a:t>
            </a:r>
          </a:p>
          <a:p>
            <a:pPr marL="285750" indent="-285750">
              <a:buFont typeface="Arial" panose="020B0604020202020204" pitchFamily="34" charset="0"/>
              <a:buChar char="•"/>
            </a:pPr>
            <a:r>
              <a:rPr lang="en-US" sz="3600" dirty="0" smtClean="0">
                <a:solidFill>
                  <a:srgbClr val="66FFFF"/>
                </a:solidFill>
              </a:rPr>
              <a:t>Evaluate the connections between fish stock vulnerability and fishing community vulnerability to climate shift and change</a:t>
            </a:r>
          </a:p>
          <a:p>
            <a:pPr marL="285750" indent="-285750">
              <a:buFont typeface="Arial" panose="020B0604020202020204" pitchFamily="34" charset="0"/>
              <a:buChar char="•"/>
            </a:pPr>
            <a:r>
              <a:rPr lang="en-US" sz="3600" dirty="0" smtClean="0">
                <a:solidFill>
                  <a:srgbClr val="66FFFF"/>
                </a:solidFill>
              </a:rPr>
              <a:t>Enhance original climate initiative with pieces of communities initiative</a:t>
            </a:r>
            <a:endParaRPr lang="en-US" sz="3600" dirty="0">
              <a:solidFill>
                <a:srgbClr val="66FFFF"/>
              </a:solidFill>
            </a:endParaRPr>
          </a:p>
        </p:txBody>
      </p:sp>
      <p:sp>
        <p:nvSpPr>
          <p:cNvPr id="5" name="TextBox 4"/>
          <p:cNvSpPr txBox="1"/>
          <p:nvPr/>
        </p:nvSpPr>
        <p:spPr>
          <a:xfrm>
            <a:off x="152400" y="228600"/>
            <a:ext cx="990600" cy="1015663"/>
          </a:xfrm>
          <a:prstGeom prst="rect">
            <a:avLst/>
          </a:prstGeom>
          <a:noFill/>
        </p:spPr>
        <p:txBody>
          <a:bodyPr wrap="square" rtlCol="0">
            <a:spAutoFit/>
          </a:bodyPr>
          <a:lstStyle/>
          <a:p>
            <a:r>
              <a:rPr lang="en-US" sz="6000" dirty="0" smtClean="0">
                <a:solidFill>
                  <a:srgbClr val="FFFF00"/>
                </a:solidFill>
                <a:sym typeface="Wingdings" panose="05000000000000000000" pitchFamily="2" charset="2"/>
              </a:rPr>
              <a:t></a:t>
            </a:r>
            <a:endParaRPr lang="en-US" sz="6000" dirty="0">
              <a:solidFill>
                <a:srgbClr val="FFFF00"/>
              </a:solidFill>
            </a:endParaRPr>
          </a:p>
        </p:txBody>
      </p:sp>
      <p:sp>
        <p:nvSpPr>
          <p:cNvPr id="8" name="TextBox 7"/>
          <p:cNvSpPr txBox="1"/>
          <p:nvPr/>
        </p:nvSpPr>
        <p:spPr>
          <a:xfrm>
            <a:off x="8097416" y="1828800"/>
            <a:ext cx="990600" cy="1015663"/>
          </a:xfrm>
          <a:prstGeom prst="rect">
            <a:avLst/>
          </a:prstGeom>
          <a:noFill/>
        </p:spPr>
        <p:txBody>
          <a:bodyPr wrap="square" rtlCol="0">
            <a:spAutoFit/>
          </a:bodyPr>
          <a:lstStyle/>
          <a:p>
            <a:r>
              <a:rPr lang="en-US" sz="6000" dirty="0" smtClean="0">
                <a:solidFill>
                  <a:srgbClr val="FFFFB3"/>
                </a:solidFill>
                <a:sym typeface="Wingdings" panose="05000000000000000000" pitchFamily="2" charset="2"/>
              </a:rPr>
              <a:t></a:t>
            </a:r>
            <a:endParaRPr lang="en-US" sz="6000" dirty="0">
              <a:solidFill>
                <a:srgbClr val="FFFFB3"/>
              </a:solidFill>
            </a:endParaRPr>
          </a:p>
        </p:txBody>
      </p:sp>
      <p:sp>
        <p:nvSpPr>
          <p:cNvPr id="9" name="TextBox 8"/>
          <p:cNvSpPr txBox="1"/>
          <p:nvPr/>
        </p:nvSpPr>
        <p:spPr>
          <a:xfrm>
            <a:off x="5257800" y="2357029"/>
            <a:ext cx="990600" cy="1015663"/>
          </a:xfrm>
          <a:prstGeom prst="rect">
            <a:avLst/>
          </a:prstGeom>
          <a:noFill/>
        </p:spPr>
        <p:txBody>
          <a:bodyPr wrap="square" rtlCol="0">
            <a:spAutoFit/>
          </a:bodyPr>
          <a:lstStyle/>
          <a:p>
            <a:r>
              <a:rPr lang="en-US" sz="6000" dirty="0">
                <a:solidFill>
                  <a:srgbClr val="FFFFB3"/>
                </a:solidFill>
                <a:sym typeface="Wingdings" panose="05000000000000000000" pitchFamily="2" charset="2"/>
              </a:rPr>
              <a:t>?</a:t>
            </a:r>
            <a:endParaRPr lang="en-US" sz="6000" dirty="0">
              <a:solidFill>
                <a:srgbClr val="FFFFB3"/>
              </a:solidFill>
            </a:endParaRPr>
          </a:p>
        </p:txBody>
      </p:sp>
      <p:sp>
        <p:nvSpPr>
          <p:cNvPr id="10" name="TextBox 9"/>
          <p:cNvSpPr txBox="1"/>
          <p:nvPr/>
        </p:nvSpPr>
        <p:spPr>
          <a:xfrm>
            <a:off x="8153400" y="4038600"/>
            <a:ext cx="990600" cy="1015663"/>
          </a:xfrm>
          <a:prstGeom prst="rect">
            <a:avLst/>
          </a:prstGeom>
          <a:noFill/>
        </p:spPr>
        <p:txBody>
          <a:bodyPr wrap="square" rtlCol="0">
            <a:spAutoFit/>
          </a:bodyPr>
          <a:lstStyle/>
          <a:p>
            <a:r>
              <a:rPr lang="en-US" sz="6000" dirty="0">
                <a:solidFill>
                  <a:srgbClr val="FFFFB3"/>
                </a:solidFill>
                <a:sym typeface="Wingdings" panose="05000000000000000000" pitchFamily="2" charset="2"/>
              </a:rPr>
              <a:t>?</a:t>
            </a:r>
            <a:endParaRPr lang="en-US" sz="6000" dirty="0">
              <a:solidFill>
                <a:srgbClr val="FFFFB3"/>
              </a:solidFill>
            </a:endParaRPr>
          </a:p>
        </p:txBody>
      </p:sp>
      <p:sp>
        <p:nvSpPr>
          <p:cNvPr id="11" name="TextBox 10"/>
          <p:cNvSpPr txBox="1"/>
          <p:nvPr/>
        </p:nvSpPr>
        <p:spPr>
          <a:xfrm>
            <a:off x="6705600" y="5150048"/>
            <a:ext cx="990600" cy="1015663"/>
          </a:xfrm>
          <a:prstGeom prst="rect">
            <a:avLst/>
          </a:prstGeom>
          <a:noFill/>
        </p:spPr>
        <p:txBody>
          <a:bodyPr wrap="square" rtlCol="0">
            <a:spAutoFit/>
          </a:bodyPr>
          <a:lstStyle/>
          <a:p>
            <a:r>
              <a:rPr lang="en-US" sz="6000" dirty="0">
                <a:solidFill>
                  <a:srgbClr val="FFFFB3"/>
                </a:solidFill>
                <a:sym typeface="Wingdings" panose="05000000000000000000" pitchFamily="2" charset="2"/>
              </a:rPr>
              <a:t>?</a:t>
            </a:r>
            <a:endParaRPr lang="en-US" sz="6000" dirty="0">
              <a:solidFill>
                <a:srgbClr val="FFFFB3"/>
              </a:solidFill>
            </a:endParaRPr>
          </a:p>
        </p:txBody>
      </p:sp>
    </p:spTree>
    <p:extLst>
      <p:ext uri="{BB962C8B-B14F-4D97-AF65-F5344CB8AC3E}">
        <p14:creationId xmlns:p14="http://schemas.microsoft.com/office/powerpoint/2010/main" val="17279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32450" y="228600"/>
            <a:ext cx="4794865" cy="6400800"/>
          </a:xfrm>
          <a:prstGeom prst="rect">
            <a:avLst/>
          </a:prstGeom>
        </p:spPr>
      </p:pic>
      <p:sp>
        <p:nvSpPr>
          <p:cNvPr id="5" name="TextBox 4"/>
          <p:cNvSpPr txBox="1"/>
          <p:nvPr/>
        </p:nvSpPr>
        <p:spPr>
          <a:xfrm>
            <a:off x="228600" y="609600"/>
            <a:ext cx="3903850" cy="2554545"/>
          </a:xfrm>
          <a:prstGeom prst="rect">
            <a:avLst/>
          </a:prstGeom>
          <a:noFill/>
        </p:spPr>
        <p:txBody>
          <a:bodyPr wrap="square" rtlCol="0">
            <a:spAutoFit/>
          </a:bodyPr>
          <a:lstStyle/>
          <a:p>
            <a:r>
              <a:rPr lang="en-US" sz="3200" dirty="0" smtClean="0">
                <a:solidFill>
                  <a:srgbClr val="66FFFF"/>
                </a:solidFill>
              </a:rPr>
              <a:t>Pages 1-2:</a:t>
            </a:r>
          </a:p>
          <a:p>
            <a:endParaRPr lang="en-US" sz="3200" dirty="0">
              <a:solidFill>
                <a:srgbClr val="66FFFF"/>
              </a:solidFill>
            </a:endParaRPr>
          </a:p>
          <a:p>
            <a:r>
              <a:rPr lang="en-US" sz="3200" dirty="0" smtClean="0">
                <a:solidFill>
                  <a:srgbClr val="66FFFF"/>
                </a:solidFill>
              </a:rPr>
              <a:t>Introduction</a:t>
            </a:r>
          </a:p>
          <a:p>
            <a:r>
              <a:rPr lang="en-US" sz="3200" dirty="0">
                <a:solidFill>
                  <a:srgbClr val="66FFFF"/>
                </a:solidFill>
              </a:rPr>
              <a:t>	</a:t>
            </a:r>
            <a:r>
              <a:rPr lang="en-US" sz="3200" dirty="0" smtClean="0">
                <a:solidFill>
                  <a:srgbClr val="66FFFF"/>
                </a:solidFill>
              </a:rPr>
              <a:t>Draft Goal</a:t>
            </a:r>
          </a:p>
          <a:p>
            <a:r>
              <a:rPr lang="en-US" sz="3200" dirty="0">
                <a:solidFill>
                  <a:srgbClr val="66FFFF"/>
                </a:solidFill>
              </a:rPr>
              <a:t>	</a:t>
            </a:r>
            <a:r>
              <a:rPr lang="en-US" sz="3200" dirty="0" smtClean="0">
                <a:solidFill>
                  <a:srgbClr val="66FFFF"/>
                </a:solidFill>
              </a:rPr>
              <a:t>Draft Objectives</a:t>
            </a:r>
            <a:endParaRPr lang="en-US" sz="3200" dirty="0">
              <a:solidFill>
                <a:srgbClr val="66FFFF"/>
              </a:solidFill>
            </a:endParaRPr>
          </a:p>
        </p:txBody>
      </p:sp>
    </p:spTree>
    <p:extLst>
      <p:ext uri="{BB962C8B-B14F-4D97-AF65-F5344CB8AC3E}">
        <p14:creationId xmlns:p14="http://schemas.microsoft.com/office/powerpoint/2010/main" val="1174410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228600" y="609600"/>
            <a:ext cx="3903850" cy="2554545"/>
          </a:xfrm>
          <a:prstGeom prst="rect">
            <a:avLst/>
          </a:prstGeom>
          <a:noFill/>
        </p:spPr>
        <p:txBody>
          <a:bodyPr wrap="square" rtlCol="0">
            <a:spAutoFit/>
          </a:bodyPr>
          <a:lstStyle/>
          <a:p>
            <a:r>
              <a:rPr lang="en-US" sz="3200" dirty="0" smtClean="0">
                <a:solidFill>
                  <a:srgbClr val="66FFFF"/>
                </a:solidFill>
              </a:rPr>
              <a:t>Pages 2-3:</a:t>
            </a:r>
          </a:p>
          <a:p>
            <a:endParaRPr lang="en-US" sz="3200" dirty="0">
              <a:solidFill>
                <a:srgbClr val="66FFFF"/>
              </a:solidFill>
            </a:endParaRPr>
          </a:p>
          <a:p>
            <a:r>
              <a:rPr lang="en-US" sz="3200" dirty="0" smtClean="0">
                <a:solidFill>
                  <a:srgbClr val="66FFFF"/>
                </a:solidFill>
              </a:rPr>
              <a:t>Initiative Schedule</a:t>
            </a:r>
          </a:p>
          <a:p>
            <a:endParaRPr lang="en-US" sz="3200" dirty="0">
              <a:solidFill>
                <a:srgbClr val="66FFFF"/>
              </a:solidFill>
            </a:endParaRPr>
          </a:p>
          <a:p>
            <a:endParaRPr lang="en-US" sz="3200" dirty="0">
              <a:solidFill>
                <a:srgbClr val="66FFFF"/>
              </a:solidFill>
            </a:endParaRPr>
          </a:p>
        </p:txBody>
      </p:sp>
      <p:pic>
        <p:nvPicPr>
          <p:cNvPr id="4" name="Picture 3"/>
          <p:cNvPicPr>
            <a:picLocks noChangeAspect="1"/>
          </p:cNvPicPr>
          <p:nvPr/>
        </p:nvPicPr>
        <p:blipFill>
          <a:blip r:embed="rId3"/>
          <a:stretch>
            <a:fillRect/>
          </a:stretch>
        </p:blipFill>
        <p:spPr>
          <a:xfrm>
            <a:off x="4132450" y="228600"/>
            <a:ext cx="4817157" cy="6248400"/>
          </a:xfrm>
          <a:prstGeom prst="rect">
            <a:avLst/>
          </a:prstGeom>
        </p:spPr>
      </p:pic>
      <p:grpSp>
        <p:nvGrpSpPr>
          <p:cNvPr id="9" name="Group 8"/>
          <p:cNvGrpSpPr/>
          <p:nvPr/>
        </p:nvGrpSpPr>
        <p:grpSpPr>
          <a:xfrm>
            <a:off x="474850" y="2402295"/>
            <a:ext cx="4782950" cy="2743200"/>
            <a:chOff x="474850" y="2402295"/>
            <a:chExt cx="4782950" cy="2743200"/>
          </a:xfrm>
        </p:grpSpPr>
        <p:sp>
          <p:nvSpPr>
            <p:cNvPr id="3" name="Oval 2"/>
            <p:cNvSpPr/>
            <p:nvPr/>
          </p:nvSpPr>
          <p:spPr>
            <a:xfrm>
              <a:off x="474850" y="2402295"/>
              <a:ext cx="3657600" cy="2743200"/>
            </a:xfrm>
            <a:prstGeom prst="ellipse">
              <a:avLst/>
            </a:prstGeom>
            <a:noFill/>
            <a:ln>
              <a:solidFill>
                <a:srgbClr val="60F1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70150" y="3081397"/>
              <a:ext cx="2667000" cy="1384995"/>
            </a:xfrm>
            <a:prstGeom prst="rect">
              <a:avLst/>
            </a:prstGeom>
          </p:spPr>
          <p:txBody>
            <a:bodyPr wrap="square">
              <a:spAutoFit/>
            </a:bodyPr>
            <a:lstStyle/>
            <a:p>
              <a:r>
                <a:rPr lang="en-US" sz="2800" i="1" dirty="0">
                  <a:solidFill>
                    <a:srgbClr val="60F10F"/>
                  </a:solidFill>
                </a:rPr>
                <a:t>Understand what science we have available</a:t>
              </a:r>
            </a:p>
          </p:txBody>
        </p:sp>
        <p:cxnSp>
          <p:nvCxnSpPr>
            <p:cNvPr id="8" name="Straight Arrow Connector 7"/>
            <p:cNvCxnSpPr>
              <a:stCxn id="3" idx="4"/>
            </p:cNvCxnSpPr>
            <p:nvPr/>
          </p:nvCxnSpPr>
          <p:spPr>
            <a:xfrm flipV="1">
              <a:off x="2303650" y="3581400"/>
              <a:ext cx="2954150" cy="1564095"/>
            </a:xfrm>
            <a:prstGeom prst="straightConnector1">
              <a:avLst/>
            </a:prstGeom>
            <a:ln w="63500">
              <a:solidFill>
                <a:srgbClr val="60F10F"/>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28600" y="5732242"/>
            <a:ext cx="8721007" cy="923330"/>
          </a:xfrm>
          <a:prstGeom prst="rect">
            <a:avLst/>
          </a:prstGeom>
          <a:solidFill>
            <a:schemeClr val="tx2">
              <a:lumMod val="50000"/>
            </a:schemeClr>
          </a:solidFill>
        </p:spPr>
        <p:txBody>
          <a:bodyPr wrap="square" rtlCol="0">
            <a:spAutoFit/>
          </a:bodyPr>
          <a:lstStyle/>
          <a:p>
            <a:r>
              <a:rPr lang="en-US" dirty="0">
                <a:solidFill>
                  <a:schemeClr val="bg1"/>
                </a:solidFill>
              </a:rPr>
              <a:t>https://www.pcouncil.org/ecosystem-based-management/fishery-ecosystem-plan-initiatives/climate-and-communities-initiative/climate-and-communities-initiative-2018-webinar-series/</a:t>
            </a:r>
          </a:p>
        </p:txBody>
      </p:sp>
    </p:spTree>
    <p:extLst>
      <p:ext uri="{BB962C8B-B14F-4D97-AF65-F5344CB8AC3E}">
        <p14:creationId xmlns:p14="http://schemas.microsoft.com/office/powerpoint/2010/main" val="415285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28600" y="228600"/>
            <a:ext cx="4038600" cy="3026314"/>
          </a:xfrm>
          <a:prstGeom prst="rect">
            <a:avLst/>
          </a:prstGeom>
        </p:spPr>
      </p:pic>
      <p:pic>
        <p:nvPicPr>
          <p:cNvPr id="9" name="Picture 8"/>
          <p:cNvPicPr>
            <a:picLocks noChangeAspect="1"/>
          </p:cNvPicPr>
          <p:nvPr/>
        </p:nvPicPr>
        <p:blipFill>
          <a:blip r:embed="rId4"/>
          <a:stretch>
            <a:fillRect/>
          </a:stretch>
        </p:blipFill>
        <p:spPr>
          <a:xfrm>
            <a:off x="4981876" y="228600"/>
            <a:ext cx="4029831" cy="3026314"/>
          </a:xfrm>
          <a:prstGeom prst="rect">
            <a:avLst/>
          </a:prstGeom>
        </p:spPr>
      </p:pic>
      <p:pic>
        <p:nvPicPr>
          <p:cNvPr id="10" name="Picture 9"/>
          <p:cNvPicPr>
            <a:picLocks noChangeAspect="1"/>
          </p:cNvPicPr>
          <p:nvPr/>
        </p:nvPicPr>
        <p:blipFill>
          <a:blip r:embed="rId5"/>
          <a:stretch>
            <a:fillRect/>
          </a:stretch>
        </p:blipFill>
        <p:spPr>
          <a:xfrm>
            <a:off x="239486" y="3505200"/>
            <a:ext cx="4038600" cy="3031586"/>
          </a:xfrm>
          <a:prstGeom prst="rect">
            <a:avLst/>
          </a:prstGeom>
        </p:spPr>
      </p:pic>
      <p:pic>
        <p:nvPicPr>
          <p:cNvPr id="12" name="Picture 11"/>
          <p:cNvPicPr>
            <a:picLocks noChangeAspect="1"/>
          </p:cNvPicPr>
          <p:nvPr/>
        </p:nvPicPr>
        <p:blipFill>
          <a:blip r:embed="rId6"/>
          <a:stretch>
            <a:fillRect/>
          </a:stretch>
        </p:blipFill>
        <p:spPr>
          <a:xfrm>
            <a:off x="4970947" y="3487844"/>
            <a:ext cx="4029831" cy="3030769"/>
          </a:xfrm>
          <a:prstGeom prst="rect">
            <a:avLst/>
          </a:prstGeom>
        </p:spPr>
      </p:pic>
      <p:pic>
        <p:nvPicPr>
          <p:cNvPr id="4" name="Picture 3"/>
          <p:cNvPicPr>
            <a:picLocks noChangeAspect="1"/>
          </p:cNvPicPr>
          <p:nvPr/>
        </p:nvPicPr>
        <p:blipFill>
          <a:blip r:embed="rId7"/>
          <a:stretch>
            <a:fillRect/>
          </a:stretch>
        </p:blipFill>
        <p:spPr>
          <a:xfrm>
            <a:off x="78273" y="167590"/>
            <a:ext cx="8958834" cy="6640508"/>
          </a:xfrm>
          <a:prstGeom prst="rect">
            <a:avLst/>
          </a:prstGeom>
        </p:spPr>
      </p:pic>
    </p:spTree>
    <p:extLst>
      <p:ext uri="{BB962C8B-B14F-4D97-AF65-F5344CB8AC3E}">
        <p14:creationId xmlns:p14="http://schemas.microsoft.com/office/powerpoint/2010/main" val="106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152400" y="228600"/>
            <a:ext cx="8839200" cy="6555641"/>
          </a:xfrm>
          <a:prstGeom prst="rect">
            <a:avLst/>
          </a:prstGeom>
          <a:noFill/>
        </p:spPr>
        <p:txBody>
          <a:bodyPr wrap="square" rtlCol="0">
            <a:spAutoFit/>
          </a:bodyPr>
          <a:lstStyle/>
          <a:p>
            <a:r>
              <a:rPr lang="en-US" sz="2800" dirty="0">
                <a:solidFill>
                  <a:schemeClr val="bg1"/>
                </a:solidFill>
              </a:rPr>
              <a:t>Part 1: Anticipated climate change in the California Current </a:t>
            </a:r>
            <a:r>
              <a:rPr lang="en-US" sz="2800" dirty="0" smtClean="0">
                <a:solidFill>
                  <a:schemeClr val="bg1"/>
                </a:solidFill>
              </a:rPr>
              <a:t>System</a:t>
            </a:r>
          </a:p>
          <a:p>
            <a:pPr marL="457200" indent="-457200">
              <a:buFont typeface="Arial" panose="020B0604020202020204" pitchFamily="34" charset="0"/>
              <a:buChar char="•"/>
            </a:pPr>
            <a:r>
              <a:rPr lang="en-US" sz="2800" dirty="0" smtClean="0">
                <a:solidFill>
                  <a:schemeClr val="bg1"/>
                </a:solidFill>
              </a:rPr>
              <a:t>Coastal upwelling</a:t>
            </a:r>
          </a:p>
          <a:p>
            <a:pPr marL="457200" indent="-457200">
              <a:buFont typeface="Arial" panose="020B0604020202020204" pitchFamily="34" charset="0"/>
              <a:buChar char="•"/>
            </a:pPr>
            <a:r>
              <a:rPr lang="en-US" sz="2800" dirty="0" smtClean="0">
                <a:solidFill>
                  <a:schemeClr val="bg1"/>
                </a:solidFill>
              </a:rPr>
              <a:t>Sea surface temperature</a:t>
            </a:r>
          </a:p>
          <a:p>
            <a:pPr marL="457200" indent="-457200">
              <a:buFont typeface="Arial" panose="020B0604020202020204" pitchFamily="34" charset="0"/>
              <a:buChar char="•"/>
            </a:pPr>
            <a:r>
              <a:rPr lang="en-US" sz="2800" dirty="0" smtClean="0">
                <a:solidFill>
                  <a:schemeClr val="bg1"/>
                </a:solidFill>
              </a:rPr>
              <a:t>Primary production</a:t>
            </a:r>
          </a:p>
          <a:p>
            <a:pPr marL="457200" indent="-457200">
              <a:buFont typeface="Arial" panose="020B0604020202020204" pitchFamily="34" charset="0"/>
              <a:buChar char="•"/>
            </a:pPr>
            <a:r>
              <a:rPr lang="en-US" sz="2800" dirty="0" smtClean="0">
                <a:solidFill>
                  <a:schemeClr val="bg1"/>
                </a:solidFill>
              </a:rPr>
              <a:t>Oxygen, pH</a:t>
            </a:r>
          </a:p>
          <a:p>
            <a:r>
              <a:rPr lang="en-US" sz="2800" dirty="0">
                <a:solidFill>
                  <a:schemeClr val="bg1"/>
                </a:solidFill>
              </a:rPr>
              <a:t>Part 2: A ‘Climate Stress Test’: recent anomalies in the </a:t>
            </a:r>
            <a:r>
              <a:rPr lang="en-US" sz="2800" dirty="0" smtClean="0">
                <a:solidFill>
                  <a:schemeClr val="bg1"/>
                </a:solidFill>
              </a:rPr>
              <a:t>CCE</a:t>
            </a:r>
          </a:p>
          <a:p>
            <a:pPr marL="457200" indent="-457200">
              <a:buFont typeface="Arial" panose="020B0604020202020204" pitchFamily="34" charset="0"/>
              <a:buChar char="•"/>
            </a:pPr>
            <a:r>
              <a:rPr lang="en-US" sz="2800" dirty="0" smtClean="0">
                <a:solidFill>
                  <a:schemeClr val="bg1"/>
                </a:solidFill>
              </a:rPr>
              <a:t>The Blob</a:t>
            </a:r>
          </a:p>
          <a:p>
            <a:pPr marL="457200" indent="-457200">
              <a:buFont typeface="Arial" panose="020B0604020202020204" pitchFamily="34" charset="0"/>
              <a:buChar char="•"/>
            </a:pPr>
            <a:r>
              <a:rPr lang="en-US" sz="2800" dirty="0" smtClean="0">
                <a:solidFill>
                  <a:schemeClr val="bg1"/>
                </a:solidFill>
              </a:rPr>
              <a:t>El Niño</a:t>
            </a:r>
          </a:p>
          <a:p>
            <a:pPr marL="457200" indent="-457200">
              <a:buFont typeface="Arial" panose="020B0604020202020204" pitchFamily="34" charset="0"/>
              <a:buChar char="•"/>
            </a:pPr>
            <a:r>
              <a:rPr lang="en-US" sz="2800" dirty="0" smtClean="0">
                <a:solidFill>
                  <a:schemeClr val="bg1"/>
                </a:solidFill>
              </a:rPr>
              <a:t>Wacky biological shifts</a:t>
            </a:r>
          </a:p>
          <a:p>
            <a:r>
              <a:rPr lang="en-US" sz="2800" dirty="0" smtClean="0">
                <a:solidFill>
                  <a:schemeClr val="bg1"/>
                </a:solidFill>
              </a:rPr>
              <a:t>Part </a:t>
            </a:r>
            <a:r>
              <a:rPr lang="en-US" sz="2800" dirty="0">
                <a:solidFill>
                  <a:schemeClr val="bg1"/>
                </a:solidFill>
              </a:rPr>
              <a:t>3: Fisheries management challenges in a changing </a:t>
            </a:r>
            <a:r>
              <a:rPr lang="en-US" sz="2800" dirty="0" smtClean="0">
                <a:solidFill>
                  <a:schemeClr val="bg1"/>
                </a:solidFill>
              </a:rPr>
              <a:t>climate</a:t>
            </a:r>
          </a:p>
          <a:p>
            <a:pPr marL="457200" indent="-457200">
              <a:buFont typeface="Arial" panose="020B0604020202020204" pitchFamily="34" charset="0"/>
              <a:buChar char="•"/>
            </a:pPr>
            <a:r>
              <a:rPr lang="en-US" sz="2800" dirty="0" smtClean="0">
                <a:solidFill>
                  <a:schemeClr val="bg1"/>
                </a:solidFill>
              </a:rPr>
              <a:t>Whale entanglements in fishing gear</a:t>
            </a:r>
          </a:p>
          <a:p>
            <a:pPr marL="457200" indent="-457200">
              <a:buFont typeface="Arial" panose="020B0604020202020204" pitchFamily="34" charset="0"/>
              <a:buChar char="•"/>
            </a:pPr>
            <a:r>
              <a:rPr lang="en-US" sz="2800" dirty="0" smtClean="0">
                <a:solidFill>
                  <a:schemeClr val="bg1"/>
                </a:solidFill>
              </a:rPr>
              <a:t>Salmon fishery declines and fishery disaster declarations</a:t>
            </a:r>
          </a:p>
          <a:p>
            <a:pPr marL="457200" indent="-457200">
              <a:buFont typeface="Arial" panose="020B0604020202020204" pitchFamily="34" charset="0"/>
              <a:buChar char="•"/>
            </a:pPr>
            <a:endParaRPr lang="en-US" sz="2800" dirty="0" smtClean="0">
              <a:solidFill>
                <a:schemeClr val="bg1"/>
              </a:solidFill>
            </a:endParaRPr>
          </a:p>
        </p:txBody>
      </p:sp>
      <p:pic>
        <p:nvPicPr>
          <p:cNvPr id="4" name="Picture 3"/>
          <p:cNvPicPr>
            <a:picLocks noChangeAspect="1"/>
          </p:cNvPicPr>
          <p:nvPr/>
        </p:nvPicPr>
        <p:blipFill>
          <a:blip r:embed="rId3"/>
          <a:stretch>
            <a:fillRect/>
          </a:stretch>
        </p:blipFill>
        <p:spPr>
          <a:xfrm>
            <a:off x="157065" y="134174"/>
            <a:ext cx="8839200" cy="6623630"/>
          </a:xfrm>
          <a:prstGeom prst="rect">
            <a:avLst/>
          </a:prstGeom>
        </p:spPr>
      </p:pic>
    </p:spTree>
    <p:extLst>
      <p:ext uri="{BB962C8B-B14F-4D97-AF65-F5344CB8AC3E}">
        <p14:creationId xmlns:p14="http://schemas.microsoft.com/office/powerpoint/2010/main" val="332014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172507" y="228600"/>
            <a:ext cx="8839200" cy="5693866"/>
          </a:xfrm>
          <a:prstGeom prst="rect">
            <a:avLst/>
          </a:prstGeom>
          <a:noFill/>
        </p:spPr>
        <p:txBody>
          <a:bodyPr wrap="square" rtlCol="0">
            <a:spAutoFit/>
          </a:bodyPr>
          <a:lstStyle/>
          <a:p>
            <a:r>
              <a:rPr lang="en-US" sz="2800" dirty="0">
                <a:solidFill>
                  <a:schemeClr val="bg1"/>
                </a:solidFill>
              </a:rPr>
              <a:t>Introduction: The forecasting toolbox </a:t>
            </a:r>
            <a:endParaRPr lang="en-US" sz="2800" dirty="0" smtClean="0">
              <a:solidFill>
                <a:schemeClr val="bg1"/>
              </a:solidFill>
            </a:endParaRPr>
          </a:p>
          <a:p>
            <a:r>
              <a:rPr lang="en-US" sz="2800" dirty="0" smtClean="0">
                <a:solidFill>
                  <a:schemeClr val="bg1"/>
                </a:solidFill>
              </a:rPr>
              <a:t>Part </a:t>
            </a:r>
            <a:r>
              <a:rPr lang="en-US" sz="2800" dirty="0">
                <a:solidFill>
                  <a:schemeClr val="bg1"/>
                </a:solidFill>
              </a:rPr>
              <a:t>1: Short-term forecasts: ‘real-time’ to 1 </a:t>
            </a:r>
            <a:r>
              <a:rPr lang="en-US" sz="2800" dirty="0" smtClean="0">
                <a:solidFill>
                  <a:schemeClr val="bg1"/>
                </a:solidFill>
              </a:rPr>
              <a:t>month</a:t>
            </a:r>
          </a:p>
          <a:p>
            <a:pPr marL="457200" indent="-457200">
              <a:buFont typeface="Arial" panose="020B0604020202020204" pitchFamily="34" charset="0"/>
              <a:buChar char="•"/>
            </a:pPr>
            <a:r>
              <a:rPr lang="en-US" sz="2800" dirty="0" smtClean="0">
                <a:solidFill>
                  <a:schemeClr val="bg1"/>
                </a:solidFill>
              </a:rPr>
              <a:t> Harmful Algal Blooms (Pseudo-</a:t>
            </a:r>
            <a:r>
              <a:rPr lang="en-US" sz="2800" dirty="0" err="1" smtClean="0">
                <a:solidFill>
                  <a:schemeClr val="bg1"/>
                </a:solidFill>
              </a:rPr>
              <a:t>nitzschia</a:t>
            </a:r>
            <a:r>
              <a:rPr lang="en-US" sz="2800" dirty="0" smtClean="0">
                <a:solidFill>
                  <a:schemeClr val="bg1"/>
                </a:solidFill>
              </a:rPr>
              <a:t>) </a:t>
            </a:r>
          </a:p>
          <a:p>
            <a:r>
              <a:rPr lang="en-US" sz="2800" dirty="0" smtClean="0">
                <a:solidFill>
                  <a:schemeClr val="bg1"/>
                </a:solidFill>
              </a:rPr>
              <a:t>Part </a:t>
            </a:r>
            <a:r>
              <a:rPr lang="en-US" sz="2800" dirty="0">
                <a:solidFill>
                  <a:schemeClr val="bg1"/>
                </a:solidFill>
              </a:rPr>
              <a:t>2: Seasonal ocean forecasts: 1-12 months </a:t>
            </a:r>
            <a:endParaRPr lang="en-US" sz="2800" dirty="0" smtClean="0">
              <a:solidFill>
                <a:schemeClr val="bg1"/>
              </a:solidFill>
            </a:endParaRPr>
          </a:p>
          <a:p>
            <a:pPr marL="457200" indent="-457200">
              <a:buFont typeface="Arial" panose="020B0604020202020204" pitchFamily="34" charset="0"/>
              <a:buChar char="•"/>
            </a:pPr>
            <a:r>
              <a:rPr lang="en-US" sz="2800" dirty="0" smtClean="0">
                <a:solidFill>
                  <a:schemeClr val="bg1"/>
                </a:solidFill>
              </a:rPr>
              <a:t>Upwelling</a:t>
            </a:r>
          </a:p>
          <a:p>
            <a:pPr marL="457200" indent="-457200">
              <a:buFont typeface="Arial" panose="020B0604020202020204" pitchFamily="34" charset="0"/>
              <a:buChar char="•"/>
            </a:pPr>
            <a:r>
              <a:rPr lang="en-US" sz="2800" dirty="0" smtClean="0">
                <a:solidFill>
                  <a:schemeClr val="bg1"/>
                </a:solidFill>
              </a:rPr>
              <a:t>Climate anomalies</a:t>
            </a:r>
          </a:p>
          <a:p>
            <a:pPr marL="457200" indent="-457200">
              <a:buFont typeface="Arial" panose="020B0604020202020204" pitchFamily="34" charset="0"/>
              <a:buChar char="•"/>
            </a:pPr>
            <a:r>
              <a:rPr lang="en-US" sz="2800" dirty="0" smtClean="0">
                <a:solidFill>
                  <a:schemeClr val="bg1"/>
                </a:solidFill>
              </a:rPr>
              <a:t>Distribution of bycatch species</a:t>
            </a:r>
          </a:p>
          <a:p>
            <a:r>
              <a:rPr lang="en-US" sz="2800" dirty="0" smtClean="0">
                <a:solidFill>
                  <a:schemeClr val="bg1"/>
                </a:solidFill>
              </a:rPr>
              <a:t>Part </a:t>
            </a:r>
            <a:r>
              <a:rPr lang="en-US" sz="2800" dirty="0">
                <a:solidFill>
                  <a:schemeClr val="bg1"/>
                </a:solidFill>
              </a:rPr>
              <a:t>3: Medium-term forecasts: 1-20 years </a:t>
            </a:r>
            <a:endParaRPr lang="en-US" sz="2800" dirty="0" smtClean="0">
              <a:solidFill>
                <a:schemeClr val="bg1"/>
              </a:solidFill>
            </a:endParaRPr>
          </a:p>
          <a:p>
            <a:pPr marL="457200" indent="-457200">
              <a:buFont typeface="Arial" panose="020B0604020202020204" pitchFamily="34" charset="0"/>
              <a:buChar char="•"/>
            </a:pPr>
            <a:r>
              <a:rPr lang="en-US" sz="2800" dirty="0" smtClean="0">
                <a:solidFill>
                  <a:schemeClr val="bg1"/>
                </a:solidFill>
              </a:rPr>
              <a:t>Oceanographic anomalies</a:t>
            </a:r>
          </a:p>
          <a:p>
            <a:pPr marL="457200" indent="-457200">
              <a:buFont typeface="Arial" panose="020B0604020202020204" pitchFamily="34" charset="0"/>
              <a:buChar char="•"/>
            </a:pPr>
            <a:r>
              <a:rPr lang="en-US" sz="2800" dirty="0" smtClean="0">
                <a:solidFill>
                  <a:schemeClr val="bg1"/>
                </a:solidFill>
              </a:rPr>
              <a:t>Salinity changes</a:t>
            </a:r>
          </a:p>
          <a:p>
            <a:r>
              <a:rPr lang="en-US" sz="2800" dirty="0" smtClean="0">
                <a:solidFill>
                  <a:schemeClr val="bg1"/>
                </a:solidFill>
              </a:rPr>
              <a:t>Part </a:t>
            </a:r>
            <a:r>
              <a:rPr lang="en-US" sz="2800" dirty="0">
                <a:solidFill>
                  <a:schemeClr val="bg1"/>
                </a:solidFill>
              </a:rPr>
              <a:t>4: Long-term forecasts: </a:t>
            </a:r>
            <a:r>
              <a:rPr lang="en-US" sz="2800" dirty="0" smtClean="0">
                <a:solidFill>
                  <a:schemeClr val="bg1"/>
                </a:solidFill>
              </a:rPr>
              <a:t>Decades</a:t>
            </a:r>
          </a:p>
          <a:p>
            <a:pPr marL="457200" indent="-457200">
              <a:buFont typeface="Arial" panose="020B0604020202020204" pitchFamily="34" charset="0"/>
              <a:buChar char="•"/>
            </a:pPr>
            <a:r>
              <a:rPr lang="en-US" sz="2800" dirty="0" smtClean="0">
                <a:solidFill>
                  <a:schemeClr val="bg1"/>
                </a:solidFill>
              </a:rPr>
              <a:t>Effects of ocean acidification on food webs, </a:t>
            </a:r>
          </a:p>
          <a:p>
            <a:r>
              <a:rPr lang="en-US" sz="2800" dirty="0">
                <a:solidFill>
                  <a:schemeClr val="bg1"/>
                </a:solidFill>
              </a:rPr>
              <a:t>	</a:t>
            </a:r>
            <a:r>
              <a:rPr lang="en-US" sz="2800" dirty="0" smtClean="0">
                <a:solidFill>
                  <a:schemeClr val="bg1"/>
                </a:solidFill>
              </a:rPr>
              <a:t>coastal economies</a:t>
            </a:r>
          </a:p>
        </p:txBody>
      </p:sp>
      <p:pic>
        <p:nvPicPr>
          <p:cNvPr id="8" name="Picture 7"/>
          <p:cNvPicPr>
            <a:picLocks noChangeAspect="1"/>
          </p:cNvPicPr>
          <p:nvPr/>
        </p:nvPicPr>
        <p:blipFill>
          <a:blip r:embed="rId3"/>
          <a:stretch>
            <a:fillRect/>
          </a:stretch>
        </p:blipFill>
        <p:spPr>
          <a:xfrm>
            <a:off x="172507" y="152400"/>
            <a:ext cx="8827690" cy="6629400"/>
          </a:xfrm>
          <a:prstGeom prst="rect">
            <a:avLst/>
          </a:prstGeom>
        </p:spPr>
      </p:pic>
    </p:spTree>
    <p:extLst>
      <p:ext uri="{BB962C8B-B14F-4D97-AF65-F5344CB8AC3E}">
        <p14:creationId xmlns:p14="http://schemas.microsoft.com/office/powerpoint/2010/main" val="201211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232229" y="457200"/>
            <a:ext cx="8839200" cy="4832092"/>
          </a:xfrm>
          <a:prstGeom prst="rect">
            <a:avLst/>
          </a:prstGeom>
          <a:noFill/>
        </p:spPr>
        <p:txBody>
          <a:bodyPr wrap="square" rtlCol="0">
            <a:spAutoFit/>
          </a:bodyPr>
          <a:lstStyle/>
          <a:p>
            <a:r>
              <a:rPr lang="en-US" sz="2800" dirty="0">
                <a:solidFill>
                  <a:schemeClr val="bg1"/>
                </a:solidFill>
              </a:rPr>
              <a:t>Part 1: Chinook Salmon </a:t>
            </a:r>
            <a:endParaRPr lang="en-US" sz="2800" dirty="0" smtClean="0">
              <a:solidFill>
                <a:schemeClr val="bg1"/>
              </a:solidFill>
            </a:endParaRPr>
          </a:p>
          <a:p>
            <a:pPr marL="457200" indent="-457200">
              <a:buFont typeface="Arial" panose="020B0604020202020204" pitchFamily="34" charset="0"/>
              <a:buChar char="•"/>
            </a:pPr>
            <a:r>
              <a:rPr lang="en-US" sz="2800" dirty="0" smtClean="0">
                <a:solidFill>
                  <a:schemeClr val="bg1"/>
                </a:solidFill>
              </a:rPr>
              <a:t>Changes in ocean distribution</a:t>
            </a:r>
          </a:p>
          <a:p>
            <a:pPr marL="457200" indent="-457200">
              <a:buFont typeface="Arial" panose="020B0604020202020204" pitchFamily="34" charset="0"/>
              <a:buChar char="•"/>
            </a:pPr>
            <a:r>
              <a:rPr lang="en-US" sz="2800" dirty="0" smtClean="0">
                <a:solidFill>
                  <a:schemeClr val="bg1"/>
                </a:solidFill>
              </a:rPr>
              <a:t>Abundance and distribution shifts associated with climate</a:t>
            </a:r>
          </a:p>
          <a:p>
            <a:r>
              <a:rPr lang="en-US" sz="2800" dirty="0" smtClean="0">
                <a:solidFill>
                  <a:schemeClr val="bg1"/>
                </a:solidFill>
              </a:rPr>
              <a:t>Part </a:t>
            </a:r>
            <a:r>
              <a:rPr lang="en-US" sz="2800" dirty="0">
                <a:solidFill>
                  <a:schemeClr val="bg1"/>
                </a:solidFill>
              </a:rPr>
              <a:t>2: </a:t>
            </a:r>
            <a:r>
              <a:rPr lang="en-US" sz="2800" dirty="0" err="1">
                <a:solidFill>
                  <a:schemeClr val="bg1"/>
                </a:solidFill>
              </a:rPr>
              <a:t>Groundfish</a:t>
            </a:r>
            <a:r>
              <a:rPr lang="en-US" sz="2800" dirty="0">
                <a:solidFill>
                  <a:schemeClr val="bg1"/>
                </a:solidFill>
              </a:rPr>
              <a:t> </a:t>
            </a:r>
            <a:endParaRPr lang="en-US" sz="2800" dirty="0" smtClean="0">
              <a:solidFill>
                <a:schemeClr val="bg1"/>
              </a:solidFill>
            </a:endParaRPr>
          </a:p>
          <a:p>
            <a:pPr marL="457200" indent="-457200">
              <a:buFont typeface="Arial" panose="020B0604020202020204" pitchFamily="34" charset="0"/>
              <a:buChar char="•"/>
            </a:pPr>
            <a:r>
              <a:rPr lang="en-US" sz="2800" dirty="0" smtClean="0">
                <a:solidFill>
                  <a:schemeClr val="bg1"/>
                </a:solidFill>
              </a:rPr>
              <a:t>Spatially </a:t>
            </a:r>
            <a:r>
              <a:rPr lang="en-US" sz="2800" dirty="0">
                <a:solidFill>
                  <a:schemeClr val="bg1"/>
                </a:solidFill>
              </a:rPr>
              <a:t>explicit modeling of fish biomass </a:t>
            </a:r>
            <a:endParaRPr lang="en-US" sz="2800" dirty="0" smtClean="0">
              <a:solidFill>
                <a:schemeClr val="bg1"/>
              </a:solidFill>
            </a:endParaRPr>
          </a:p>
          <a:p>
            <a:pPr marL="457200" indent="-457200">
              <a:buFont typeface="Arial" panose="020B0604020202020204" pitchFamily="34" charset="0"/>
              <a:buChar char="•"/>
            </a:pPr>
            <a:r>
              <a:rPr lang="en-US" sz="2800" dirty="0" smtClean="0">
                <a:solidFill>
                  <a:schemeClr val="bg1"/>
                </a:solidFill>
              </a:rPr>
              <a:t>Associations </a:t>
            </a:r>
            <a:r>
              <a:rPr lang="en-US" sz="2800" dirty="0">
                <a:solidFill>
                  <a:schemeClr val="bg1"/>
                </a:solidFill>
              </a:rPr>
              <a:t>with habitat, multispecies </a:t>
            </a:r>
            <a:r>
              <a:rPr lang="en-US" sz="2800" dirty="0" smtClean="0">
                <a:solidFill>
                  <a:schemeClr val="bg1"/>
                </a:solidFill>
              </a:rPr>
              <a:t>modeling</a:t>
            </a:r>
          </a:p>
          <a:p>
            <a:pPr marL="457200" indent="-457200">
              <a:buFont typeface="Arial" panose="020B0604020202020204" pitchFamily="34" charset="0"/>
              <a:buChar char="•"/>
            </a:pPr>
            <a:r>
              <a:rPr lang="en-US" sz="2800" dirty="0" smtClean="0">
                <a:solidFill>
                  <a:schemeClr val="bg1"/>
                </a:solidFill>
              </a:rPr>
              <a:t>Relationships </a:t>
            </a:r>
            <a:r>
              <a:rPr lang="en-US" sz="2800" dirty="0">
                <a:solidFill>
                  <a:schemeClr val="bg1"/>
                </a:solidFill>
              </a:rPr>
              <a:t>between climate and forecasting</a:t>
            </a:r>
            <a:endParaRPr lang="en-US" sz="2800" dirty="0" smtClean="0">
              <a:solidFill>
                <a:schemeClr val="bg1"/>
              </a:solidFill>
            </a:endParaRPr>
          </a:p>
          <a:p>
            <a:r>
              <a:rPr lang="en-US" sz="2800" dirty="0" smtClean="0">
                <a:solidFill>
                  <a:schemeClr val="bg1"/>
                </a:solidFill>
              </a:rPr>
              <a:t>Part </a:t>
            </a:r>
            <a:r>
              <a:rPr lang="en-US" sz="2800" dirty="0">
                <a:solidFill>
                  <a:schemeClr val="bg1"/>
                </a:solidFill>
              </a:rPr>
              <a:t>3: Large Pelagic </a:t>
            </a:r>
            <a:r>
              <a:rPr lang="en-US" sz="2800" dirty="0" smtClean="0">
                <a:solidFill>
                  <a:schemeClr val="bg1"/>
                </a:solidFill>
              </a:rPr>
              <a:t>Species</a:t>
            </a:r>
          </a:p>
          <a:p>
            <a:pPr marL="457200" indent="-457200">
              <a:buFont typeface="Arial" panose="020B0604020202020204" pitchFamily="34" charset="0"/>
              <a:buChar char="•"/>
            </a:pPr>
            <a:r>
              <a:rPr lang="en-US" sz="2800" dirty="0" smtClean="0">
                <a:solidFill>
                  <a:schemeClr val="bg1"/>
                </a:solidFill>
              </a:rPr>
              <a:t>Identifying predator hotspots for highly migratory species (not just “official” HMS)</a:t>
            </a:r>
          </a:p>
        </p:txBody>
      </p:sp>
      <p:pic>
        <p:nvPicPr>
          <p:cNvPr id="4" name="Picture 3"/>
          <p:cNvPicPr>
            <a:picLocks noChangeAspect="1"/>
          </p:cNvPicPr>
          <p:nvPr/>
        </p:nvPicPr>
        <p:blipFill>
          <a:blip r:embed="rId3"/>
          <a:stretch>
            <a:fillRect/>
          </a:stretch>
        </p:blipFill>
        <p:spPr>
          <a:xfrm>
            <a:off x="152400" y="76200"/>
            <a:ext cx="8839200" cy="6635169"/>
          </a:xfrm>
          <a:prstGeom prst="rect">
            <a:avLst/>
          </a:prstGeom>
        </p:spPr>
      </p:pic>
    </p:spTree>
    <p:extLst>
      <p:ext uri="{BB962C8B-B14F-4D97-AF65-F5344CB8AC3E}">
        <p14:creationId xmlns:p14="http://schemas.microsoft.com/office/powerpoint/2010/main" val="262230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15907</TotalTime>
  <Words>772</Words>
  <Application>Microsoft Office PowerPoint</Application>
  <PresentationFormat>On-screen Show (4:3)</PresentationFormat>
  <Paragraphs>136</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NMFS-NWR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yvonned</dc:creator>
  <cp:lastModifiedBy>Sandra J. Krause</cp:lastModifiedBy>
  <cp:revision>825</cp:revision>
  <dcterms:created xsi:type="dcterms:W3CDTF">2010-06-21T18:46:44Z</dcterms:created>
  <dcterms:modified xsi:type="dcterms:W3CDTF">2018-03-10T15:06:21Z</dcterms:modified>
</cp:coreProperties>
</file>