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2" r:id="rId2"/>
    <p:sldMasterId id="2147483662" r:id="rId3"/>
  </p:sldMasterIdLst>
  <p:notesMasterIdLst>
    <p:notesMasterId r:id="rId32"/>
  </p:notesMasterIdLst>
  <p:handoutMasterIdLst>
    <p:handoutMasterId r:id="rId33"/>
  </p:handoutMasterIdLst>
  <p:sldIdLst>
    <p:sldId id="297" r:id="rId4"/>
    <p:sldId id="320" r:id="rId5"/>
    <p:sldId id="343" r:id="rId6"/>
    <p:sldId id="358" r:id="rId7"/>
    <p:sldId id="327" r:id="rId8"/>
    <p:sldId id="328" r:id="rId9"/>
    <p:sldId id="330" r:id="rId10"/>
    <p:sldId id="342" r:id="rId11"/>
    <p:sldId id="331" r:id="rId12"/>
    <p:sldId id="332" r:id="rId13"/>
    <p:sldId id="334" r:id="rId14"/>
    <p:sldId id="341" r:id="rId15"/>
    <p:sldId id="344" r:id="rId16"/>
    <p:sldId id="338" r:id="rId17"/>
    <p:sldId id="339" r:id="rId18"/>
    <p:sldId id="340" r:id="rId19"/>
    <p:sldId id="347" r:id="rId20"/>
    <p:sldId id="346" r:id="rId21"/>
    <p:sldId id="359" r:id="rId22"/>
    <p:sldId id="349" r:id="rId23"/>
    <p:sldId id="337" r:id="rId24"/>
    <p:sldId id="345" r:id="rId25"/>
    <p:sldId id="352" r:id="rId26"/>
    <p:sldId id="353" r:id="rId27"/>
    <p:sldId id="354" r:id="rId28"/>
    <p:sldId id="360" r:id="rId29"/>
    <p:sldId id="326" r:id="rId30"/>
    <p:sldId id="303" r:id="rId31"/>
  </p:sldIdLst>
  <p:sldSz cx="9144000" cy="6858000" type="screen4x3"/>
  <p:notesSz cx="6997700" cy="92837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85">
          <p15:clr>
            <a:srgbClr val="A4A3A4"/>
          </p15:clr>
        </p15:guide>
        <p15:guide id="2" orient="horz" pos="758">
          <p15:clr>
            <a:srgbClr val="A4A3A4"/>
          </p15:clr>
        </p15:guide>
        <p15:guide id="3" pos="28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FF66"/>
    <a:srgbClr val="FFFFCC"/>
    <a:srgbClr val="4F7E93"/>
    <a:srgbClr val="238085"/>
    <a:srgbClr val="307578"/>
    <a:srgbClr val="3B5E6D"/>
    <a:srgbClr val="5BC50B"/>
    <a:srgbClr val="1E5C90"/>
    <a:srgbClr val="0A8E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40" autoAdjust="0"/>
    <p:restoredTop sz="76180" autoAdjust="0"/>
  </p:normalViewPr>
  <p:slideViewPr>
    <p:cSldViewPr snapToGrid="0" snapToObjects="1">
      <p:cViewPr>
        <p:scale>
          <a:sx n="70" d="100"/>
          <a:sy n="70" d="100"/>
        </p:scale>
        <p:origin x="1334" y="38"/>
      </p:cViewPr>
      <p:guideLst>
        <p:guide orient="horz" pos="1885"/>
        <p:guide orient="horz" pos="758"/>
        <p:guide pos="28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3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image" Target="../media/image4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2337" cy="464185"/>
          </a:xfrm>
          <a:prstGeom prst="rect">
            <a:avLst/>
          </a:prstGeom>
        </p:spPr>
        <p:txBody>
          <a:bodyPr vert="horz" lIns="93028" tIns="46514" rIns="93028" bIns="46514" rtlCol="0"/>
          <a:lstStyle>
            <a:lvl1pPr algn="l">
              <a:defRPr sz="1200"/>
            </a:lvl1pPr>
          </a:lstStyle>
          <a:p>
            <a:r>
              <a:rPr lang="en-US" smtClean="0"/>
              <a:t>June 12, 2015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63744" y="0"/>
            <a:ext cx="3032337" cy="464185"/>
          </a:xfrm>
          <a:prstGeom prst="rect">
            <a:avLst/>
          </a:prstGeom>
        </p:spPr>
        <p:txBody>
          <a:bodyPr vert="horz" lIns="93028" tIns="46514" rIns="93028" bIns="46514" rtlCol="0"/>
          <a:lstStyle>
            <a:lvl1pPr algn="r">
              <a:defRPr sz="1200"/>
            </a:lvl1pPr>
          </a:lstStyle>
          <a:p>
            <a:fld id="{B49C4823-0BCF-4EC6-8164-C1A69CFAA9B1}" type="datetime1">
              <a:rPr lang="en-US" smtClean="0"/>
              <a:t>3/9/2017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32337" cy="464185"/>
          </a:xfrm>
          <a:prstGeom prst="rect">
            <a:avLst/>
          </a:prstGeom>
        </p:spPr>
        <p:txBody>
          <a:bodyPr vert="horz" lIns="93028" tIns="46514" rIns="93028" bIns="46514" rtlCol="0" anchor="b"/>
          <a:lstStyle>
            <a:lvl1pPr algn="l">
              <a:defRPr sz="1200"/>
            </a:lvl1pPr>
          </a:lstStyle>
          <a:p>
            <a:r>
              <a:rPr lang="en-US" smtClean="0"/>
              <a:t>Pacific Fishery Management Council, Spokane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63744" y="8817904"/>
            <a:ext cx="3032337" cy="464185"/>
          </a:xfrm>
          <a:prstGeom prst="rect">
            <a:avLst/>
          </a:prstGeom>
        </p:spPr>
        <p:txBody>
          <a:bodyPr vert="horz" lIns="93028" tIns="46514" rIns="93028" bIns="46514" rtlCol="0" anchor="b"/>
          <a:lstStyle>
            <a:lvl1pPr algn="r">
              <a:defRPr sz="1200"/>
            </a:lvl1pPr>
          </a:lstStyle>
          <a:p>
            <a:fld id="{E0A22459-1A81-CA4B-89BB-FCE38A3AE1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030481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2337" cy="464185"/>
          </a:xfrm>
          <a:prstGeom prst="rect">
            <a:avLst/>
          </a:prstGeom>
        </p:spPr>
        <p:txBody>
          <a:bodyPr vert="horz" lIns="93028" tIns="46514" rIns="93028" bIns="46514" rtlCol="0"/>
          <a:lstStyle>
            <a:lvl1pPr algn="l">
              <a:defRPr sz="1200"/>
            </a:lvl1pPr>
          </a:lstStyle>
          <a:p>
            <a:r>
              <a:rPr lang="en-US" smtClean="0"/>
              <a:t>June 12, 2015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63744" y="0"/>
            <a:ext cx="3032337" cy="464185"/>
          </a:xfrm>
          <a:prstGeom prst="rect">
            <a:avLst/>
          </a:prstGeom>
        </p:spPr>
        <p:txBody>
          <a:bodyPr vert="horz" lIns="93028" tIns="46514" rIns="93028" bIns="46514" rtlCol="0"/>
          <a:lstStyle>
            <a:lvl1pPr algn="r">
              <a:defRPr sz="1200"/>
            </a:lvl1pPr>
          </a:lstStyle>
          <a:p>
            <a:fld id="{9AF67BDE-E06B-4EAF-89C6-D4C7AB18A56F}" type="datetime1">
              <a:rPr lang="en-US" smtClean="0"/>
              <a:t>3/9/2017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695325"/>
            <a:ext cx="4641850" cy="3481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028" tIns="46514" rIns="93028" bIns="465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9770" y="4409758"/>
            <a:ext cx="5598160" cy="4177665"/>
          </a:xfrm>
          <a:prstGeom prst="rect">
            <a:avLst/>
          </a:prstGeom>
        </p:spPr>
        <p:txBody>
          <a:bodyPr vert="horz" lIns="93028" tIns="46514" rIns="93028" bIns="4651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32337" cy="464185"/>
          </a:xfrm>
          <a:prstGeom prst="rect">
            <a:avLst/>
          </a:prstGeom>
        </p:spPr>
        <p:txBody>
          <a:bodyPr vert="horz" lIns="93028" tIns="46514" rIns="93028" bIns="46514" rtlCol="0" anchor="b"/>
          <a:lstStyle>
            <a:lvl1pPr algn="l">
              <a:defRPr sz="1200"/>
            </a:lvl1pPr>
          </a:lstStyle>
          <a:p>
            <a:r>
              <a:rPr lang="en-US" smtClean="0"/>
              <a:t>Pacific Fishery Management Council, Spokane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63744" y="8817904"/>
            <a:ext cx="3032337" cy="464185"/>
          </a:xfrm>
          <a:prstGeom prst="rect">
            <a:avLst/>
          </a:prstGeom>
        </p:spPr>
        <p:txBody>
          <a:bodyPr vert="horz" lIns="93028" tIns="46514" rIns="93028" bIns="46514" rtlCol="0" anchor="b"/>
          <a:lstStyle>
            <a:lvl1pPr algn="r">
              <a:defRPr sz="1200"/>
            </a:lvl1pPr>
          </a:lstStyle>
          <a:p>
            <a:fld id="{BB8DCC0E-7DBF-7C4A-B104-25FE08E3BB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323438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7925" y="695325"/>
            <a:ext cx="4641850" cy="34813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June 12, 2015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5048C3DF-A24E-445D-820C-51DFA44D7C67}" type="datetime1">
              <a:rPr lang="en-US" smtClean="0"/>
              <a:t>3/9/2017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Pacific Fishery Management Council, Spokane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B8DCC0E-7DBF-7C4A-B104-25FE08E3BB8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4192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7925" y="695325"/>
            <a:ext cx="4641850" cy="34813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65142">
              <a:defRPr/>
            </a:pPr>
            <a:endParaRPr lang="en-US" i="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DCC0E-7DBF-7C4A-B104-25FE08E3BB8F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04820577-0736-42AA-AF8E-B3AE5CB381AE}" type="datetime1">
              <a:rPr lang="en-US" smtClean="0"/>
              <a:t>3/9/2017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Pacific Fishery Management Council, Spokane</a:t>
            </a:r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smtClean="0"/>
              <a:t>June 12,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0105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June 12, 2015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9AF67BDE-E06B-4EAF-89C6-D4C7AB18A56F}" type="datetime1">
              <a:rPr lang="en-US" smtClean="0"/>
              <a:t>3/9/2017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Pacific Fishery Management Council, Spokane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B8DCC0E-7DBF-7C4A-B104-25FE08E3BB8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1805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June 12, 2015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9AF67BDE-E06B-4EAF-89C6-D4C7AB18A56F}" type="datetime1">
              <a:rPr lang="en-US" smtClean="0"/>
              <a:t>3/9/2017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Pacific Fishery Management Council, Spokane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B8DCC0E-7DBF-7C4A-B104-25FE08E3BB8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9235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June 12, 2015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9AF67BDE-E06B-4EAF-89C6-D4C7AB18A56F}" type="datetime1">
              <a:rPr lang="en-US" smtClean="0"/>
              <a:t>3/9/2017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Pacific Fishery Management Council, Spokane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B8DCC0E-7DBF-7C4A-B104-25FE08E3BB8F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8453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7925" y="695325"/>
            <a:ext cx="4641850" cy="34813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dirty="0" smtClean="0"/>
          </a:p>
          <a:p>
            <a:pPr defTabSz="465142">
              <a:defRPr/>
            </a:pPr>
            <a:endParaRPr lang="en-US" i="0" baseline="0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DCC0E-7DBF-7C4A-B104-25FE08E3BB8F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04820577-0736-42AA-AF8E-B3AE5CB381AE}" type="datetime1">
              <a:rPr lang="en-US" smtClean="0"/>
              <a:t>3/9/2017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Pacific Fishery Management Council, Spokane</a:t>
            </a:r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smtClean="0"/>
              <a:t>June 12,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703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June 12, 2015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9AF67BDE-E06B-4EAF-89C6-D4C7AB18A56F}" type="datetime1">
              <a:rPr lang="en-US" smtClean="0"/>
              <a:t>3/9/2017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Pacific Fishery Management Council, Spokane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B8DCC0E-7DBF-7C4A-B104-25FE08E3BB8F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9821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June 12, 2015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9AF67BDE-E06B-4EAF-89C6-D4C7AB18A56F}" type="datetime1">
              <a:rPr lang="en-US" smtClean="0"/>
              <a:t>3/9/2017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Pacific Fishery Management Council, Spokane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B8DCC0E-7DBF-7C4A-B104-25FE08E3BB8F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2550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6468">
              <a:defRPr/>
            </a:pPr>
            <a:endParaRPr lang="en-US" baseline="0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June 12, 2015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9AF67BDE-E06B-4EAF-89C6-D4C7AB18A56F}" type="datetime1">
              <a:rPr lang="en-US" smtClean="0"/>
              <a:t>3/9/2017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Pacific Fishery Management Council, Spokane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B8DCC0E-7DBF-7C4A-B104-25FE08E3BB8F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2545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7925" y="695325"/>
            <a:ext cx="4641850" cy="34813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65142">
              <a:defRPr/>
            </a:pPr>
            <a:endParaRPr lang="en-US" i="0" baseline="0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DCC0E-7DBF-7C4A-B104-25FE08E3BB8F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04820577-0736-42AA-AF8E-B3AE5CB381AE}" type="datetime1">
              <a:rPr lang="en-US" smtClean="0"/>
              <a:t>3/9/2017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Pacific Fishery Management Council, Spokane</a:t>
            </a:r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smtClean="0"/>
              <a:t>June 12,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7985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6468">
              <a:defRPr/>
            </a:pPr>
            <a:endParaRPr lang="en-US" baseline="0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June 12, 2015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9AF67BDE-E06B-4EAF-89C6-D4C7AB18A56F}" type="datetime1">
              <a:rPr lang="en-US" smtClean="0"/>
              <a:t>3/9/2017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Pacific Fishery Management Council, Spokane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B8DCC0E-7DBF-7C4A-B104-25FE08E3BB8F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900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7925" y="695325"/>
            <a:ext cx="4641850" cy="34813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65142">
              <a:defRPr/>
            </a:pPr>
            <a:endParaRPr lang="en-US" i="0" baseline="0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DCC0E-7DBF-7C4A-B104-25FE08E3BB8F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04820577-0736-42AA-AF8E-B3AE5CB381AE}" type="datetime1">
              <a:rPr lang="en-US" smtClean="0"/>
              <a:t>3/9/2017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Pacific Fishery Management Council, Spokane</a:t>
            </a:r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smtClean="0"/>
              <a:t>June 12,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95310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June 12, 2015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9AF67BDE-E06B-4EAF-89C6-D4C7AB18A56F}" type="datetime1">
              <a:rPr lang="en-US" smtClean="0"/>
              <a:t>3/9/2017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Pacific Fishery Management Council, Spokane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B8DCC0E-7DBF-7C4A-B104-25FE08E3BB8F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7668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June 12, 2015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9AF67BDE-E06B-4EAF-89C6-D4C7AB18A56F}" type="datetime1">
              <a:rPr lang="en-US" smtClean="0"/>
              <a:t>3/9/2017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Pacific Fishery Management Council, Spokane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B8DCC0E-7DBF-7C4A-B104-25FE08E3BB8F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63155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7925" y="695325"/>
            <a:ext cx="4641850" cy="34813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65142">
              <a:defRPr/>
            </a:pPr>
            <a:endParaRPr lang="en-US" b="1" i="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DCC0E-7DBF-7C4A-B104-25FE08E3BB8F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04820577-0736-42AA-AF8E-B3AE5CB381AE}" type="datetime1">
              <a:rPr lang="en-US" smtClean="0"/>
              <a:t>3/9/2017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Pacific Fishery Management Council, Spokane</a:t>
            </a:r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smtClean="0"/>
              <a:t>June 12,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36947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7925" y="695325"/>
            <a:ext cx="4641850" cy="34813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65142">
              <a:defRPr/>
            </a:pPr>
            <a:endParaRPr lang="en-US" b="1" i="0" dirty="0" smtClean="0">
              <a:solidFill>
                <a:schemeClr val="tx1"/>
              </a:solidFill>
            </a:endParaRPr>
          </a:p>
          <a:p>
            <a:pPr defTabSz="465142">
              <a:defRPr/>
            </a:pPr>
            <a:endParaRPr lang="en-US" i="0" baseline="0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DCC0E-7DBF-7C4A-B104-25FE08E3BB8F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04820577-0736-42AA-AF8E-B3AE5CB381AE}" type="datetime1">
              <a:rPr lang="en-US" smtClean="0"/>
              <a:t>3/9/2017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Pacific Fishery Management Council, Spokane</a:t>
            </a:r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smtClean="0"/>
              <a:t>June 12,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83938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7925" y="695325"/>
            <a:ext cx="4641850" cy="34813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65142">
              <a:defRPr/>
            </a:pPr>
            <a:endParaRPr lang="en-US" b="1" i="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DCC0E-7DBF-7C4A-B104-25FE08E3BB8F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04820577-0736-42AA-AF8E-B3AE5CB381AE}" type="datetime1">
              <a:rPr lang="en-US" smtClean="0"/>
              <a:t>3/9/2017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Pacific Fishery Management Council, Spokane</a:t>
            </a:r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smtClean="0"/>
              <a:t>June 12,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58051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7925" y="695325"/>
            <a:ext cx="4641850" cy="34813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en-US" i="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DCC0E-7DBF-7C4A-B104-25FE08E3BB8F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04820577-0736-42AA-AF8E-B3AE5CB381AE}" type="datetime1">
              <a:rPr lang="en-US" smtClean="0"/>
              <a:t>3/9/2017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Pacific Fishery Management Council, Spokane</a:t>
            </a:r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smtClean="0"/>
              <a:t>June 12,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51767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June 12, 2015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9AF67BDE-E06B-4EAF-89C6-D4C7AB18A56F}" type="datetime1">
              <a:rPr lang="en-US" smtClean="0"/>
              <a:t>3/9/2017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Pacific Fishery Management Council, Spokane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B8DCC0E-7DBF-7C4A-B104-25FE08E3BB8F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51757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7925" y="695325"/>
            <a:ext cx="4641850" cy="34813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65142">
              <a:defRPr/>
            </a:pP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DCC0E-7DBF-7C4A-B104-25FE08E3BB8F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FF7A98F4-577A-4865-90FC-025B7EE064AA}" type="datetime1">
              <a:rPr lang="en-US" smtClean="0"/>
              <a:t>3/9/2017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Pacific Fishery Management Council, Spokane</a:t>
            </a:r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smtClean="0"/>
              <a:t>June 12,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6967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endParaRPr lang="en-US" sz="1200" b="0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June 12, 2015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9AF67BDE-E06B-4EAF-89C6-D4C7AB18A56F}" type="datetime1">
              <a:rPr lang="en-US" smtClean="0"/>
              <a:t>3/9/2017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Pacific Fishery Management Council, Spokane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B8DCC0E-7DBF-7C4A-B104-25FE08E3BB8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6200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June 12, 2015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9AF67BDE-E06B-4EAF-89C6-D4C7AB18A56F}" type="datetime1">
              <a:rPr lang="en-US" smtClean="0"/>
              <a:t>3/9/2017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Pacific Fishery Management Council, Spokane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B8DCC0E-7DBF-7C4A-B104-25FE08E3BB8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7420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7925" y="695325"/>
            <a:ext cx="4641850" cy="34813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65142">
              <a:defRPr/>
            </a:pPr>
            <a:endParaRPr lang="en-US" i="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DCC0E-7DBF-7C4A-B104-25FE08E3BB8F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04820577-0736-42AA-AF8E-B3AE5CB381AE}" type="datetime1">
              <a:rPr lang="en-US" smtClean="0"/>
              <a:t>3/9/2017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Pacific Fishery Management Council, Spokane</a:t>
            </a:r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smtClean="0"/>
              <a:t>June 12,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111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June 12, 2015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9AF67BDE-E06B-4EAF-89C6-D4C7AB18A56F}" type="datetime1">
              <a:rPr lang="en-US" smtClean="0"/>
              <a:t>3/9/2017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Pacific Fishery Management Council, Spokane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B8DCC0E-7DBF-7C4A-B104-25FE08E3BB8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6157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June 12, 2015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9AF67BDE-E06B-4EAF-89C6-D4C7AB18A56F}" type="datetime1">
              <a:rPr lang="en-US" smtClean="0"/>
              <a:t>3/9/2017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Pacific Fishery Management Council, Spokane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B8DCC0E-7DBF-7C4A-B104-25FE08E3BB8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6651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7925" y="695325"/>
            <a:ext cx="4641850" cy="34813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DCC0E-7DBF-7C4A-B104-25FE08E3BB8F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0C77109B-25AD-46B4-B779-8A675F28C2CB}" type="datetime1">
              <a:rPr lang="en-US" smtClean="0"/>
              <a:t>3/9/2017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Pacific Fishery Management Council, Spokane</a:t>
            </a:r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smtClean="0"/>
              <a:t>June 12,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349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baseline="0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June 12, 2015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9AF67BDE-E06B-4EAF-89C6-D4C7AB18A56F}" type="datetime1">
              <a:rPr lang="en-US" smtClean="0"/>
              <a:t>3/9/2017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Pacific Fishery Management Council, Spokane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B8DCC0E-7DBF-7C4A-B104-25FE08E3BB8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2737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Dar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01988" y="2707458"/>
            <a:ext cx="5484812" cy="1224439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63552" y="3118591"/>
            <a:ext cx="1293813" cy="752475"/>
          </a:xfrm>
        </p:spPr>
        <p:txBody>
          <a:bodyPr lIns="0" tIns="0" rIns="0" bIns="0">
            <a:normAutofit/>
          </a:bodyPr>
          <a:lstStyle>
            <a:lvl1pPr algn="l"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Regional Unit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201988" y="4282303"/>
            <a:ext cx="5484812" cy="577850"/>
          </a:xfrm>
        </p:spPr>
        <p:txBody>
          <a:bodyPr>
            <a:normAutofit/>
          </a:bodyPr>
          <a:lstStyle>
            <a:lvl1pPr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July 19, 2012</a:t>
            </a:r>
            <a:endParaRPr lang="en-US" dirty="0"/>
          </a:p>
        </p:txBody>
      </p:sp>
      <p:sp>
        <p:nvSpPr>
          <p:cNvPr id="7" name="Freeform 6"/>
          <p:cNvSpPr/>
          <p:nvPr userDrawn="1"/>
        </p:nvSpPr>
        <p:spPr>
          <a:xfrm>
            <a:off x="-9190" y="4417161"/>
            <a:ext cx="9170673" cy="2457785"/>
          </a:xfrm>
          <a:custGeom>
            <a:avLst/>
            <a:gdLst>
              <a:gd name="connsiteX0" fmla="*/ 0 w 10289745"/>
              <a:gd name="connsiteY0" fmla="*/ 2348314 h 2694297"/>
              <a:gd name="connsiteX1" fmla="*/ 9145997 w 10289745"/>
              <a:gd name="connsiteY1" fmla="*/ 81 h 2694297"/>
              <a:gd name="connsiteX2" fmla="*/ 9145997 w 10289745"/>
              <a:gd name="connsiteY2" fmla="*/ 2436173 h 2694297"/>
              <a:gd name="connsiteX3" fmla="*/ 0 w 10289745"/>
              <a:gd name="connsiteY3" fmla="*/ 2348314 h 2694297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2 w 10271923"/>
              <a:gd name="connsiteY0" fmla="*/ 1961048 h 2259210"/>
              <a:gd name="connsiteX1" fmla="*/ 9115022 w 10271923"/>
              <a:gd name="connsiteY1" fmla="*/ 0 h 2259210"/>
              <a:gd name="connsiteX2" fmla="*/ 9145999 w 10271923"/>
              <a:gd name="connsiteY2" fmla="*/ 2048907 h 2259210"/>
              <a:gd name="connsiteX3" fmla="*/ 2 w 10271923"/>
              <a:gd name="connsiteY3" fmla="*/ 1961048 h 2259210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1 w 10359948"/>
              <a:gd name="connsiteY0" fmla="*/ 2534080 h 2803153"/>
              <a:gd name="connsiteX1" fmla="*/ 9223441 w 10359948"/>
              <a:gd name="connsiteY1" fmla="*/ 0 h 2803153"/>
              <a:gd name="connsiteX2" fmla="*/ 9200208 w 10359948"/>
              <a:gd name="connsiteY2" fmla="*/ 2443835 h 2803153"/>
              <a:gd name="connsiteX3" fmla="*/ 1 w 10359948"/>
              <a:gd name="connsiteY3" fmla="*/ 2534080 h 2803153"/>
              <a:gd name="connsiteX0" fmla="*/ 2 w 10302373"/>
              <a:gd name="connsiteY0" fmla="*/ 2371463 h 2710654"/>
              <a:gd name="connsiteX1" fmla="*/ 9169233 w 10302373"/>
              <a:gd name="connsiteY1" fmla="*/ 0 h 2710654"/>
              <a:gd name="connsiteX2" fmla="*/ 9146000 w 10302373"/>
              <a:gd name="connsiteY2" fmla="*/ 2443835 h 2710654"/>
              <a:gd name="connsiteX3" fmla="*/ 2 w 10302373"/>
              <a:gd name="connsiteY3" fmla="*/ 2371463 h 2710654"/>
              <a:gd name="connsiteX0" fmla="*/ 22101 w 10324472"/>
              <a:gd name="connsiteY0" fmla="*/ 2371463 h 2601940"/>
              <a:gd name="connsiteX1" fmla="*/ 9191332 w 10324472"/>
              <a:gd name="connsiteY1" fmla="*/ 0 h 2601940"/>
              <a:gd name="connsiteX2" fmla="*/ 9168099 w 10324472"/>
              <a:gd name="connsiteY2" fmla="*/ 2443835 h 2601940"/>
              <a:gd name="connsiteX3" fmla="*/ 22101 w 10324472"/>
              <a:gd name="connsiteY3" fmla="*/ 2371463 h 2601940"/>
              <a:gd name="connsiteX0" fmla="*/ 454248 w 10756619"/>
              <a:gd name="connsiteY0" fmla="*/ 2371463 h 2635640"/>
              <a:gd name="connsiteX1" fmla="*/ 9623479 w 10756619"/>
              <a:gd name="connsiteY1" fmla="*/ 0 h 2635640"/>
              <a:gd name="connsiteX2" fmla="*/ 9600246 w 10756619"/>
              <a:gd name="connsiteY2" fmla="*/ 2443835 h 2635640"/>
              <a:gd name="connsiteX3" fmla="*/ 2243166 w 10756619"/>
              <a:gd name="connsiteY3" fmla="*/ 2466974 h 2635640"/>
              <a:gd name="connsiteX4" fmla="*/ 454248 w 10756619"/>
              <a:gd name="connsiteY4" fmla="*/ 2371463 h 2635640"/>
              <a:gd name="connsiteX0" fmla="*/ 1153431 w 11456764"/>
              <a:gd name="connsiteY0" fmla="*/ 2371463 h 2641277"/>
              <a:gd name="connsiteX1" fmla="*/ 10322662 w 11456764"/>
              <a:gd name="connsiteY1" fmla="*/ 0 h 2641277"/>
              <a:gd name="connsiteX2" fmla="*/ 10299429 w 11456764"/>
              <a:gd name="connsiteY2" fmla="*/ 2443835 h 2641277"/>
              <a:gd name="connsiteX3" fmla="*/ 1137944 w 11456764"/>
              <a:gd name="connsiteY3" fmla="*/ 2482461 h 2641277"/>
              <a:gd name="connsiteX4" fmla="*/ 1153431 w 11456764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482461"/>
              <a:gd name="connsiteX1" fmla="*/ 9184718 w 10318820"/>
              <a:gd name="connsiteY1" fmla="*/ 0 h 2482461"/>
              <a:gd name="connsiteX2" fmla="*/ 9161485 w 10318820"/>
              <a:gd name="connsiteY2" fmla="*/ 2443835 h 2482461"/>
              <a:gd name="connsiteX3" fmla="*/ 0 w 10318820"/>
              <a:gd name="connsiteY3" fmla="*/ 2482461 h 2482461"/>
              <a:gd name="connsiteX4" fmla="*/ 15487 w 10318820"/>
              <a:gd name="connsiteY4" fmla="*/ 2371463 h 2482461"/>
              <a:gd name="connsiteX0" fmla="*/ 15487 w 10252186"/>
              <a:gd name="connsiteY0" fmla="*/ 2371463 h 2482461"/>
              <a:gd name="connsiteX1" fmla="*/ 9184718 w 10252186"/>
              <a:gd name="connsiteY1" fmla="*/ 0 h 2482461"/>
              <a:gd name="connsiteX2" fmla="*/ 9022088 w 10252186"/>
              <a:gd name="connsiteY2" fmla="*/ 2242499 h 2482461"/>
              <a:gd name="connsiteX3" fmla="*/ 0 w 10252186"/>
              <a:gd name="connsiteY3" fmla="*/ 2482461 h 2482461"/>
              <a:gd name="connsiteX4" fmla="*/ 15487 w 10252186"/>
              <a:gd name="connsiteY4" fmla="*/ 2371463 h 2482461"/>
              <a:gd name="connsiteX0" fmla="*/ 15487 w 10311181"/>
              <a:gd name="connsiteY0" fmla="*/ 2371463 h 2482461"/>
              <a:gd name="connsiteX1" fmla="*/ 9184718 w 10311181"/>
              <a:gd name="connsiteY1" fmla="*/ 0 h 2482461"/>
              <a:gd name="connsiteX2" fmla="*/ 9145996 w 10311181"/>
              <a:gd name="connsiteY2" fmla="*/ 2443835 h 2482461"/>
              <a:gd name="connsiteX3" fmla="*/ 0 w 10311181"/>
              <a:gd name="connsiteY3" fmla="*/ 2482461 h 2482461"/>
              <a:gd name="connsiteX4" fmla="*/ 15487 w 10311181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45996 w 9184718"/>
              <a:gd name="connsiteY2" fmla="*/ 2443835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0 w 9215696"/>
              <a:gd name="connsiteY0" fmla="*/ 2371463 h 2482461"/>
              <a:gd name="connsiteX1" fmla="*/ 9215696 w 9215696"/>
              <a:gd name="connsiteY1" fmla="*/ 0 h 2482461"/>
              <a:gd name="connsiteX2" fmla="*/ 9207951 w 9215696"/>
              <a:gd name="connsiteY2" fmla="*/ 2459323 h 2482461"/>
              <a:gd name="connsiteX3" fmla="*/ 30978 w 9215696"/>
              <a:gd name="connsiteY3" fmla="*/ 2482461 h 2482461"/>
              <a:gd name="connsiteX4" fmla="*/ 0 w 9215696"/>
              <a:gd name="connsiteY4" fmla="*/ 2371463 h 2482461"/>
              <a:gd name="connsiteX0" fmla="*/ 0 w 9215696"/>
              <a:gd name="connsiteY0" fmla="*/ 2371463 h 2497949"/>
              <a:gd name="connsiteX1" fmla="*/ 9215696 w 9215696"/>
              <a:gd name="connsiteY1" fmla="*/ 0 h 2497949"/>
              <a:gd name="connsiteX2" fmla="*/ 9207951 w 9215696"/>
              <a:gd name="connsiteY2" fmla="*/ 2459323 h 2497949"/>
              <a:gd name="connsiteX3" fmla="*/ 2 w 9215696"/>
              <a:gd name="connsiteY3" fmla="*/ 2497949 h 2497949"/>
              <a:gd name="connsiteX4" fmla="*/ 0 w 9215696"/>
              <a:gd name="connsiteY4" fmla="*/ 2371463 h 2497949"/>
              <a:gd name="connsiteX0" fmla="*/ 0 w 9215696"/>
              <a:gd name="connsiteY0" fmla="*/ 2371463 h 2474718"/>
              <a:gd name="connsiteX1" fmla="*/ 9215696 w 9215696"/>
              <a:gd name="connsiteY1" fmla="*/ 0 h 2474718"/>
              <a:gd name="connsiteX2" fmla="*/ 9207951 w 9215696"/>
              <a:gd name="connsiteY2" fmla="*/ 2459323 h 2474718"/>
              <a:gd name="connsiteX3" fmla="*/ 30979 w 9215696"/>
              <a:gd name="connsiteY3" fmla="*/ 2474718 h 2474718"/>
              <a:gd name="connsiteX4" fmla="*/ 0 w 9215696"/>
              <a:gd name="connsiteY4" fmla="*/ 2371463 h 2474718"/>
              <a:gd name="connsiteX0" fmla="*/ 0 w 9208117"/>
              <a:gd name="connsiteY0" fmla="*/ 2371463 h 2474718"/>
              <a:gd name="connsiteX1" fmla="*/ 9184719 w 9208117"/>
              <a:gd name="connsiteY1" fmla="*/ 0 h 2474718"/>
              <a:gd name="connsiteX2" fmla="*/ 9207951 w 9208117"/>
              <a:gd name="connsiteY2" fmla="*/ 2459323 h 2474718"/>
              <a:gd name="connsiteX3" fmla="*/ 30979 w 9208117"/>
              <a:gd name="connsiteY3" fmla="*/ 2474718 h 2474718"/>
              <a:gd name="connsiteX4" fmla="*/ 0 w 9208117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15020 w 9184719"/>
              <a:gd name="connsiteY2" fmla="*/ 2381886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69230 w 9184719"/>
              <a:gd name="connsiteY2" fmla="*/ 2451580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67786"/>
              <a:gd name="connsiteY0" fmla="*/ 2375696 h 2474718"/>
              <a:gd name="connsiteX1" fmla="*/ 9167786 w 9167786"/>
              <a:gd name="connsiteY1" fmla="*/ 0 h 2474718"/>
              <a:gd name="connsiteX2" fmla="*/ 9152297 w 9167786"/>
              <a:gd name="connsiteY2" fmla="*/ 2451580 h 2474718"/>
              <a:gd name="connsiteX3" fmla="*/ 14046 w 9167786"/>
              <a:gd name="connsiteY3" fmla="*/ 2474718 h 2474718"/>
              <a:gd name="connsiteX4" fmla="*/ 0 w 9167786"/>
              <a:gd name="connsiteY4" fmla="*/ 2375696 h 2474718"/>
              <a:gd name="connsiteX0" fmla="*/ 2887 w 9170673"/>
              <a:gd name="connsiteY0" fmla="*/ 2375696 h 2474718"/>
              <a:gd name="connsiteX1" fmla="*/ 9170673 w 9170673"/>
              <a:gd name="connsiteY1" fmla="*/ 0 h 2474718"/>
              <a:gd name="connsiteX2" fmla="*/ 9155184 w 9170673"/>
              <a:gd name="connsiteY2" fmla="*/ 2451580 h 2474718"/>
              <a:gd name="connsiteX3" fmla="*/ 0 w 9170673"/>
              <a:gd name="connsiteY3" fmla="*/ 2474718 h 2474718"/>
              <a:gd name="connsiteX4" fmla="*/ 2887 w 9170673"/>
              <a:gd name="connsiteY4" fmla="*/ 2375696 h 2474718"/>
              <a:gd name="connsiteX0" fmla="*/ 2887 w 9170673"/>
              <a:gd name="connsiteY0" fmla="*/ 2375696 h 2457785"/>
              <a:gd name="connsiteX1" fmla="*/ 9170673 w 9170673"/>
              <a:gd name="connsiteY1" fmla="*/ 0 h 2457785"/>
              <a:gd name="connsiteX2" fmla="*/ 9155184 w 9170673"/>
              <a:gd name="connsiteY2" fmla="*/ 2451580 h 2457785"/>
              <a:gd name="connsiteX3" fmla="*/ 0 w 9170673"/>
              <a:gd name="connsiteY3" fmla="*/ 2457785 h 2457785"/>
              <a:gd name="connsiteX4" fmla="*/ 2887 w 9170673"/>
              <a:gd name="connsiteY4" fmla="*/ 2375696 h 245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0673" h="2457785">
                <a:moveTo>
                  <a:pt x="2887" y="2375696"/>
                </a:moveTo>
                <a:cubicBezTo>
                  <a:pt x="23548" y="2372367"/>
                  <a:pt x="7344315" y="2502055"/>
                  <a:pt x="9170673" y="0"/>
                </a:cubicBezTo>
                <a:cubicBezTo>
                  <a:pt x="9168091" y="819774"/>
                  <a:pt x="9157766" y="1631806"/>
                  <a:pt x="9155184" y="2451580"/>
                </a:cubicBezTo>
                <a:lnTo>
                  <a:pt x="0" y="2457785"/>
                </a:lnTo>
                <a:cubicBezTo>
                  <a:pt x="-1" y="2415623"/>
                  <a:pt x="2888" y="2417858"/>
                  <a:pt x="2887" y="237569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107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vider">
    <p:bg>
      <p:bgPr>
        <a:solidFill>
          <a:srgbClr val="1E5C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/>
          <p:nvPr userDrawn="1"/>
        </p:nvSpPr>
        <p:spPr>
          <a:xfrm flipH="1" flipV="1">
            <a:off x="-1" y="-24486"/>
            <a:ext cx="9138586" cy="2515079"/>
          </a:xfrm>
          <a:custGeom>
            <a:avLst/>
            <a:gdLst>
              <a:gd name="connsiteX0" fmla="*/ 0 w 10289745"/>
              <a:gd name="connsiteY0" fmla="*/ 2348314 h 2694297"/>
              <a:gd name="connsiteX1" fmla="*/ 9145997 w 10289745"/>
              <a:gd name="connsiteY1" fmla="*/ 81 h 2694297"/>
              <a:gd name="connsiteX2" fmla="*/ 9145997 w 10289745"/>
              <a:gd name="connsiteY2" fmla="*/ 2436173 h 2694297"/>
              <a:gd name="connsiteX3" fmla="*/ 0 w 10289745"/>
              <a:gd name="connsiteY3" fmla="*/ 2348314 h 2694297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2 w 10271923"/>
              <a:gd name="connsiteY0" fmla="*/ 1961048 h 2259210"/>
              <a:gd name="connsiteX1" fmla="*/ 9115022 w 10271923"/>
              <a:gd name="connsiteY1" fmla="*/ 0 h 2259210"/>
              <a:gd name="connsiteX2" fmla="*/ 9145999 w 10271923"/>
              <a:gd name="connsiteY2" fmla="*/ 2048907 h 2259210"/>
              <a:gd name="connsiteX3" fmla="*/ 2 w 10271923"/>
              <a:gd name="connsiteY3" fmla="*/ 1961048 h 2259210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1 w 10359948"/>
              <a:gd name="connsiteY0" fmla="*/ 2534080 h 2803153"/>
              <a:gd name="connsiteX1" fmla="*/ 9223441 w 10359948"/>
              <a:gd name="connsiteY1" fmla="*/ 0 h 2803153"/>
              <a:gd name="connsiteX2" fmla="*/ 9200208 w 10359948"/>
              <a:gd name="connsiteY2" fmla="*/ 2443835 h 2803153"/>
              <a:gd name="connsiteX3" fmla="*/ 1 w 10359948"/>
              <a:gd name="connsiteY3" fmla="*/ 2534080 h 2803153"/>
              <a:gd name="connsiteX0" fmla="*/ 2 w 10302373"/>
              <a:gd name="connsiteY0" fmla="*/ 2371463 h 2710654"/>
              <a:gd name="connsiteX1" fmla="*/ 9169233 w 10302373"/>
              <a:gd name="connsiteY1" fmla="*/ 0 h 2710654"/>
              <a:gd name="connsiteX2" fmla="*/ 9146000 w 10302373"/>
              <a:gd name="connsiteY2" fmla="*/ 2443835 h 2710654"/>
              <a:gd name="connsiteX3" fmla="*/ 2 w 10302373"/>
              <a:gd name="connsiteY3" fmla="*/ 2371463 h 2710654"/>
              <a:gd name="connsiteX0" fmla="*/ 22101 w 10324472"/>
              <a:gd name="connsiteY0" fmla="*/ 2371463 h 2601940"/>
              <a:gd name="connsiteX1" fmla="*/ 9191332 w 10324472"/>
              <a:gd name="connsiteY1" fmla="*/ 0 h 2601940"/>
              <a:gd name="connsiteX2" fmla="*/ 9168099 w 10324472"/>
              <a:gd name="connsiteY2" fmla="*/ 2443835 h 2601940"/>
              <a:gd name="connsiteX3" fmla="*/ 22101 w 10324472"/>
              <a:gd name="connsiteY3" fmla="*/ 2371463 h 2601940"/>
              <a:gd name="connsiteX0" fmla="*/ 454248 w 10756619"/>
              <a:gd name="connsiteY0" fmla="*/ 2371463 h 2635640"/>
              <a:gd name="connsiteX1" fmla="*/ 9623479 w 10756619"/>
              <a:gd name="connsiteY1" fmla="*/ 0 h 2635640"/>
              <a:gd name="connsiteX2" fmla="*/ 9600246 w 10756619"/>
              <a:gd name="connsiteY2" fmla="*/ 2443835 h 2635640"/>
              <a:gd name="connsiteX3" fmla="*/ 2243166 w 10756619"/>
              <a:gd name="connsiteY3" fmla="*/ 2466974 h 2635640"/>
              <a:gd name="connsiteX4" fmla="*/ 454248 w 10756619"/>
              <a:gd name="connsiteY4" fmla="*/ 2371463 h 2635640"/>
              <a:gd name="connsiteX0" fmla="*/ 1153431 w 11456764"/>
              <a:gd name="connsiteY0" fmla="*/ 2371463 h 2641277"/>
              <a:gd name="connsiteX1" fmla="*/ 10322662 w 11456764"/>
              <a:gd name="connsiteY1" fmla="*/ 0 h 2641277"/>
              <a:gd name="connsiteX2" fmla="*/ 10299429 w 11456764"/>
              <a:gd name="connsiteY2" fmla="*/ 2443835 h 2641277"/>
              <a:gd name="connsiteX3" fmla="*/ 1137944 w 11456764"/>
              <a:gd name="connsiteY3" fmla="*/ 2482461 h 2641277"/>
              <a:gd name="connsiteX4" fmla="*/ 1153431 w 11456764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482461"/>
              <a:gd name="connsiteX1" fmla="*/ 9184718 w 10318820"/>
              <a:gd name="connsiteY1" fmla="*/ 0 h 2482461"/>
              <a:gd name="connsiteX2" fmla="*/ 9161485 w 10318820"/>
              <a:gd name="connsiteY2" fmla="*/ 2443835 h 2482461"/>
              <a:gd name="connsiteX3" fmla="*/ 0 w 10318820"/>
              <a:gd name="connsiteY3" fmla="*/ 2482461 h 2482461"/>
              <a:gd name="connsiteX4" fmla="*/ 15487 w 10318820"/>
              <a:gd name="connsiteY4" fmla="*/ 2371463 h 2482461"/>
              <a:gd name="connsiteX0" fmla="*/ 15487 w 10252186"/>
              <a:gd name="connsiteY0" fmla="*/ 2371463 h 2482461"/>
              <a:gd name="connsiteX1" fmla="*/ 9184718 w 10252186"/>
              <a:gd name="connsiteY1" fmla="*/ 0 h 2482461"/>
              <a:gd name="connsiteX2" fmla="*/ 9022088 w 10252186"/>
              <a:gd name="connsiteY2" fmla="*/ 2242499 h 2482461"/>
              <a:gd name="connsiteX3" fmla="*/ 0 w 10252186"/>
              <a:gd name="connsiteY3" fmla="*/ 2482461 h 2482461"/>
              <a:gd name="connsiteX4" fmla="*/ 15487 w 10252186"/>
              <a:gd name="connsiteY4" fmla="*/ 2371463 h 2482461"/>
              <a:gd name="connsiteX0" fmla="*/ 15487 w 10311181"/>
              <a:gd name="connsiteY0" fmla="*/ 2371463 h 2482461"/>
              <a:gd name="connsiteX1" fmla="*/ 9184718 w 10311181"/>
              <a:gd name="connsiteY1" fmla="*/ 0 h 2482461"/>
              <a:gd name="connsiteX2" fmla="*/ 9145996 w 10311181"/>
              <a:gd name="connsiteY2" fmla="*/ 2443835 h 2482461"/>
              <a:gd name="connsiteX3" fmla="*/ 0 w 10311181"/>
              <a:gd name="connsiteY3" fmla="*/ 2482461 h 2482461"/>
              <a:gd name="connsiteX4" fmla="*/ 15487 w 10311181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45996 w 9184718"/>
              <a:gd name="connsiteY2" fmla="*/ 2443835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0 w 9215696"/>
              <a:gd name="connsiteY0" fmla="*/ 2371463 h 2482461"/>
              <a:gd name="connsiteX1" fmla="*/ 9215696 w 9215696"/>
              <a:gd name="connsiteY1" fmla="*/ 0 h 2482461"/>
              <a:gd name="connsiteX2" fmla="*/ 9207951 w 9215696"/>
              <a:gd name="connsiteY2" fmla="*/ 2459323 h 2482461"/>
              <a:gd name="connsiteX3" fmla="*/ 30978 w 9215696"/>
              <a:gd name="connsiteY3" fmla="*/ 2482461 h 2482461"/>
              <a:gd name="connsiteX4" fmla="*/ 0 w 9215696"/>
              <a:gd name="connsiteY4" fmla="*/ 2371463 h 2482461"/>
              <a:gd name="connsiteX0" fmla="*/ 0 w 9215696"/>
              <a:gd name="connsiteY0" fmla="*/ 2371463 h 2497949"/>
              <a:gd name="connsiteX1" fmla="*/ 9215696 w 9215696"/>
              <a:gd name="connsiteY1" fmla="*/ 0 h 2497949"/>
              <a:gd name="connsiteX2" fmla="*/ 9207951 w 9215696"/>
              <a:gd name="connsiteY2" fmla="*/ 2459323 h 2497949"/>
              <a:gd name="connsiteX3" fmla="*/ 2 w 9215696"/>
              <a:gd name="connsiteY3" fmla="*/ 2497949 h 2497949"/>
              <a:gd name="connsiteX4" fmla="*/ 0 w 9215696"/>
              <a:gd name="connsiteY4" fmla="*/ 2371463 h 2497949"/>
              <a:gd name="connsiteX0" fmla="*/ 0 w 9215696"/>
              <a:gd name="connsiteY0" fmla="*/ 2371463 h 2474718"/>
              <a:gd name="connsiteX1" fmla="*/ 9215696 w 9215696"/>
              <a:gd name="connsiteY1" fmla="*/ 0 h 2474718"/>
              <a:gd name="connsiteX2" fmla="*/ 9207951 w 9215696"/>
              <a:gd name="connsiteY2" fmla="*/ 2459323 h 2474718"/>
              <a:gd name="connsiteX3" fmla="*/ 30979 w 9215696"/>
              <a:gd name="connsiteY3" fmla="*/ 2474718 h 2474718"/>
              <a:gd name="connsiteX4" fmla="*/ 0 w 9215696"/>
              <a:gd name="connsiteY4" fmla="*/ 2371463 h 2474718"/>
              <a:gd name="connsiteX0" fmla="*/ 0 w 9208117"/>
              <a:gd name="connsiteY0" fmla="*/ 2371463 h 2474718"/>
              <a:gd name="connsiteX1" fmla="*/ 9184719 w 9208117"/>
              <a:gd name="connsiteY1" fmla="*/ 0 h 2474718"/>
              <a:gd name="connsiteX2" fmla="*/ 9207951 w 9208117"/>
              <a:gd name="connsiteY2" fmla="*/ 2459323 h 2474718"/>
              <a:gd name="connsiteX3" fmla="*/ 30979 w 9208117"/>
              <a:gd name="connsiteY3" fmla="*/ 2474718 h 2474718"/>
              <a:gd name="connsiteX4" fmla="*/ 0 w 9208117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15020 w 9184719"/>
              <a:gd name="connsiteY2" fmla="*/ 2381886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69230 w 9184719"/>
              <a:gd name="connsiteY2" fmla="*/ 2451580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67786"/>
              <a:gd name="connsiteY0" fmla="*/ 2375696 h 2474718"/>
              <a:gd name="connsiteX1" fmla="*/ 9167786 w 9167786"/>
              <a:gd name="connsiteY1" fmla="*/ 0 h 2474718"/>
              <a:gd name="connsiteX2" fmla="*/ 9152297 w 9167786"/>
              <a:gd name="connsiteY2" fmla="*/ 2451580 h 2474718"/>
              <a:gd name="connsiteX3" fmla="*/ 14046 w 9167786"/>
              <a:gd name="connsiteY3" fmla="*/ 2474718 h 2474718"/>
              <a:gd name="connsiteX4" fmla="*/ 0 w 9167786"/>
              <a:gd name="connsiteY4" fmla="*/ 2375696 h 2474718"/>
              <a:gd name="connsiteX0" fmla="*/ 2887 w 9170673"/>
              <a:gd name="connsiteY0" fmla="*/ 2375696 h 2474718"/>
              <a:gd name="connsiteX1" fmla="*/ 9170673 w 9170673"/>
              <a:gd name="connsiteY1" fmla="*/ 0 h 2474718"/>
              <a:gd name="connsiteX2" fmla="*/ 9155184 w 9170673"/>
              <a:gd name="connsiteY2" fmla="*/ 2451580 h 2474718"/>
              <a:gd name="connsiteX3" fmla="*/ 0 w 9170673"/>
              <a:gd name="connsiteY3" fmla="*/ 2474718 h 2474718"/>
              <a:gd name="connsiteX4" fmla="*/ 2887 w 9170673"/>
              <a:gd name="connsiteY4" fmla="*/ 2375696 h 2474718"/>
              <a:gd name="connsiteX0" fmla="*/ 2887 w 9170673"/>
              <a:gd name="connsiteY0" fmla="*/ 2375696 h 2457785"/>
              <a:gd name="connsiteX1" fmla="*/ 9170673 w 9170673"/>
              <a:gd name="connsiteY1" fmla="*/ 0 h 2457785"/>
              <a:gd name="connsiteX2" fmla="*/ 9155184 w 9170673"/>
              <a:gd name="connsiteY2" fmla="*/ 2451580 h 2457785"/>
              <a:gd name="connsiteX3" fmla="*/ 0 w 9170673"/>
              <a:gd name="connsiteY3" fmla="*/ 2457785 h 2457785"/>
              <a:gd name="connsiteX4" fmla="*/ 2887 w 9170673"/>
              <a:gd name="connsiteY4" fmla="*/ 2375696 h 2457785"/>
              <a:gd name="connsiteX0" fmla="*/ 2887 w 9170673"/>
              <a:gd name="connsiteY0" fmla="*/ 2375696 h 2508024"/>
              <a:gd name="connsiteX1" fmla="*/ 9170673 w 9170673"/>
              <a:gd name="connsiteY1" fmla="*/ 0 h 2508024"/>
              <a:gd name="connsiteX2" fmla="*/ 9169295 w 9170673"/>
              <a:gd name="connsiteY2" fmla="*/ 2508024 h 2508024"/>
              <a:gd name="connsiteX3" fmla="*/ 0 w 9170673"/>
              <a:gd name="connsiteY3" fmla="*/ 2457785 h 2508024"/>
              <a:gd name="connsiteX4" fmla="*/ 2887 w 9170673"/>
              <a:gd name="connsiteY4" fmla="*/ 2375696 h 2508024"/>
              <a:gd name="connsiteX0" fmla="*/ 0 w 9167786"/>
              <a:gd name="connsiteY0" fmla="*/ 2375696 h 2508024"/>
              <a:gd name="connsiteX1" fmla="*/ 9167786 w 9167786"/>
              <a:gd name="connsiteY1" fmla="*/ 0 h 2508024"/>
              <a:gd name="connsiteX2" fmla="*/ 9166408 w 9167786"/>
              <a:gd name="connsiteY2" fmla="*/ 2508024 h 2508024"/>
              <a:gd name="connsiteX3" fmla="*/ 4169 w 9167786"/>
              <a:gd name="connsiteY3" fmla="*/ 2500118 h 2508024"/>
              <a:gd name="connsiteX4" fmla="*/ 0 w 9167786"/>
              <a:gd name="connsiteY4" fmla="*/ 2375696 h 2508024"/>
              <a:gd name="connsiteX0" fmla="*/ 0 w 9166452"/>
              <a:gd name="connsiteY0" fmla="*/ 2375696 h 2508024"/>
              <a:gd name="connsiteX1" fmla="*/ 9061952 w 9166452"/>
              <a:gd name="connsiteY1" fmla="*/ 0 h 2508024"/>
              <a:gd name="connsiteX2" fmla="*/ 9166408 w 9166452"/>
              <a:gd name="connsiteY2" fmla="*/ 2508024 h 2508024"/>
              <a:gd name="connsiteX3" fmla="*/ 4169 w 9166452"/>
              <a:gd name="connsiteY3" fmla="*/ 2500118 h 2508024"/>
              <a:gd name="connsiteX4" fmla="*/ 0 w 9166452"/>
              <a:gd name="connsiteY4" fmla="*/ 2375696 h 2508024"/>
              <a:gd name="connsiteX0" fmla="*/ 0 w 9166808"/>
              <a:gd name="connsiteY0" fmla="*/ 2382751 h 2515079"/>
              <a:gd name="connsiteX1" fmla="*/ 9160729 w 9166808"/>
              <a:gd name="connsiteY1" fmla="*/ 0 h 2515079"/>
              <a:gd name="connsiteX2" fmla="*/ 9166408 w 9166808"/>
              <a:gd name="connsiteY2" fmla="*/ 2515079 h 2515079"/>
              <a:gd name="connsiteX3" fmla="*/ 4169 w 9166808"/>
              <a:gd name="connsiteY3" fmla="*/ 2507173 h 2515079"/>
              <a:gd name="connsiteX4" fmla="*/ 0 w 9166808"/>
              <a:gd name="connsiteY4" fmla="*/ 2382751 h 2515079"/>
              <a:gd name="connsiteX0" fmla="*/ 9943 w 9162640"/>
              <a:gd name="connsiteY0" fmla="*/ 2382751 h 2515079"/>
              <a:gd name="connsiteX1" fmla="*/ 9156561 w 9162640"/>
              <a:gd name="connsiteY1" fmla="*/ 0 h 2515079"/>
              <a:gd name="connsiteX2" fmla="*/ 9162240 w 9162640"/>
              <a:gd name="connsiteY2" fmla="*/ 2515079 h 2515079"/>
              <a:gd name="connsiteX3" fmla="*/ 1 w 9162640"/>
              <a:gd name="connsiteY3" fmla="*/ 2507173 h 2515079"/>
              <a:gd name="connsiteX4" fmla="*/ 9943 w 9162640"/>
              <a:gd name="connsiteY4" fmla="*/ 2382751 h 2515079"/>
              <a:gd name="connsiteX0" fmla="*/ 0 w 9152697"/>
              <a:gd name="connsiteY0" fmla="*/ 2382751 h 2515079"/>
              <a:gd name="connsiteX1" fmla="*/ 9146618 w 9152697"/>
              <a:gd name="connsiteY1" fmla="*/ 0 h 2515079"/>
              <a:gd name="connsiteX2" fmla="*/ 9152297 w 9152697"/>
              <a:gd name="connsiteY2" fmla="*/ 2515079 h 2515079"/>
              <a:gd name="connsiteX3" fmla="*/ 187614 w 9152697"/>
              <a:gd name="connsiteY3" fmla="*/ 2507173 h 2515079"/>
              <a:gd name="connsiteX4" fmla="*/ 0 w 9152697"/>
              <a:gd name="connsiteY4" fmla="*/ 2382751 h 2515079"/>
              <a:gd name="connsiteX0" fmla="*/ 0 w 9068030"/>
              <a:gd name="connsiteY0" fmla="*/ 2382751 h 2515079"/>
              <a:gd name="connsiteX1" fmla="*/ 9061951 w 9068030"/>
              <a:gd name="connsiteY1" fmla="*/ 0 h 2515079"/>
              <a:gd name="connsiteX2" fmla="*/ 9067630 w 9068030"/>
              <a:gd name="connsiteY2" fmla="*/ 2515079 h 2515079"/>
              <a:gd name="connsiteX3" fmla="*/ 102947 w 9068030"/>
              <a:gd name="connsiteY3" fmla="*/ 2507173 h 2515079"/>
              <a:gd name="connsiteX4" fmla="*/ 0 w 9068030"/>
              <a:gd name="connsiteY4" fmla="*/ 2382751 h 2515079"/>
              <a:gd name="connsiteX0" fmla="*/ 0 w 9138586"/>
              <a:gd name="connsiteY0" fmla="*/ 2382751 h 2515079"/>
              <a:gd name="connsiteX1" fmla="*/ 9132507 w 9138586"/>
              <a:gd name="connsiteY1" fmla="*/ 0 h 2515079"/>
              <a:gd name="connsiteX2" fmla="*/ 9138186 w 9138586"/>
              <a:gd name="connsiteY2" fmla="*/ 2515079 h 2515079"/>
              <a:gd name="connsiteX3" fmla="*/ 173503 w 9138586"/>
              <a:gd name="connsiteY3" fmla="*/ 2507173 h 2515079"/>
              <a:gd name="connsiteX4" fmla="*/ 0 w 9138586"/>
              <a:gd name="connsiteY4" fmla="*/ 2382751 h 2515079"/>
              <a:gd name="connsiteX0" fmla="*/ 0 w 9138586"/>
              <a:gd name="connsiteY0" fmla="*/ 2382751 h 2515079"/>
              <a:gd name="connsiteX1" fmla="*/ 9132507 w 9138586"/>
              <a:gd name="connsiteY1" fmla="*/ 0 h 2515079"/>
              <a:gd name="connsiteX2" fmla="*/ 9138186 w 9138586"/>
              <a:gd name="connsiteY2" fmla="*/ 2515079 h 2515079"/>
              <a:gd name="connsiteX3" fmla="*/ 4170 w 9138586"/>
              <a:gd name="connsiteY3" fmla="*/ 2507173 h 2515079"/>
              <a:gd name="connsiteX4" fmla="*/ 0 w 9138586"/>
              <a:gd name="connsiteY4" fmla="*/ 2382751 h 2515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38586" h="2515079">
                <a:moveTo>
                  <a:pt x="0" y="2382751"/>
                </a:moveTo>
                <a:cubicBezTo>
                  <a:pt x="20661" y="2379422"/>
                  <a:pt x="7306149" y="2502055"/>
                  <a:pt x="9132507" y="0"/>
                </a:cubicBezTo>
                <a:cubicBezTo>
                  <a:pt x="9129925" y="819774"/>
                  <a:pt x="9140768" y="1695305"/>
                  <a:pt x="9138186" y="2515079"/>
                </a:cubicBezTo>
                <a:lnTo>
                  <a:pt x="4170" y="2507173"/>
                </a:lnTo>
                <a:cubicBezTo>
                  <a:pt x="4169" y="2465011"/>
                  <a:pt x="1" y="2424913"/>
                  <a:pt x="0" y="238275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199" y="457169"/>
            <a:ext cx="8229600" cy="772250"/>
          </a:xfrm>
        </p:spPr>
        <p:txBody>
          <a:bodyPr anchor="t"/>
          <a:lstStyle>
            <a:lvl1pPr algn="l">
              <a:defRPr sz="4000" b="1" cap="none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15623"/>
            <a:ext cx="8229600" cy="1500187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419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bg>
      <p:bgPr>
        <a:solidFill>
          <a:srgbClr val="1E5C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/>
          <p:nvPr userDrawn="1"/>
        </p:nvSpPr>
        <p:spPr>
          <a:xfrm flipH="1" flipV="1">
            <a:off x="-1" y="-24486"/>
            <a:ext cx="9138586" cy="2515079"/>
          </a:xfrm>
          <a:custGeom>
            <a:avLst/>
            <a:gdLst>
              <a:gd name="connsiteX0" fmla="*/ 0 w 10289745"/>
              <a:gd name="connsiteY0" fmla="*/ 2348314 h 2694297"/>
              <a:gd name="connsiteX1" fmla="*/ 9145997 w 10289745"/>
              <a:gd name="connsiteY1" fmla="*/ 81 h 2694297"/>
              <a:gd name="connsiteX2" fmla="*/ 9145997 w 10289745"/>
              <a:gd name="connsiteY2" fmla="*/ 2436173 h 2694297"/>
              <a:gd name="connsiteX3" fmla="*/ 0 w 10289745"/>
              <a:gd name="connsiteY3" fmla="*/ 2348314 h 2694297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2 w 10271923"/>
              <a:gd name="connsiteY0" fmla="*/ 1961048 h 2259210"/>
              <a:gd name="connsiteX1" fmla="*/ 9115022 w 10271923"/>
              <a:gd name="connsiteY1" fmla="*/ 0 h 2259210"/>
              <a:gd name="connsiteX2" fmla="*/ 9145999 w 10271923"/>
              <a:gd name="connsiteY2" fmla="*/ 2048907 h 2259210"/>
              <a:gd name="connsiteX3" fmla="*/ 2 w 10271923"/>
              <a:gd name="connsiteY3" fmla="*/ 1961048 h 2259210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1 w 10359948"/>
              <a:gd name="connsiteY0" fmla="*/ 2534080 h 2803153"/>
              <a:gd name="connsiteX1" fmla="*/ 9223441 w 10359948"/>
              <a:gd name="connsiteY1" fmla="*/ 0 h 2803153"/>
              <a:gd name="connsiteX2" fmla="*/ 9200208 w 10359948"/>
              <a:gd name="connsiteY2" fmla="*/ 2443835 h 2803153"/>
              <a:gd name="connsiteX3" fmla="*/ 1 w 10359948"/>
              <a:gd name="connsiteY3" fmla="*/ 2534080 h 2803153"/>
              <a:gd name="connsiteX0" fmla="*/ 2 w 10302373"/>
              <a:gd name="connsiteY0" fmla="*/ 2371463 h 2710654"/>
              <a:gd name="connsiteX1" fmla="*/ 9169233 w 10302373"/>
              <a:gd name="connsiteY1" fmla="*/ 0 h 2710654"/>
              <a:gd name="connsiteX2" fmla="*/ 9146000 w 10302373"/>
              <a:gd name="connsiteY2" fmla="*/ 2443835 h 2710654"/>
              <a:gd name="connsiteX3" fmla="*/ 2 w 10302373"/>
              <a:gd name="connsiteY3" fmla="*/ 2371463 h 2710654"/>
              <a:gd name="connsiteX0" fmla="*/ 22101 w 10324472"/>
              <a:gd name="connsiteY0" fmla="*/ 2371463 h 2601940"/>
              <a:gd name="connsiteX1" fmla="*/ 9191332 w 10324472"/>
              <a:gd name="connsiteY1" fmla="*/ 0 h 2601940"/>
              <a:gd name="connsiteX2" fmla="*/ 9168099 w 10324472"/>
              <a:gd name="connsiteY2" fmla="*/ 2443835 h 2601940"/>
              <a:gd name="connsiteX3" fmla="*/ 22101 w 10324472"/>
              <a:gd name="connsiteY3" fmla="*/ 2371463 h 2601940"/>
              <a:gd name="connsiteX0" fmla="*/ 454248 w 10756619"/>
              <a:gd name="connsiteY0" fmla="*/ 2371463 h 2635640"/>
              <a:gd name="connsiteX1" fmla="*/ 9623479 w 10756619"/>
              <a:gd name="connsiteY1" fmla="*/ 0 h 2635640"/>
              <a:gd name="connsiteX2" fmla="*/ 9600246 w 10756619"/>
              <a:gd name="connsiteY2" fmla="*/ 2443835 h 2635640"/>
              <a:gd name="connsiteX3" fmla="*/ 2243166 w 10756619"/>
              <a:gd name="connsiteY3" fmla="*/ 2466974 h 2635640"/>
              <a:gd name="connsiteX4" fmla="*/ 454248 w 10756619"/>
              <a:gd name="connsiteY4" fmla="*/ 2371463 h 2635640"/>
              <a:gd name="connsiteX0" fmla="*/ 1153431 w 11456764"/>
              <a:gd name="connsiteY0" fmla="*/ 2371463 h 2641277"/>
              <a:gd name="connsiteX1" fmla="*/ 10322662 w 11456764"/>
              <a:gd name="connsiteY1" fmla="*/ 0 h 2641277"/>
              <a:gd name="connsiteX2" fmla="*/ 10299429 w 11456764"/>
              <a:gd name="connsiteY2" fmla="*/ 2443835 h 2641277"/>
              <a:gd name="connsiteX3" fmla="*/ 1137944 w 11456764"/>
              <a:gd name="connsiteY3" fmla="*/ 2482461 h 2641277"/>
              <a:gd name="connsiteX4" fmla="*/ 1153431 w 11456764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482461"/>
              <a:gd name="connsiteX1" fmla="*/ 9184718 w 10318820"/>
              <a:gd name="connsiteY1" fmla="*/ 0 h 2482461"/>
              <a:gd name="connsiteX2" fmla="*/ 9161485 w 10318820"/>
              <a:gd name="connsiteY2" fmla="*/ 2443835 h 2482461"/>
              <a:gd name="connsiteX3" fmla="*/ 0 w 10318820"/>
              <a:gd name="connsiteY3" fmla="*/ 2482461 h 2482461"/>
              <a:gd name="connsiteX4" fmla="*/ 15487 w 10318820"/>
              <a:gd name="connsiteY4" fmla="*/ 2371463 h 2482461"/>
              <a:gd name="connsiteX0" fmla="*/ 15487 w 10252186"/>
              <a:gd name="connsiteY0" fmla="*/ 2371463 h 2482461"/>
              <a:gd name="connsiteX1" fmla="*/ 9184718 w 10252186"/>
              <a:gd name="connsiteY1" fmla="*/ 0 h 2482461"/>
              <a:gd name="connsiteX2" fmla="*/ 9022088 w 10252186"/>
              <a:gd name="connsiteY2" fmla="*/ 2242499 h 2482461"/>
              <a:gd name="connsiteX3" fmla="*/ 0 w 10252186"/>
              <a:gd name="connsiteY3" fmla="*/ 2482461 h 2482461"/>
              <a:gd name="connsiteX4" fmla="*/ 15487 w 10252186"/>
              <a:gd name="connsiteY4" fmla="*/ 2371463 h 2482461"/>
              <a:gd name="connsiteX0" fmla="*/ 15487 w 10311181"/>
              <a:gd name="connsiteY0" fmla="*/ 2371463 h 2482461"/>
              <a:gd name="connsiteX1" fmla="*/ 9184718 w 10311181"/>
              <a:gd name="connsiteY1" fmla="*/ 0 h 2482461"/>
              <a:gd name="connsiteX2" fmla="*/ 9145996 w 10311181"/>
              <a:gd name="connsiteY2" fmla="*/ 2443835 h 2482461"/>
              <a:gd name="connsiteX3" fmla="*/ 0 w 10311181"/>
              <a:gd name="connsiteY3" fmla="*/ 2482461 h 2482461"/>
              <a:gd name="connsiteX4" fmla="*/ 15487 w 10311181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45996 w 9184718"/>
              <a:gd name="connsiteY2" fmla="*/ 2443835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0 w 9215696"/>
              <a:gd name="connsiteY0" fmla="*/ 2371463 h 2482461"/>
              <a:gd name="connsiteX1" fmla="*/ 9215696 w 9215696"/>
              <a:gd name="connsiteY1" fmla="*/ 0 h 2482461"/>
              <a:gd name="connsiteX2" fmla="*/ 9207951 w 9215696"/>
              <a:gd name="connsiteY2" fmla="*/ 2459323 h 2482461"/>
              <a:gd name="connsiteX3" fmla="*/ 30978 w 9215696"/>
              <a:gd name="connsiteY3" fmla="*/ 2482461 h 2482461"/>
              <a:gd name="connsiteX4" fmla="*/ 0 w 9215696"/>
              <a:gd name="connsiteY4" fmla="*/ 2371463 h 2482461"/>
              <a:gd name="connsiteX0" fmla="*/ 0 w 9215696"/>
              <a:gd name="connsiteY0" fmla="*/ 2371463 h 2497949"/>
              <a:gd name="connsiteX1" fmla="*/ 9215696 w 9215696"/>
              <a:gd name="connsiteY1" fmla="*/ 0 h 2497949"/>
              <a:gd name="connsiteX2" fmla="*/ 9207951 w 9215696"/>
              <a:gd name="connsiteY2" fmla="*/ 2459323 h 2497949"/>
              <a:gd name="connsiteX3" fmla="*/ 2 w 9215696"/>
              <a:gd name="connsiteY3" fmla="*/ 2497949 h 2497949"/>
              <a:gd name="connsiteX4" fmla="*/ 0 w 9215696"/>
              <a:gd name="connsiteY4" fmla="*/ 2371463 h 2497949"/>
              <a:gd name="connsiteX0" fmla="*/ 0 w 9215696"/>
              <a:gd name="connsiteY0" fmla="*/ 2371463 h 2474718"/>
              <a:gd name="connsiteX1" fmla="*/ 9215696 w 9215696"/>
              <a:gd name="connsiteY1" fmla="*/ 0 h 2474718"/>
              <a:gd name="connsiteX2" fmla="*/ 9207951 w 9215696"/>
              <a:gd name="connsiteY2" fmla="*/ 2459323 h 2474718"/>
              <a:gd name="connsiteX3" fmla="*/ 30979 w 9215696"/>
              <a:gd name="connsiteY3" fmla="*/ 2474718 h 2474718"/>
              <a:gd name="connsiteX4" fmla="*/ 0 w 9215696"/>
              <a:gd name="connsiteY4" fmla="*/ 2371463 h 2474718"/>
              <a:gd name="connsiteX0" fmla="*/ 0 w 9208117"/>
              <a:gd name="connsiteY0" fmla="*/ 2371463 h 2474718"/>
              <a:gd name="connsiteX1" fmla="*/ 9184719 w 9208117"/>
              <a:gd name="connsiteY1" fmla="*/ 0 h 2474718"/>
              <a:gd name="connsiteX2" fmla="*/ 9207951 w 9208117"/>
              <a:gd name="connsiteY2" fmla="*/ 2459323 h 2474718"/>
              <a:gd name="connsiteX3" fmla="*/ 30979 w 9208117"/>
              <a:gd name="connsiteY3" fmla="*/ 2474718 h 2474718"/>
              <a:gd name="connsiteX4" fmla="*/ 0 w 9208117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15020 w 9184719"/>
              <a:gd name="connsiteY2" fmla="*/ 2381886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69230 w 9184719"/>
              <a:gd name="connsiteY2" fmla="*/ 2451580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67786"/>
              <a:gd name="connsiteY0" fmla="*/ 2375696 h 2474718"/>
              <a:gd name="connsiteX1" fmla="*/ 9167786 w 9167786"/>
              <a:gd name="connsiteY1" fmla="*/ 0 h 2474718"/>
              <a:gd name="connsiteX2" fmla="*/ 9152297 w 9167786"/>
              <a:gd name="connsiteY2" fmla="*/ 2451580 h 2474718"/>
              <a:gd name="connsiteX3" fmla="*/ 14046 w 9167786"/>
              <a:gd name="connsiteY3" fmla="*/ 2474718 h 2474718"/>
              <a:gd name="connsiteX4" fmla="*/ 0 w 9167786"/>
              <a:gd name="connsiteY4" fmla="*/ 2375696 h 2474718"/>
              <a:gd name="connsiteX0" fmla="*/ 2887 w 9170673"/>
              <a:gd name="connsiteY0" fmla="*/ 2375696 h 2474718"/>
              <a:gd name="connsiteX1" fmla="*/ 9170673 w 9170673"/>
              <a:gd name="connsiteY1" fmla="*/ 0 h 2474718"/>
              <a:gd name="connsiteX2" fmla="*/ 9155184 w 9170673"/>
              <a:gd name="connsiteY2" fmla="*/ 2451580 h 2474718"/>
              <a:gd name="connsiteX3" fmla="*/ 0 w 9170673"/>
              <a:gd name="connsiteY3" fmla="*/ 2474718 h 2474718"/>
              <a:gd name="connsiteX4" fmla="*/ 2887 w 9170673"/>
              <a:gd name="connsiteY4" fmla="*/ 2375696 h 2474718"/>
              <a:gd name="connsiteX0" fmla="*/ 2887 w 9170673"/>
              <a:gd name="connsiteY0" fmla="*/ 2375696 h 2457785"/>
              <a:gd name="connsiteX1" fmla="*/ 9170673 w 9170673"/>
              <a:gd name="connsiteY1" fmla="*/ 0 h 2457785"/>
              <a:gd name="connsiteX2" fmla="*/ 9155184 w 9170673"/>
              <a:gd name="connsiteY2" fmla="*/ 2451580 h 2457785"/>
              <a:gd name="connsiteX3" fmla="*/ 0 w 9170673"/>
              <a:gd name="connsiteY3" fmla="*/ 2457785 h 2457785"/>
              <a:gd name="connsiteX4" fmla="*/ 2887 w 9170673"/>
              <a:gd name="connsiteY4" fmla="*/ 2375696 h 2457785"/>
              <a:gd name="connsiteX0" fmla="*/ 2887 w 9170673"/>
              <a:gd name="connsiteY0" fmla="*/ 2375696 h 2508024"/>
              <a:gd name="connsiteX1" fmla="*/ 9170673 w 9170673"/>
              <a:gd name="connsiteY1" fmla="*/ 0 h 2508024"/>
              <a:gd name="connsiteX2" fmla="*/ 9169295 w 9170673"/>
              <a:gd name="connsiteY2" fmla="*/ 2508024 h 2508024"/>
              <a:gd name="connsiteX3" fmla="*/ 0 w 9170673"/>
              <a:gd name="connsiteY3" fmla="*/ 2457785 h 2508024"/>
              <a:gd name="connsiteX4" fmla="*/ 2887 w 9170673"/>
              <a:gd name="connsiteY4" fmla="*/ 2375696 h 2508024"/>
              <a:gd name="connsiteX0" fmla="*/ 0 w 9167786"/>
              <a:gd name="connsiteY0" fmla="*/ 2375696 h 2508024"/>
              <a:gd name="connsiteX1" fmla="*/ 9167786 w 9167786"/>
              <a:gd name="connsiteY1" fmla="*/ 0 h 2508024"/>
              <a:gd name="connsiteX2" fmla="*/ 9166408 w 9167786"/>
              <a:gd name="connsiteY2" fmla="*/ 2508024 h 2508024"/>
              <a:gd name="connsiteX3" fmla="*/ 4169 w 9167786"/>
              <a:gd name="connsiteY3" fmla="*/ 2500118 h 2508024"/>
              <a:gd name="connsiteX4" fmla="*/ 0 w 9167786"/>
              <a:gd name="connsiteY4" fmla="*/ 2375696 h 2508024"/>
              <a:gd name="connsiteX0" fmla="*/ 0 w 9166452"/>
              <a:gd name="connsiteY0" fmla="*/ 2375696 h 2508024"/>
              <a:gd name="connsiteX1" fmla="*/ 9061952 w 9166452"/>
              <a:gd name="connsiteY1" fmla="*/ 0 h 2508024"/>
              <a:gd name="connsiteX2" fmla="*/ 9166408 w 9166452"/>
              <a:gd name="connsiteY2" fmla="*/ 2508024 h 2508024"/>
              <a:gd name="connsiteX3" fmla="*/ 4169 w 9166452"/>
              <a:gd name="connsiteY3" fmla="*/ 2500118 h 2508024"/>
              <a:gd name="connsiteX4" fmla="*/ 0 w 9166452"/>
              <a:gd name="connsiteY4" fmla="*/ 2375696 h 2508024"/>
              <a:gd name="connsiteX0" fmla="*/ 0 w 9166808"/>
              <a:gd name="connsiteY0" fmla="*/ 2382751 h 2515079"/>
              <a:gd name="connsiteX1" fmla="*/ 9160729 w 9166808"/>
              <a:gd name="connsiteY1" fmla="*/ 0 h 2515079"/>
              <a:gd name="connsiteX2" fmla="*/ 9166408 w 9166808"/>
              <a:gd name="connsiteY2" fmla="*/ 2515079 h 2515079"/>
              <a:gd name="connsiteX3" fmla="*/ 4169 w 9166808"/>
              <a:gd name="connsiteY3" fmla="*/ 2507173 h 2515079"/>
              <a:gd name="connsiteX4" fmla="*/ 0 w 9166808"/>
              <a:gd name="connsiteY4" fmla="*/ 2382751 h 2515079"/>
              <a:gd name="connsiteX0" fmla="*/ 9943 w 9162640"/>
              <a:gd name="connsiteY0" fmla="*/ 2382751 h 2515079"/>
              <a:gd name="connsiteX1" fmla="*/ 9156561 w 9162640"/>
              <a:gd name="connsiteY1" fmla="*/ 0 h 2515079"/>
              <a:gd name="connsiteX2" fmla="*/ 9162240 w 9162640"/>
              <a:gd name="connsiteY2" fmla="*/ 2515079 h 2515079"/>
              <a:gd name="connsiteX3" fmla="*/ 1 w 9162640"/>
              <a:gd name="connsiteY3" fmla="*/ 2507173 h 2515079"/>
              <a:gd name="connsiteX4" fmla="*/ 9943 w 9162640"/>
              <a:gd name="connsiteY4" fmla="*/ 2382751 h 2515079"/>
              <a:gd name="connsiteX0" fmla="*/ 0 w 9152697"/>
              <a:gd name="connsiteY0" fmla="*/ 2382751 h 2515079"/>
              <a:gd name="connsiteX1" fmla="*/ 9146618 w 9152697"/>
              <a:gd name="connsiteY1" fmla="*/ 0 h 2515079"/>
              <a:gd name="connsiteX2" fmla="*/ 9152297 w 9152697"/>
              <a:gd name="connsiteY2" fmla="*/ 2515079 h 2515079"/>
              <a:gd name="connsiteX3" fmla="*/ 187614 w 9152697"/>
              <a:gd name="connsiteY3" fmla="*/ 2507173 h 2515079"/>
              <a:gd name="connsiteX4" fmla="*/ 0 w 9152697"/>
              <a:gd name="connsiteY4" fmla="*/ 2382751 h 2515079"/>
              <a:gd name="connsiteX0" fmla="*/ 0 w 9068030"/>
              <a:gd name="connsiteY0" fmla="*/ 2382751 h 2515079"/>
              <a:gd name="connsiteX1" fmla="*/ 9061951 w 9068030"/>
              <a:gd name="connsiteY1" fmla="*/ 0 h 2515079"/>
              <a:gd name="connsiteX2" fmla="*/ 9067630 w 9068030"/>
              <a:gd name="connsiteY2" fmla="*/ 2515079 h 2515079"/>
              <a:gd name="connsiteX3" fmla="*/ 102947 w 9068030"/>
              <a:gd name="connsiteY3" fmla="*/ 2507173 h 2515079"/>
              <a:gd name="connsiteX4" fmla="*/ 0 w 9068030"/>
              <a:gd name="connsiteY4" fmla="*/ 2382751 h 2515079"/>
              <a:gd name="connsiteX0" fmla="*/ 0 w 9138586"/>
              <a:gd name="connsiteY0" fmla="*/ 2382751 h 2515079"/>
              <a:gd name="connsiteX1" fmla="*/ 9132507 w 9138586"/>
              <a:gd name="connsiteY1" fmla="*/ 0 h 2515079"/>
              <a:gd name="connsiteX2" fmla="*/ 9138186 w 9138586"/>
              <a:gd name="connsiteY2" fmla="*/ 2515079 h 2515079"/>
              <a:gd name="connsiteX3" fmla="*/ 173503 w 9138586"/>
              <a:gd name="connsiteY3" fmla="*/ 2507173 h 2515079"/>
              <a:gd name="connsiteX4" fmla="*/ 0 w 9138586"/>
              <a:gd name="connsiteY4" fmla="*/ 2382751 h 2515079"/>
              <a:gd name="connsiteX0" fmla="*/ 0 w 9138586"/>
              <a:gd name="connsiteY0" fmla="*/ 2382751 h 2515079"/>
              <a:gd name="connsiteX1" fmla="*/ 9132507 w 9138586"/>
              <a:gd name="connsiteY1" fmla="*/ 0 h 2515079"/>
              <a:gd name="connsiteX2" fmla="*/ 9138186 w 9138586"/>
              <a:gd name="connsiteY2" fmla="*/ 2515079 h 2515079"/>
              <a:gd name="connsiteX3" fmla="*/ 4170 w 9138586"/>
              <a:gd name="connsiteY3" fmla="*/ 2507173 h 2515079"/>
              <a:gd name="connsiteX4" fmla="*/ 0 w 9138586"/>
              <a:gd name="connsiteY4" fmla="*/ 2382751 h 2515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38586" h="2515079">
                <a:moveTo>
                  <a:pt x="0" y="2382751"/>
                </a:moveTo>
                <a:cubicBezTo>
                  <a:pt x="20661" y="2379422"/>
                  <a:pt x="7306149" y="2502055"/>
                  <a:pt x="9132507" y="0"/>
                </a:cubicBezTo>
                <a:cubicBezTo>
                  <a:pt x="9129925" y="819774"/>
                  <a:pt x="9140768" y="1695305"/>
                  <a:pt x="9138186" y="2515079"/>
                </a:cubicBezTo>
                <a:lnTo>
                  <a:pt x="4170" y="2507173"/>
                </a:lnTo>
                <a:cubicBezTo>
                  <a:pt x="4169" y="2465011"/>
                  <a:pt x="1" y="2424913"/>
                  <a:pt x="0" y="238275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199" y="457169"/>
            <a:ext cx="8229600" cy="772250"/>
          </a:xfrm>
        </p:spPr>
        <p:txBody>
          <a:bodyPr anchor="t"/>
          <a:lstStyle>
            <a:lvl1pPr algn="l">
              <a:defRPr sz="4000" b="1" cap="none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15623"/>
            <a:ext cx="8229600" cy="1500187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048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/>
          <p:nvPr userDrawn="1"/>
        </p:nvSpPr>
        <p:spPr>
          <a:xfrm flipH="1" flipV="1">
            <a:off x="-19068" y="-30695"/>
            <a:ext cx="9170673" cy="2457785"/>
          </a:xfrm>
          <a:custGeom>
            <a:avLst/>
            <a:gdLst>
              <a:gd name="connsiteX0" fmla="*/ 0 w 10289745"/>
              <a:gd name="connsiteY0" fmla="*/ 2348314 h 2694297"/>
              <a:gd name="connsiteX1" fmla="*/ 9145997 w 10289745"/>
              <a:gd name="connsiteY1" fmla="*/ 81 h 2694297"/>
              <a:gd name="connsiteX2" fmla="*/ 9145997 w 10289745"/>
              <a:gd name="connsiteY2" fmla="*/ 2436173 h 2694297"/>
              <a:gd name="connsiteX3" fmla="*/ 0 w 10289745"/>
              <a:gd name="connsiteY3" fmla="*/ 2348314 h 2694297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2 w 10271923"/>
              <a:gd name="connsiteY0" fmla="*/ 1961048 h 2259210"/>
              <a:gd name="connsiteX1" fmla="*/ 9115022 w 10271923"/>
              <a:gd name="connsiteY1" fmla="*/ 0 h 2259210"/>
              <a:gd name="connsiteX2" fmla="*/ 9145999 w 10271923"/>
              <a:gd name="connsiteY2" fmla="*/ 2048907 h 2259210"/>
              <a:gd name="connsiteX3" fmla="*/ 2 w 10271923"/>
              <a:gd name="connsiteY3" fmla="*/ 1961048 h 2259210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1 w 10359948"/>
              <a:gd name="connsiteY0" fmla="*/ 2534080 h 2803153"/>
              <a:gd name="connsiteX1" fmla="*/ 9223441 w 10359948"/>
              <a:gd name="connsiteY1" fmla="*/ 0 h 2803153"/>
              <a:gd name="connsiteX2" fmla="*/ 9200208 w 10359948"/>
              <a:gd name="connsiteY2" fmla="*/ 2443835 h 2803153"/>
              <a:gd name="connsiteX3" fmla="*/ 1 w 10359948"/>
              <a:gd name="connsiteY3" fmla="*/ 2534080 h 2803153"/>
              <a:gd name="connsiteX0" fmla="*/ 2 w 10302373"/>
              <a:gd name="connsiteY0" fmla="*/ 2371463 h 2710654"/>
              <a:gd name="connsiteX1" fmla="*/ 9169233 w 10302373"/>
              <a:gd name="connsiteY1" fmla="*/ 0 h 2710654"/>
              <a:gd name="connsiteX2" fmla="*/ 9146000 w 10302373"/>
              <a:gd name="connsiteY2" fmla="*/ 2443835 h 2710654"/>
              <a:gd name="connsiteX3" fmla="*/ 2 w 10302373"/>
              <a:gd name="connsiteY3" fmla="*/ 2371463 h 2710654"/>
              <a:gd name="connsiteX0" fmla="*/ 22101 w 10324472"/>
              <a:gd name="connsiteY0" fmla="*/ 2371463 h 2601940"/>
              <a:gd name="connsiteX1" fmla="*/ 9191332 w 10324472"/>
              <a:gd name="connsiteY1" fmla="*/ 0 h 2601940"/>
              <a:gd name="connsiteX2" fmla="*/ 9168099 w 10324472"/>
              <a:gd name="connsiteY2" fmla="*/ 2443835 h 2601940"/>
              <a:gd name="connsiteX3" fmla="*/ 22101 w 10324472"/>
              <a:gd name="connsiteY3" fmla="*/ 2371463 h 2601940"/>
              <a:gd name="connsiteX0" fmla="*/ 454248 w 10756619"/>
              <a:gd name="connsiteY0" fmla="*/ 2371463 h 2635640"/>
              <a:gd name="connsiteX1" fmla="*/ 9623479 w 10756619"/>
              <a:gd name="connsiteY1" fmla="*/ 0 h 2635640"/>
              <a:gd name="connsiteX2" fmla="*/ 9600246 w 10756619"/>
              <a:gd name="connsiteY2" fmla="*/ 2443835 h 2635640"/>
              <a:gd name="connsiteX3" fmla="*/ 2243166 w 10756619"/>
              <a:gd name="connsiteY3" fmla="*/ 2466974 h 2635640"/>
              <a:gd name="connsiteX4" fmla="*/ 454248 w 10756619"/>
              <a:gd name="connsiteY4" fmla="*/ 2371463 h 2635640"/>
              <a:gd name="connsiteX0" fmla="*/ 1153431 w 11456764"/>
              <a:gd name="connsiteY0" fmla="*/ 2371463 h 2641277"/>
              <a:gd name="connsiteX1" fmla="*/ 10322662 w 11456764"/>
              <a:gd name="connsiteY1" fmla="*/ 0 h 2641277"/>
              <a:gd name="connsiteX2" fmla="*/ 10299429 w 11456764"/>
              <a:gd name="connsiteY2" fmla="*/ 2443835 h 2641277"/>
              <a:gd name="connsiteX3" fmla="*/ 1137944 w 11456764"/>
              <a:gd name="connsiteY3" fmla="*/ 2482461 h 2641277"/>
              <a:gd name="connsiteX4" fmla="*/ 1153431 w 11456764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482461"/>
              <a:gd name="connsiteX1" fmla="*/ 9184718 w 10318820"/>
              <a:gd name="connsiteY1" fmla="*/ 0 h 2482461"/>
              <a:gd name="connsiteX2" fmla="*/ 9161485 w 10318820"/>
              <a:gd name="connsiteY2" fmla="*/ 2443835 h 2482461"/>
              <a:gd name="connsiteX3" fmla="*/ 0 w 10318820"/>
              <a:gd name="connsiteY3" fmla="*/ 2482461 h 2482461"/>
              <a:gd name="connsiteX4" fmla="*/ 15487 w 10318820"/>
              <a:gd name="connsiteY4" fmla="*/ 2371463 h 2482461"/>
              <a:gd name="connsiteX0" fmla="*/ 15487 w 10252186"/>
              <a:gd name="connsiteY0" fmla="*/ 2371463 h 2482461"/>
              <a:gd name="connsiteX1" fmla="*/ 9184718 w 10252186"/>
              <a:gd name="connsiteY1" fmla="*/ 0 h 2482461"/>
              <a:gd name="connsiteX2" fmla="*/ 9022088 w 10252186"/>
              <a:gd name="connsiteY2" fmla="*/ 2242499 h 2482461"/>
              <a:gd name="connsiteX3" fmla="*/ 0 w 10252186"/>
              <a:gd name="connsiteY3" fmla="*/ 2482461 h 2482461"/>
              <a:gd name="connsiteX4" fmla="*/ 15487 w 10252186"/>
              <a:gd name="connsiteY4" fmla="*/ 2371463 h 2482461"/>
              <a:gd name="connsiteX0" fmla="*/ 15487 w 10311181"/>
              <a:gd name="connsiteY0" fmla="*/ 2371463 h 2482461"/>
              <a:gd name="connsiteX1" fmla="*/ 9184718 w 10311181"/>
              <a:gd name="connsiteY1" fmla="*/ 0 h 2482461"/>
              <a:gd name="connsiteX2" fmla="*/ 9145996 w 10311181"/>
              <a:gd name="connsiteY2" fmla="*/ 2443835 h 2482461"/>
              <a:gd name="connsiteX3" fmla="*/ 0 w 10311181"/>
              <a:gd name="connsiteY3" fmla="*/ 2482461 h 2482461"/>
              <a:gd name="connsiteX4" fmla="*/ 15487 w 10311181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45996 w 9184718"/>
              <a:gd name="connsiteY2" fmla="*/ 2443835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0 w 9215696"/>
              <a:gd name="connsiteY0" fmla="*/ 2371463 h 2482461"/>
              <a:gd name="connsiteX1" fmla="*/ 9215696 w 9215696"/>
              <a:gd name="connsiteY1" fmla="*/ 0 h 2482461"/>
              <a:gd name="connsiteX2" fmla="*/ 9207951 w 9215696"/>
              <a:gd name="connsiteY2" fmla="*/ 2459323 h 2482461"/>
              <a:gd name="connsiteX3" fmla="*/ 30978 w 9215696"/>
              <a:gd name="connsiteY3" fmla="*/ 2482461 h 2482461"/>
              <a:gd name="connsiteX4" fmla="*/ 0 w 9215696"/>
              <a:gd name="connsiteY4" fmla="*/ 2371463 h 2482461"/>
              <a:gd name="connsiteX0" fmla="*/ 0 w 9215696"/>
              <a:gd name="connsiteY0" fmla="*/ 2371463 h 2497949"/>
              <a:gd name="connsiteX1" fmla="*/ 9215696 w 9215696"/>
              <a:gd name="connsiteY1" fmla="*/ 0 h 2497949"/>
              <a:gd name="connsiteX2" fmla="*/ 9207951 w 9215696"/>
              <a:gd name="connsiteY2" fmla="*/ 2459323 h 2497949"/>
              <a:gd name="connsiteX3" fmla="*/ 2 w 9215696"/>
              <a:gd name="connsiteY3" fmla="*/ 2497949 h 2497949"/>
              <a:gd name="connsiteX4" fmla="*/ 0 w 9215696"/>
              <a:gd name="connsiteY4" fmla="*/ 2371463 h 2497949"/>
              <a:gd name="connsiteX0" fmla="*/ 0 w 9215696"/>
              <a:gd name="connsiteY0" fmla="*/ 2371463 h 2474718"/>
              <a:gd name="connsiteX1" fmla="*/ 9215696 w 9215696"/>
              <a:gd name="connsiteY1" fmla="*/ 0 h 2474718"/>
              <a:gd name="connsiteX2" fmla="*/ 9207951 w 9215696"/>
              <a:gd name="connsiteY2" fmla="*/ 2459323 h 2474718"/>
              <a:gd name="connsiteX3" fmla="*/ 30979 w 9215696"/>
              <a:gd name="connsiteY3" fmla="*/ 2474718 h 2474718"/>
              <a:gd name="connsiteX4" fmla="*/ 0 w 9215696"/>
              <a:gd name="connsiteY4" fmla="*/ 2371463 h 2474718"/>
              <a:gd name="connsiteX0" fmla="*/ 0 w 9208117"/>
              <a:gd name="connsiteY0" fmla="*/ 2371463 h 2474718"/>
              <a:gd name="connsiteX1" fmla="*/ 9184719 w 9208117"/>
              <a:gd name="connsiteY1" fmla="*/ 0 h 2474718"/>
              <a:gd name="connsiteX2" fmla="*/ 9207951 w 9208117"/>
              <a:gd name="connsiteY2" fmla="*/ 2459323 h 2474718"/>
              <a:gd name="connsiteX3" fmla="*/ 30979 w 9208117"/>
              <a:gd name="connsiteY3" fmla="*/ 2474718 h 2474718"/>
              <a:gd name="connsiteX4" fmla="*/ 0 w 9208117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15020 w 9184719"/>
              <a:gd name="connsiteY2" fmla="*/ 2381886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69230 w 9184719"/>
              <a:gd name="connsiteY2" fmla="*/ 2451580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67786"/>
              <a:gd name="connsiteY0" fmla="*/ 2375696 h 2474718"/>
              <a:gd name="connsiteX1" fmla="*/ 9167786 w 9167786"/>
              <a:gd name="connsiteY1" fmla="*/ 0 h 2474718"/>
              <a:gd name="connsiteX2" fmla="*/ 9152297 w 9167786"/>
              <a:gd name="connsiteY2" fmla="*/ 2451580 h 2474718"/>
              <a:gd name="connsiteX3" fmla="*/ 14046 w 9167786"/>
              <a:gd name="connsiteY3" fmla="*/ 2474718 h 2474718"/>
              <a:gd name="connsiteX4" fmla="*/ 0 w 9167786"/>
              <a:gd name="connsiteY4" fmla="*/ 2375696 h 2474718"/>
              <a:gd name="connsiteX0" fmla="*/ 2887 w 9170673"/>
              <a:gd name="connsiteY0" fmla="*/ 2375696 h 2474718"/>
              <a:gd name="connsiteX1" fmla="*/ 9170673 w 9170673"/>
              <a:gd name="connsiteY1" fmla="*/ 0 h 2474718"/>
              <a:gd name="connsiteX2" fmla="*/ 9155184 w 9170673"/>
              <a:gd name="connsiteY2" fmla="*/ 2451580 h 2474718"/>
              <a:gd name="connsiteX3" fmla="*/ 0 w 9170673"/>
              <a:gd name="connsiteY3" fmla="*/ 2474718 h 2474718"/>
              <a:gd name="connsiteX4" fmla="*/ 2887 w 9170673"/>
              <a:gd name="connsiteY4" fmla="*/ 2375696 h 2474718"/>
              <a:gd name="connsiteX0" fmla="*/ 2887 w 9170673"/>
              <a:gd name="connsiteY0" fmla="*/ 2375696 h 2457785"/>
              <a:gd name="connsiteX1" fmla="*/ 9170673 w 9170673"/>
              <a:gd name="connsiteY1" fmla="*/ 0 h 2457785"/>
              <a:gd name="connsiteX2" fmla="*/ 9155184 w 9170673"/>
              <a:gd name="connsiteY2" fmla="*/ 2451580 h 2457785"/>
              <a:gd name="connsiteX3" fmla="*/ 0 w 9170673"/>
              <a:gd name="connsiteY3" fmla="*/ 2457785 h 2457785"/>
              <a:gd name="connsiteX4" fmla="*/ 2887 w 9170673"/>
              <a:gd name="connsiteY4" fmla="*/ 2375696 h 245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0673" h="2457785">
                <a:moveTo>
                  <a:pt x="2887" y="2375696"/>
                </a:moveTo>
                <a:cubicBezTo>
                  <a:pt x="23548" y="2372367"/>
                  <a:pt x="7344315" y="2502055"/>
                  <a:pt x="9170673" y="0"/>
                </a:cubicBezTo>
                <a:cubicBezTo>
                  <a:pt x="9168091" y="819774"/>
                  <a:pt x="9157766" y="1631806"/>
                  <a:pt x="9155184" y="2451580"/>
                </a:cubicBezTo>
                <a:lnTo>
                  <a:pt x="0" y="2457785"/>
                </a:lnTo>
                <a:cubicBezTo>
                  <a:pt x="-1" y="2415623"/>
                  <a:pt x="2888" y="2417858"/>
                  <a:pt x="2887" y="2375696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199" y="457200"/>
            <a:ext cx="8229600" cy="7722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algn="l">
              <a:defRPr sz="4000" b="1" cap="none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15654"/>
            <a:ext cx="8229600" cy="150018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t" anchorCtr="0"/>
          <a:lstStyle>
            <a:lvl1pPr marL="0" indent="0" algn="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136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No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01988" y="2707458"/>
            <a:ext cx="5484812" cy="122443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63552" y="3118591"/>
            <a:ext cx="1293813" cy="752475"/>
          </a:xfrm>
        </p:spPr>
        <p:txBody>
          <a:bodyPr lIns="0" tIns="0" rIns="0" bIns="0">
            <a:normAutofit/>
          </a:bodyPr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Regional Unit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201988" y="4282303"/>
            <a:ext cx="5484812" cy="57785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 smtClean="0"/>
              <a:t>July 19,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6107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Boat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01988" y="2707458"/>
            <a:ext cx="5484812" cy="122443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63552" y="3118591"/>
            <a:ext cx="1293813" cy="752475"/>
          </a:xfrm>
        </p:spPr>
        <p:txBody>
          <a:bodyPr lIns="0" tIns="0" rIns="0" bIns="0">
            <a:normAutofit/>
          </a:bodyPr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Regional Unit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201988" y="4282303"/>
            <a:ext cx="5484812" cy="57785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 smtClean="0"/>
              <a:t>July 19,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5329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Turtl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01988" y="2707458"/>
            <a:ext cx="5484812" cy="122443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63552" y="3118591"/>
            <a:ext cx="1293813" cy="752475"/>
          </a:xfrm>
        </p:spPr>
        <p:txBody>
          <a:bodyPr lIns="0" tIns="0" rIns="0" bIns="0">
            <a:normAutofit/>
          </a:bodyPr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Regional Unit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201988" y="4282303"/>
            <a:ext cx="5484812" cy="57785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 smtClean="0"/>
              <a:t>July 19,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555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Seafood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01988" y="2707458"/>
            <a:ext cx="5484812" cy="122443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63552" y="3118591"/>
            <a:ext cx="1293813" cy="752475"/>
          </a:xfrm>
        </p:spPr>
        <p:txBody>
          <a:bodyPr lIns="0" tIns="0" rIns="0" bIns="0">
            <a:normAutofit/>
          </a:bodyPr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Regional Unit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201988" y="4282303"/>
            <a:ext cx="5484812" cy="57785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 smtClean="0"/>
              <a:t>July 19,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638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Fish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01988" y="2707458"/>
            <a:ext cx="5484812" cy="122443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63552" y="3118591"/>
            <a:ext cx="1293813" cy="752475"/>
          </a:xfrm>
        </p:spPr>
        <p:txBody>
          <a:bodyPr lIns="0" tIns="0" rIns="0" bIns="0">
            <a:normAutofit/>
          </a:bodyPr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Regional Unit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201988" y="4282303"/>
            <a:ext cx="5484812" cy="57785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 smtClean="0"/>
              <a:t>July 19,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19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355080"/>
            <a:ext cx="9144000" cy="50292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7601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729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1" y="6355081"/>
            <a:ext cx="6400801" cy="502919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800"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9144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NOAA-Fisheries-horizontal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4" y="6419089"/>
            <a:ext cx="1643940" cy="38874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87" r:id="rId2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chemeClr val="accent1"/>
          </a:solidFill>
          <a:latin typeface="+mj-lt"/>
          <a:ea typeface="+mj-ea"/>
          <a:cs typeface="Arial Narrow Bold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355080"/>
            <a:ext cx="9144000" cy="50292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7601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729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1" y="6355081"/>
            <a:ext cx="6400801" cy="502919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5" y="6419089"/>
            <a:ext cx="1643938" cy="38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586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rgbClr val="FFFFFF"/>
          </a:solidFill>
          <a:latin typeface="+mj-lt"/>
          <a:ea typeface="+mj-ea"/>
          <a:cs typeface="Arial Narrow Bold"/>
        </a:defRPr>
      </a:lvl1pPr>
    </p:titleStyle>
    <p:bodyStyle>
      <a:lvl1pPr marL="0" indent="0" algn="r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01682" y="1141666"/>
            <a:ext cx="5485118" cy="139847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01684" y="2631404"/>
            <a:ext cx="5485117" cy="1277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Freeform 6"/>
          <p:cNvSpPr/>
          <p:nvPr/>
        </p:nvSpPr>
        <p:spPr>
          <a:xfrm>
            <a:off x="-9190" y="4417161"/>
            <a:ext cx="9170673" cy="2457785"/>
          </a:xfrm>
          <a:custGeom>
            <a:avLst/>
            <a:gdLst>
              <a:gd name="connsiteX0" fmla="*/ 0 w 10289745"/>
              <a:gd name="connsiteY0" fmla="*/ 2348314 h 2694297"/>
              <a:gd name="connsiteX1" fmla="*/ 9145997 w 10289745"/>
              <a:gd name="connsiteY1" fmla="*/ 81 h 2694297"/>
              <a:gd name="connsiteX2" fmla="*/ 9145997 w 10289745"/>
              <a:gd name="connsiteY2" fmla="*/ 2436173 h 2694297"/>
              <a:gd name="connsiteX3" fmla="*/ 0 w 10289745"/>
              <a:gd name="connsiteY3" fmla="*/ 2348314 h 2694297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2 w 10271923"/>
              <a:gd name="connsiteY0" fmla="*/ 1961048 h 2259210"/>
              <a:gd name="connsiteX1" fmla="*/ 9115022 w 10271923"/>
              <a:gd name="connsiteY1" fmla="*/ 0 h 2259210"/>
              <a:gd name="connsiteX2" fmla="*/ 9145999 w 10271923"/>
              <a:gd name="connsiteY2" fmla="*/ 2048907 h 2259210"/>
              <a:gd name="connsiteX3" fmla="*/ 2 w 10271923"/>
              <a:gd name="connsiteY3" fmla="*/ 1961048 h 2259210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1 w 10359948"/>
              <a:gd name="connsiteY0" fmla="*/ 2534080 h 2803153"/>
              <a:gd name="connsiteX1" fmla="*/ 9223441 w 10359948"/>
              <a:gd name="connsiteY1" fmla="*/ 0 h 2803153"/>
              <a:gd name="connsiteX2" fmla="*/ 9200208 w 10359948"/>
              <a:gd name="connsiteY2" fmla="*/ 2443835 h 2803153"/>
              <a:gd name="connsiteX3" fmla="*/ 1 w 10359948"/>
              <a:gd name="connsiteY3" fmla="*/ 2534080 h 2803153"/>
              <a:gd name="connsiteX0" fmla="*/ 2 w 10302373"/>
              <a:gd name="connsiteY0" fmla="*/ 2371463 h 2710654"/>
              <a:gd name="connsiteX1" fmla="*/ 9169233 w 10302373"/>
              <a:gd name="connsiteY1" fmla="*/ 0 h 2710654"/>
              <a:gd name="connsiteX2" fmla="*/ 9146000 w 10302373"/>
              <a:gd name="connsiteY2" fmla="*/ 2443835 h 2710654"/>
              <a:gd name="connsiteX3" fmla="*/ 2 w 10302373"/>
              <a:gd name="connsiteY3" fmla="*/ 2371463 h 2710654"/>
              <a:gd name="connsiteX0" fmla="*/ 22101 w 10324472"/>
              <a:gd name="connsiteY0" fmla="*/ 2371463 h 2601940"/>
              <a:gd name="connsiteX1" fmla="*/ 9191332 w 10324472"/>
              <a:gd name="connsiteY1" fmla="*/ 0 h 2601940"/>
              <a:gd name="connsiteX2" fmla="*/ 9168099 w 10324472"/>
              <a:gd name="connsiteY2" fmla="*/ 2443835 h 2601940"/>
              <a:gd name="connsiteX3" fmla="*/ 22101 w 10324472"/>
              <a:gd name="connsiteY3" fmla="*/ 2371463 h 2601940"/>
              <a:gd name="connsiteX0" fmla="*/ 454248 w 10756619"/>
              <a:gd name="connsiteY0" fmla="*/ 2371463 h 2635640"/>
              <a:gd name="connsiteX1" fmla="*/ 9623479 w 10756619"/>
              <a:gd name="connsiteY1" fmla="*/ 0 h 2635640"/>
              <a:gd name="connsiteX2" fmla="*/ 9600246 w 10756619"/>
              <a:gd name="connsiteY2" fmla="*/ 2443835 h 2635640"/>
              <a:gd name="connsiteX3" fmla="*/ 2243166 w 10756619"/>
              <a:gd name="connsiteY3" fmla="*/ 2466974 h 2635640"/>
              <a:gd name="connsiteX4" fmla="*/ 454248 w 10756619"/>
              <a:gd name="connsiteY4" fmla="*/ 2371463 h 2635640"/>
              <a:gd name="connsiteX0" fmla="*/ 1153431 w 11456764"/>
              <a:gd name="connsiteY0" fmla="*/ 2371463 h 2641277"/>
              <a:gd name="connsiteX1" fmla="*/ 10322662 w 11456764"/>
              <a:gd name="connsiteY1" fmla="*/ 0 h 2641277"/>
              <a:gd name="connsiteX2" fmla="*/ 10299429 w 11456764"/>
              <a:gd name="connsiteY2" fmla="*/ 2443835 h 2641277"/>
              <a:gd name="connsiteX3" fmla="*/ 1137944 w 11456764"/>
              <a:gd name="connsiteY3" fmla="*/ 2482461 h 2641277"/>
              <a:gd name="connsiteX4" fmla="*/ 1153431 w 11456764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482461"/>
              <a:gd name="connsiteX1" fmla="*/ 9184718 w 10318820"/>
              <a:gd name="connsiteY1" fmla="*/ 0 h 2482461"/>
              <a:gd name="connsiteX2" fmla="*/ 9161485 w 10318820"/>
              <a:gd name="connsiteY2" fmla="*/ 2443835 h 2482461"/>
              <a:gd name="connsiteX3" fmla="*/ 0 w 10318820"/>
              <a:gd name="connsiteY3" fmla="*/ 2482461 h 2482461"/>
              <a:gd name="connsiteX4" fmla="*/ 15487 w 10318820"/>
              <a:gd name="connsiteY4" fmla="*/ 2371463 h 2482461"/>
              <a:gd name="connsiteX0" fmla="*/ 15487 w 10252186"/>
              <a:gd name="connsiteY0" fmla="*/ 2371463 h 2482461"/>
              <a:gd name="connsiteX1" fmla="*/ 9184718 w 10252186"/>
              <a:gd name="connsiteY1" fmla="*/ 0 h 2482461"/>
              <a:gd name="connsiteX2" fmla="*/ 9022088 w 10252186"/>
              <a:gd name="connsiteY2" fmla="*/ 2242499 h 2482461"/>
              <a:gd name="connsiteX3" fmla="*/ 0 w 10252186"/>
              <a:gd name="connsiteY3" fmla="*/ 2482461 h 2482461"/>
              <a:gd name="connsiteX4" fmla="*/ 15487 w 10252186"/>
              <a:gd name="connsiteY4" fmla="*/ 2371463 h 2482461"/>
              <a:gd name="connsiteX0" fmla="*/ 15487 w 10311181"/>
              <a:gd name="connsiteY0" fmla="*/ 2371463 h 2482461"/>
              <a:gd name="connsiteX1" fmla="*/ 9184718 w 10311181"/>
              <a:gd name="connsiteY1" fmla="*/ 0 h 2482461"/>
              <a:gd name="connsiteX2" fmla="*/ 9145996 w 10311181"/>
              <a:gd name="connsiteY2" fmla="*/ 2443835 h 2482461"/>
              <a:gd name="connsiteX3" fmla="*/ 0 w 10311181"/>
              <a:gd name="connsiteY3" fmla="*/ 2482461 h 2482461"/>
              <a:gd name="connsiteX4" fmla="*/ 15487 w 10311181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45996 w 9184718"/>
              <a:gd name="connsiteY2" fmla="*/ 2443835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0 w 9215696"/>
              <a:gd name="connsiteY0" fmla="*/ 2371463 h 2482461"/>
              <a:gd name="connsiteX1" fmla="*/ 9215696 w 9215696"/>
              <a:gd name="connsiteY1" fmla="*/ 0 h 2482461"/>
              <a:gd name="connsiteX2" fmla="*/ 9207951 w 9215696"/>
              <a:gd name="connsiteY2" fmla="*/ 2459323 h 2482461"/>
              <a:gd name="connsiteX3" fmla="*/ 30978 w 9215696"/>
              <a:gd name="connsiteY3" fmla="*/ 2482461 h 2482461"/>
              <a:gd name="connsiteX4" fmla="*/ 0 w 9215696"/>
              <a:gd name="connsiteY4" fmla="*/ 2371463 h 2482461"/>
              <a:gd name="connsiteX0" fmla="*/ 0 w 9215696"/>
              <a:gd name="connsiteY0" fmla="*/ 2371463 h 2497949"/>
              <a:gd name="connsiteX1" fmla="*/ 9215696 w 9215696"/>
              <a:gd name="connsiteY1" fmla="*/ 0 h 2497949"/>
              <a:gd name="connsiteX2" fmla="*/ 9207951 w 9215696"/>
              <a:gd name="connsiteY2" fmla="*/ 2459323 h 2497949"/>
              <a:gd name="connsiteX3" fmla="*/ 2 w 9215696"/>
              <a:gd name="connsiteY3" fmla="*/ 2497949 h 2497949"/>
              <a:gd name="connsiteX4" fmla="*/ 0 w 9215696"/>
              <a:gd name="connsiteY4" fmla="*/ 2371463 h 2497949"/>
              <a:gd name="connsiteX0" fmla="*/ 0 w 9215696"/>
              <a:gd name="connsiteY0" fmla="*/ 2371463 h 2474718"/>
              <a:gd name="connsiteX1" fmla="*/ 9215696 w 9215696"/>
              <a:gd name="connsiteY1" fmla="*/ 0 h 2474718"/>
              <a:gd name="connsiteX2" fmla="*/ 9207951 w 9215696"/>
              <a:gd name="connsiteY2" fmla="*/ 2459323 h 2474718"/>
              <a:gd name="connsiteX3" fmla="*/ 30979 w 9215696"/>
              <a:gd name="connsiteY3" fmla="*/ 2474718 h 2474718"/>
              <a:gd name="connsiteX4" fmla="*/ 0 w 9215696"/>
              <a:gd name="connsiteY4" fmla="*/ 2371463 h 2474718"/>
              <a:gd name="connsiteX0" fmla="*/ 0 w 9208117"/>
              <a:gd name="connsiteY0" fmla="*/ 2371463 h 2474718"/>
              <a:gd name="connsiteX1" fmla="*/ 9184719 w 9208117"/>
              <a:gd name="connsiteY1" fmla="*/ 0 h 2474718"/>
              <a:gd name="connsiteX2" fmla="*/ 9207951 w 9208117"/>
              <a:gd name="connsiteY2" fmla="*/ 2459323 h 2474718"/>
              <a:gd name="connsiteX3" fmla="*/ 30979 w 9208117"/>
              <a:gd name="connsiteY3" fmla="*/ 2474718 h 2474718"/>
              <a:gd name="connsiteX4" fmla="*/ 0 w 9208117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15020 w 9184719"/>
              <a:gd name="connsiteY2" fmla="*/ 2381886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69230 w 9184719"/>
              <a:gd name="connsiteY2" fmla="*/ 2451580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67786"/>
              <a:gd name="connsiteY0" fmla="*/ 2375696 h 2474718"/>
              <a:gd name="connsiteX1" fmla="*/ 9167786 w 9167786"/>
              <a:gd name="connsiteY1" fmla="*/ 0 h 2474718"/>
              <a:gd name="connsiteX2" fmla="*/ 9152297 w 9167786"/>
              <a:gd name="connsiteY2" fmla="*/ 2451580 h 2474718"/>
              <a:gd name="connsiteX3" fmla="*/ 14046 w 9167786"/>
              <a:gd name="connsiteY3" fmla="*/ 2474718 h 2474718"/>
              <a:gd name="connsiteX4" fmla="*/ 0 w 9167786"/>
              <a:gd name="connsiteY4" fmla="*/ 2375696 h 2474718"/>
              <a:gd name="connsiteX0" fmla="*/ 2887 w 9170673"/>
              <a:gd name="connsiteY0" fmla="*/ 2375696 h 2474718"/>
              <a:gd name="connsiteX1" fmla="*/ 9170673 w 9170673"/>
              <a:gd name="connsiteY1" fmla="*/ 0 h 2474718"/>
              <a:gd name="connsiteX2" fmla="*/ 9155184 w 9170673"/>
              <a:gd name="connsiteY2" fmla="*/ 2451580 h 2474718"/>
              <a:gd name="connsiteX3" fmla="*/ 0 w 9170673"/>
              <a:gd name="connsiteY3" fmla="*/ 2474718 h 2474718"/>
              <a:gd name="connsiteX4" fmla="*/ 2887 w 9170673"/>
              <a:gd name="connsiteY4" fmla="*/ 2375696 h 2474718"/>
              <a:gd name="connsiteX0" fmla="*/ 2887 w 9170673"/>
              <a:gd name="connsiteY0" fmla="*/ 2375696 h 2457785"/>
              <a:gd name="connsiteX1" fmla="*/ 9170673 w 9170673"/>
              <a:gd name="connsiteY1" fmla="*/ 0 h 2457785"/>
              <a:gd name="connsiteX2" fmla="*/ 9155184 w 9170673"/>
              <a:gd name="connsiteY2" fmla="*/ 2451580 h 2457785"/>
              <a:gd name="connsiteX3" fmla="*/ 0 w 9170673"/>
              <a:gd name="connsiteY3" fmla="*/ 2457785 h 2457785"/>
              <a:gd name="connsiteX4" fmla="*/ 2887 w 9170673"/>
              <a:gd name="connsiteY4" fmla="*/ 2375696 h 245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0673" h="2457785">
                <a:moveTo>
                  <a:pt x="2887" y="2375696"/>
                </a:moveTo>
                <a:cubicBezTo>
                  <a:pt x="23548" y="2372367"/>
                  <a:pt x="7344315" y="2502055"/>
                  <a:pt x="9170673" y="0"/>
                </a:cubicBezTo>
                <a:cubicBezTo>
                  <a:pt x="9168091" y="819774"/>
                  <a:pt x="9157766" y="1631806"/>
                  <a:pt x="9155184" y="2451580"/>
                </a:cubicBezTo>
                <a:lnTo>
                  <a:pt x="0" y="2457785"/>
                </a:lnTo>
                <a:cubicBezTo>
                  <a:pt x="-1" y="2415623"/>
                  <a:pt x="2888" y="2417858"/>
                  <a:pt x="2887" y="2375696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462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8" r:id="rId6"/>
  </p:sldLayoutIdLst>
  <p:hf hdr="0" ftr="0" dt="0"/>
  <p:txStyles>
    <p:titleStyle>
      <a:lvl1pPr algn="r" defTabSz="457200" rtl="0" eaLnBrk="1" latinLnBrk="0" hangingPunct="1">
        <a:lnSpc>
          <a:spcPct val="80000"/>
        </a:lnSpc>
        <a:spcBef>
          <a:spcPct val="0"/>
        </a:spcBef>
        <a:buNone/>
        <a:defRPr sz="4400" b="1" i="0" kern="1200">
          <a:solidFill>
            <a:schemeClr val="accent1"/>
          </a:solidFill>
          <a:latin typeface="+mj-lt"/>
          <a:ea typeface="+mj-ea"/>
          <a:cs typeface="Arial Narrow Bold"/>
        </a:defRPr>
      </a:lvl1pPr>
    </p:titleStyle>
    <p:bodyStyle>
      <a:lvl1pPr marL="0" indent="0" algn="r" defTabSz="457200" rtl="0" eaLnBrk="1" latinLnBrk="0" hangingPunct="1">
        <a:spcBef>
          <a:spcPct val="20000"/>
        </a:spcBef>
        <a:buFont typeface="Arial"/>
        <a:buNone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jpg"/><Relationship Id="rId5" Type="http://schemas.openxmlformats.org/officeDocument/2006/relationships/image" Target="../media/image39.jpg"/><Relationship Id="rId4" Type="http://schemas.openxmlformats.org/officeDocument/2006/relationships/image" Target="../media/image38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notesSlide" Target="../notesSlides/notesSlide27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png"/><Relationship Id="rId5" Type="http://schemas.openxmlformats.org/officeDocument/2006/relationships/image" Target="../media/image41.png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63552" y="3118590"/>
            <a:ext cx="1293813" cy="813306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West</a:t>
            </a:r>
          </a:p>
          <a:p>
            <a:r>
              <a:rPr lang="en-US" dirty="0" smtClean="0"/>
              <a:t>Coast</a:t>
            </a:r>
          </a:p>
          <a:p>
            <a:r>
              <a:rPr lang="en-US" dirty="0" smtClean="0"/>
              <a:t>Region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7645790" y="5774251"/>
            <a:ext cx="1399735" cy="437173"/>
          </a:xfrm>
        </p:spPr>
        <p:txBody>
          <a:bodyPr>
            <a:normAutofit/>
          </a:bodyPr>
          <a:lstStyle/>
          <a:p>
            <a:r>
              <a:rPr lang="en-US" dirty="0" smtClean="0"/>
              <a:t>March 2017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66688"/>
            <a:ext cx="9144000" cy="623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438400" y="1690318"/>
            <a:ext cx="6068992" cy="1398472"/>
          </a:xfrm>
        </p:spPr>
        <p:txBody>
          <a:bodyPr/>
          <a:lstStyle/>
          <a:p>
            <a:pPr algn="ctr">
              <a:spcBef>
                <a:spcPts val="0"/>
              </a:spcBef>
            </a:pP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Salmon Bycatch in the Pacific Coast </a:t>
            </a:r>
            <a:r>
              <a:rPr lang="en-US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Groundfish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Fisheries:</a:t>
            </a:r>
            <a:b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Scenario Analysis</a:t>
            </a:r>
            <a:endParaRPr lang="en-US" sz="4000" b="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781800" y="1524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/>
              <a:t>Agenda </a:t>
            </a:r>
            <a:r>
              <a:rPr lang="en-US" sz="1200" smtClean="0"/>
              <a:t>Item </a:t>
            </a:r>
            <a:r>
              <a:rPr lang="en-US" sz="1200" smtClean="0"/>
              <a:t>I</a:t>
            </a:r>
            <a:r>
              <a:rPr lang="en-US" sz="1200" smtClean="0"/>
              <a:t>.1.a</a:t>
            </a:r>
            <a:endParaRPr lang="en-US" sz="1200" dirty="0" smtClean="0"/>
          </a:p>
          <a:p>
            <a:pPr algn="r"/>
            <a:r>
              <a:rPr lang="en-US" sz="1200" dirty="0" smtClean="0"/>
              <a:t>Supplemental </a:t>
            </a:r>
            <a:r>
              <a:rPr lang="en-US" sz="1200" dirty="0" smtClean="0"/>
              <a:t>NMFS PPT (Bishop)</a:t>
            </a:r>
            <a:endParaRPr lang="en-US" sz="1200" dirty="0" smtClean="0"/>
          </a:p>
          <a:p>
            <a:pPr algn="r"/>
            <a:r>
              <a:rPr lang="en-US" sz="1200" dirty="0" smtClean="0"/>
              <a:t>March 2017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040688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81353" y="2346729"/>
            <a:ext cx="8581290" cy="387893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chemeClr val="accent1"/>
                </a:solidFill>
                <a:latin typeface="+mj-lt"/>
                <a:ea typeface="+mj-ea"/>
                <a:cs typeface="Arial Narrow Bold"/>
              </a:defRPr>
            </a:lvl1pPr>
          </a:lstStyle>
          <a:p>
            <a:pPr marL="457200" indent="-4572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3200" b="0" dirty="0" smtClean="0"/>
              <a:t>Footprint expanded such that</a:t>
            </a:r>
            <a:r>
              <a:rPr lang="en-US" sz="3200" b="0" dirty="0"/>
              <a:t> </a:t>
            </a:r>
            <a:r>
              <a:rPr lang="en-US" sz="3200" b="0" dirty="0" smtClean="0"/>
              <a:t>10% of average whiting catch (2010-2015) occurs south of 42º</a:t>
            </a:r>
          </a:p>
          <a:p>
            <a:pPr marL="457200" indent="-4572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3200" b="0" dirty="0" smtClean="0"/>
              <a:t>Chinook bycatch level of 11,000</a:t>
            </a:r>
          </a:p>
          <a:p>
            <a:pPr marL="457200" indent="-4572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3200" b="0" dirty="0" smtClean="0"/>
              <a:t>Processing south of 42º currently prohibited</a:t>
            </a:r>
          </a:p>
          <a:p>
            <a:pPr marL="457200" indent="-4572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3200" b="0" dirty="0" smtClean="0"/>
              <a:t>Otherwise, assume current constraints remain</a:t>
            </a:r>
          </a:p>
          <a:p>
            <a:pPr marL="457200" indent="-4572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3200" b="0" dirty="0" err="1" smtClean="0"/>
              <a:t>Subcap</a:t>
            </a:r>
            <a:r>
              <a:rPr lang="en-US" sz="3200" b="0" dirty="0" smtClean="0"/>
              <a:t> amount for California KMZ explored</a:t>
            </a:r>
            <a:endParaRPr lang="en-US" sz="3200" b="0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2000750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424762" y="170065"/>
            <a:ext cx="7437883" cy="1701265"/>
            <a:chOff x="4357901" y="3399374"/>
            <a:chExt cx="4764371" cy="2103105"/>
          </a:xfrm>
        </p:grpSpPr>
        <p:cxnSp>
          <p:nvCxnSpPr>
            <p:cNvPr id="11" name="Elbow Connector 10"/>
            <p:cNvCxnSpPr/>
            <p:nvPr/>
          </p:nvCxnSpPr>
          <p:spPr>
            <a:xfrm>
              <a:off x="6557281" y="3971508"/>
              <a:ext cx="1479621" cy="224503"/>
            </a:xfrm>
            <a:prstGeom prst="bentConnector3">
              <a:avLst>
                <a:gd name="adj1" fmla="val 50000"/>
              </a:avLst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/>
            <p:cNvSpPr/>
            <p:nvPr/>
          </p:nvSpPr>
          <p:spPr>
            <a:xfrm>
              <a:off x="4905192" y="3399374"/>
              <a:ext cx="3304178" cy="50412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/>
                <a:t>Whiting analysis (Scenario 1)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469230" y="4331199"/>
              <a:ext cx="2653042" cy="117128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</a:rPr>
                <a:t>Resumption of at-sea processing S. of 42° </a:t>
              </a:r>
              <a:r>
                <a:rPr lang="en-US" sz="2000" dirty="0" smtClean="0">
                  <a:solidFill>
                    <a:schemeClr val="bg1"/>
                  </a:solidFill>
                </a:rPr>
                <a:t>(Scenario 1B</a:t>
              </a:r>
              <a:r>
                <a:rPr lang="en-US" sz="2000" dirty="0">
                  <a:solidFill>
                    <a:schemeClr val="bg1"/>
                  </a:solidFill>
                </a:rPr>
                <a:t>)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357901" y="4111384"/>
              <a:ext cx="1267025" cy="694465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bg2">
                      <a:lumMod val="75000"/>
                    </a:schemeClr>
                  </a:solidFill>
                </a:rPr>
                <a:t>Recent historical footprint </a:t>
              </a:r>
              <a:r>
                <a:rPr lang="en-US" sz="1200" dirty="0" smtClean="0">
                  <a:solidFill>
                    <a:schemeClr val="bg2">
                      <a:lumMod val="75000"/>
                    </a:schemeClr>
                  </a:solidFill>
                </a:rPr>
                <a:t>and northern footprint </a:t>
              </a:r>
            </a:p>
            <a:p>
              <a:pPr algn="ctr"/>
              <a:r>
                <a:rPr lang="en-US" sz="1200" dirty="0" smtClean="0">
                  <a:solidFill>
                    <a:schemeClr val="bg2">
                      <a:lumMod val="75000"/>
                    </a:schemeClr>
                  </a:solidFill>
                </a:rPr>
                <a:t>(Scenario 1A</a:t>
              </a:r>
              <a:r>
                <a:rPr lang="en-US" sz="1200" dirty="0">
                  <a:solidFill>
                    <a:schemeClr val="bg2">
                      <a:lumMod val="75000"/>
                    </a:schemeClr>
                  </a:solidFill>
                </a:rPr>
                <a:t>)</a:t>
              </a:r>
            </a:p>
          </p:txBody>
        </p:sp>
        <p:cxnSp>
          <p:nvCxnSpPr>
            <p:cNvPr id="15" name="Elbow Connector 14"/>
            <p:cNvCxnSpPr/>
            <p:nvPr/>
          </p:nvCxnSpPr>
          <p:spPr>
            <a:xfrm rot="10800000" flipV="1">
              <a:off x="5624926" y="3974643"/>
              <a:ext cx="932355" cy="210609"/>
            </a:xfrm>
            <a:prstGeom prst="bentConnector3">
              <a:avLst>
                <a:gd name="adj1" fmla="val 50000"/>
              </a:avLst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33383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186" y="95863"/>
            <a:ext cx="8945696" cy="625921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055429" y="5985749"/>
            <a:ext cx="1011452" cy="338554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Table 9d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299832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871086"/>
            <a:ext cx="8171726" cy="549148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02557"/>
            <a:ext cx="8229600" cy="676014"/>
          </a:xfrm>
        </p:spPr>
        <p:txBody>
          <a:bodyPr/>
          <a:lstStyle/>
          <a:p>
            <a:r>
              <a:rPr lang="en-US" dirty="0" smtClean="0"/>
              <a:t>Bycatch by ESU/Region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137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15623"/>
            <a:ext cx="8229600" cy="2473331"/>
          </a:xfrm>
        </p:spPr>
        <p:txBody>
          <a:bodyPr>
            <a:noAutofit/>
          </a:bodyPr>
          <a:lstStyle/>
          <a:p>
            <a:pPr algn="ctr"/>
            <a:r>
              <a:rPr lang="en-US" sz="7200" b="1" dirty="0" smtClean="0"/>
              <a:t>Scenario 2:</a:t>
            </a:r>
          </a:p>
          <a:p>
            <a:pPr algn="ctr"/>
            <a:r>
              <a:rPr lang="en-US" sz="72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Non-Whiting</a:t>
            </a:r>
            <a:endParaRPr lang="en-US" sz="72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5424" y="3017869"/>
            <a:ext cx="4738591" cy="29947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015" y="2652288"/>
            <a:ext cx="5378464" cy="3076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71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" y="0"/>
            <a:ext cx="9144000" cy="2000750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81353" y="2459934"/>
            <a:ext cx="8581290" cy="36069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chemeClr val="accent1"/>
                </a:solidFill>
                <a:latin typeface="+mj-lt"/>
                <a:ea typeface="+mj-ea"/>
                <a:cs typeface="Arial Narrow Bold"/>
              </a:defRPr>
            </a:lvl1pPr>
          </a:lstStyle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b="0" dirty="0" smtClean="0"/>
              <a:t>Based on recent 3 years footprint, range of </a:t>
            </a:r>
            <a:r>
              <a:rPr lang="en-US" b="0" dirty="0" err="1" smtClean="0"/>
              <a:t>groundfish</a:t>
            </a:r>
            <a:r>
              <a:rPr lang="en-US" b="0" dirty="0" smtClean="0"/>
              <a:t> catch and bycatch patterns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b="0" dirty="0" smtClean="0"/>
              <a:t>Bycatch level of 1,000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b="0" dirty="0" smtClean="0"/>
              <a:t>Seasonality: </a:t>
            </a:r>
            <a:r>
              <a:rPr lang="en-US" sz="3200" b="0" dirty="0" smtClean="0"/>
              <a:t>winter (11/1-4/30), summer (5/1-10/31)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200" b="0" dirty="0" smtClean="0"/>
              <a:t>Significant increases in Chinook bycatch in mid-water non-whiting fishery</a:t>
            </a:r>
          </a:p>
        </p:txBody>
      </p:sp>
      <p:cxnSp>
        <p:nvCxnSpPr>
          <p:cNvPr id="21" name="Elbow Connector 20"/>
          <p:cNvCxnSpPr>
            <a:stCxn id="23" idx="2"/>
            <a:endCxn id="25" idx="1"/>
          </p:cNvCxnSpPr>
          <p:nvPr/>
        </p:nvCxnSpPr>
        <p:spPr>
          <a:xfrm rot="5400000" flipH="1" flipV="1">
            <a:off x="6236981" y="288361"/>
            <a:ext cx="670014" cy="1730705"/>
          </a:xfrm>
          <a:prstGeom prst="bentConnector4">
            <a:avLst>
              <a:gd name="adj1" fmla="val -34119"/>
              <a:gd name="adj2" fmla="val 72231"/>
            </a:avLst>
          </a:prstGeom>
          <a:ln w="127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1"/>
          <p:cNvCxnSpPr/>
          <p:nvPr/>
        </p:nvCxnSpPr>
        <p:spPr>
          <a:xfrm flipV="1">
            <a:off x="5706635" y="1497723"/>
            <a:ext cx="2622299" cy="213860"/>
          </a:xfrm>
          <a:prstGeom prst="bentConnector3">
            <a:avLst>
              <a:gd name="adj1" fmla="val 50000"/>
            </a:avLst>
          </a:prstGeom>
          <a:ln w="127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4937135" y="675656"/>
            <a:ext cx="1539001" cy="813065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accent1">
                    <a:lumMod val="50000"/>
                  </a:schemeClr>
                </a:solidFill>
              </a:rPr>
              <a:t>Less constrained (Scenario 2B) 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59220" y="818707"/>
            <a:ext cx="3215979" cy="104110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Baseline </a:t>
            </a:r>
            <a:r>
              <a:rPr lang="en-US" sz="2400" dirty="0"/>
              <a:t>(Scenario </a:t>
            </a:r>
            <a:r>
              <a:rPr lang="en-US" sz="2400" dirty="0" smtClean="0"/>
              <a:t>2A) </a:t>
            </a:r>
            <a:endParaRPr lang="en-US" sz="2400" dirty="0"/>
          </a:p>
        </p:txBody>
      </p:sp>
      <p:sp>
        <p:nvSpPr>
          <p:cNvPr id="25" name="Rectangle 24"/>
          <p:cNvSpPr/>
          <p:nvPr/>
        </p:nvSpPr>
        <p:spPr>
          <a:xfrm>
            <a:off x="7437341" y="561238"/>
            <a:ext cx="1491752" cy="514937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Hybrid (2B1)</a:t>
            </a:r>
          </a:p>
        </p:txBody>
      </p:sp>
      <p:sp>
        <p:nvSpPr>
          <p:cNvPr id="26" name="Rectangle 25"/>
          <p:cNvSpPr/>
          <p:nvPr/>
        </p:nvSpPr>
        <p:spPr>
          <a:xfrm>
            <a:off x="7437341" y="1333223"/>
            <a:ext cx="1490625" cy="514937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1990s (2B2)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675794" y="1967"/>
            <a:ext cx="4944140" cy="45099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Non-whiting analysis (Scenario 2)</a:t>
            </a:r>
          </a:p>
        </p:txBody>
      </p:sp>
      <p:cxnSp>
        <p:nvCxnSpPr>
          <p:cNvPr id="28" name="Elbow Connector 27"/>
          <p:cNvCxnSpPr>
            <a:stCxn id="27" idx="2"/>
            <a:endCxn id="24" idx="0"/>
          </p:cNvCxnSpPr>
          <p:nvPr/>
        </p:nvCxnSpPr>
        <p:spPr>
          <a:xfrm rot="5400000">
            <a:off x="3024662" y="-304495"/>
            <a:ext cx="365750" cy="1880654"/>
          </a:xfrm>
          <a:prstGeom prst="bentConnector3">
            <a:avLst>
              <a:gd name="adj1" fmla="val 50000"/>
            </a:avLst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Elbow Connector 54"/>
          <p:cNvCxnSpPr/>
          <p:nvPr/>
        </p:nvCxnSpPr>
        <p:spPr>
          <a:xfrm rot="16200000" flipH="1">
            <a:off x="4664762" y="-118040"/>
            <a:ext cx="456830" cy="1507744"/>
          </a:xfrm>
          <a:prstGeom prst="bentConnector3">
            <a:avLst>
              <a:gd name="adj1" fmla="val 31380"/>
            </a:avLst>
          </a:prstGeom>
          <a:ln w="127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9287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374" y="0"/>
            <a:ext cx="9151374" cy="685247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870371" y="5980362"/>
            <a:ext cx="977465" cy="369332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Table 11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72563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Arrow 4"/>
          <p:cNvSpPr/>
          <p:nvPr/>
        </p:nvSpPr>
        <p:spPr>
          <a:xfrm rot="10800000">
            <a:off x="6601279" y="1277957"/>
            <a:ext cx="2000187" cy="84829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6" name="Picture 5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3" r="2925"/>
          <a:stretch/>
        </p:blipFill>
        <p:spPr bwMode="auto">
          <a:xfrm>
            <a:off x="113783" y="201397"/>
            <a:ext cx="6242948" cy="348966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171980" y="1487277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Bottomtrawl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1327535" y="4598921"/>
            <a:ext cx="3016432" cy="84829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Mid-water non-whiting</a:t>
            </a:r>
            <a:endParaRPr lang="en-US" dirty="0"/>
          </a:p>
        </p:txBody>
      </p:sp>
      <p:pic>
        <p:nvPicPr>
          <p:cNvPr id="9" name="Picture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3130" y="3256916"/>
            <a:ext cx="4420870" cy="3284855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8022771" y="73357"/>
            <a:ext cx="1140959" cy="369332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Figure 18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43436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4076" y="3187151"/>
            <a:ext cx="4942734" cy="316793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02557"/>
            <a:ext cx="8229600" cy="676014"/>
          </a:xfrm>
        </p:spPr>
        <p:txBody>
          <a:bodyPr/>
          <a:lstStyle/>
          <a:p>
            <a:r>
              <a:rPr lang="en-US" dirty="0" smtClean="0"/>
              <a:t>Bycatch by ESU/Region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711" y="878572"/>
            <a:ext cx="4995116" cy="32045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5985749"/>
            <a:ext cx="1121229" cy="369332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Figure 22</a:t>
            </a:r>
            <a:endParaRPr lang="en-US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78572"/>
            <a:ext cx="9180802" cy="6064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376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09946" y="2102721"/>
            <a:ext cx="8724104" cy="335519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chemeClr val="accent1"/>
                </a:solidFill>
                <a:latin typeface="+mj-lt"/>
                <a:ea typeface="+mj-ea"/>
                <a:cs typeface="Arial Narrow Bold"/>
              </a:defRPr>
            </a:lvl1pPr>
          </a:lstStyle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b="0" dirty="0" smtClean="0"/>
              <a:t>RCA open to fishing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b="0" dirty="0" smtClean="0"/>
              <a:t>Harvest levels and footprint similar to 1995-99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b="0" dirty="0" smtClean="0"/>
              <a:t>Expanding mid-water non-whiting trawl fishery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b="0" dirty="0" smtClean="0"/>
              <a:t>Bycatch levels of 4,500 and 9,000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b="0" dirty="0" smtClean="0"/>
              <a:t>Different assumptions of bycatch rates and effort given limitations of available data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b="0" dirty="0"/>
              <a:t>Seasonality: </a:t>
            </a:r>
            <a:r>
              <a:rPr lang="en-US" sz="3200" b="0" dirty="0"/>
              <a:t>winter (11/1-4/30), summer (5/1-10/31)</a:t>
            </a:r>
            <a:endParaRPr lang="en-US" b="0" dirty="0"/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b="0" dirty="0" smtClean="0"/>
          </a:p>
        </p:txBody>
      </p:sp>
      <p:sp>
        <p:nvSpPr>
          <p:cNvPr id="11" name="Rectangle 10"/>
          <p:cNvSpPr/>
          <p:nvPr/>
        </p:nvSpPr>
        <p:spPr>
          <a:xfrm>
            <a:off x="1" y="0"/>
            <a:ext cx="9144000" cy="2000750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Elbow Connector 11"/>
          <p:cNvCxnSpPr>
            <a:stCxn id="14" idx="3"/>
          </p:cNvCxnSpPr>
          <p:nvPr/>
        </p:nvCxnSpPr>
        <p:spPr>
          <a:xfrm flipV="1">
            <a:off x="5381239" y="662559"/>
            <a:ext cx="2070508" cy="700912"/>
          </a:xfrm>
          <a:prstGeom prst="bentConnector3">
            <a:avLst>
              <a:gd name="adj1" fmla="val 50000"/>
            </a:avLst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/>
          <p:cNvCxnSpPr>
            <a:stCxn id="14" idx="3"/>
          </p:cNvCxnSpPr>
          <p:nvPr/>
        </p:nvCxnSpPr>
        <p:spPr>
          <a:xfrm>
            <a:off x="5381239" y="1363471"/>
            <a:ext cx="2947695" cy="190756"/>
          </a:xfrm>
          <a:prstGeom prst="bentConnector3">
            <a:avLst>
              <a:gd name="adj1" fmla="val 50000"/>
            </a:avLst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3317358" y="822279"/>
            <a:ext cx="2063881" cy="108238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Less constrained (Scenario 2B)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36953" y="790152"/>
            <a:ext cx="1801850" cy="514516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2">
                    <a:lumMod val="25000"/>
                  </a:schemeClr>
                </a:solidFill>
              </a:rPr>
              <a:t>Baseline </a:t>
            </a:r>
            <a:r>
              <a:rPr lang="en-US" sz="1400" dirty="0">
                <a:solidFill>
                  <a:schemeClr val="bg2">
                    <a:lumMod val="25000"/>
                  </a:schemeClr>
                </a:solidFill>
              </a:rPr>
              <a:t>(Scenario </a:t>
            </a:r>
            <a:r>
              <a:rPr lang="en-US" sz="1400" dirty="0" smtClean="0">
                <a:solidFill>
                  <a:schemeClr val="bg2">
                    <a:lumMod val="25000"/>
                  </a:schemeClr>
                </a:solidFill>
              </a:rPr>
              <a:t>2A</a:t>
            </a:r>
            <a:r>
              <a:rPr lang="en-US" sz="1200" dirty="0" smtClean="0">
                <a:solidFill>
                  <a:schemeClr val="bg2">
                    <a:lumMod val="25000"/>
                  </a:schemeClr>
                </a:solidFill>
              </a:rPr>
              <a:t>)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en-US" sz="2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108430" y="447625"/>
            <a:ext cx="1820663" cy="68505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Hybrid (2B1)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751675" y="1389726"/>
            <a:ext cx="2176292" cy="51493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1990s (2B2)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675794" y="58470"/>
            <a:ext cx="4944140" cy="38915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Non-whiting analysis (Scenario 2)</a:t>
            </a:r>
          </a:p>
        </p:txBody>
      </p:sp>
      <p:cxnSp>
        <p:nvCxnSpPr>
          <p:cNvPr id="19" name="Elbow Connector 18"/>
          <p:cNvCxnSpPr/>
          <p:nvPr/>
        </p:nvCxnSpPr>
        <p:spPr>
          <a:xfrm>
            <a:off x="3095676" y="447625"/>
            <a:ext cx="1028316" cy="431156"/>
          </a:xfrm>
          <a:prstGeom prst="bentConnector3">
            <a:avLst>
              <a:gd name="adj1" fmla="val 50000"/>
            </a:avLst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16785" y="0"/>
            <a:ext cx="9144000" cy="6858000"/>
            <a:chOff x="0" y="0"/>
            <a:chExt cx="9144000" cy="68580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 rot="20745416">
              <a:off x="3896763" y="1318320"/>
              <a:ext cx="3030583" cy="963140"/>
            </a:xfrm>
            <a:prstGeom prst="rect">
              <a:avLst/>
            </a:prstGeom>
            <a:noFill/>
          </p:spPr>
          <p:txBody>
            <a:bodyPr wrap="square" rtlCol="0">
              <a:prstTxWarp prst="textChevron">
                <a:avLst/>
              </a:prstTxWarp>
              <a:spAutoFit/>
            </a:bodyPr>
            <a:lstStyle/>
            <a:p>
              <a:r>
                <a:rPr lang="en-US" sz="3200" b="1" dirty="0" smtClean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pattFill prst="narHorz">
                    <a:fgClr>
                      <a:schemeClr val="accent3"/>
                    </a:fgClr>
                    <a:bgClr>
                      <a:schemeClr val="accent3">
                        <a:lumMod val="40000"/>
                        <a:lumOff val="60000"/>
                      </a:schemeClr>
                    </a:bgClr>
                  </a:patt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  <a:latin typeface="Showcard Gothic" panose="04020904020102020604" pitchFamily="82" charset="0"/>
                </a:rPr>
                <a:t>Uncertainty</a:t>
              </a:r>
              <a:endParaRPr lang="en-US" sz="3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howcard Gothic" panose="04020904020102020604" pitchFamily="82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83325" y="5590152"/>
              <a:ext cx="18026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2">
                      <a:lumMod val="75000"/>
                    </a:schemeClr>
                  </a:solidFill>
                </a:rPr>
                <a:t>S.S Sean Paul</a:t>
              </a:r>
              <a:endParaRPr lang="en-US" dirty="0">
                <a:solidFill>
                  <a:schemeClr val="bg2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25610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8" y="0"/>
            <a:ext cx="4841602" cy="36137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634" y="1232148"/>
            <a:ext cx="3189382" cy="833588"/>
          </a:xfrm>
        </p:spPr>
        <p:txBody>
          <a:bodyPr>
            <a:noAutofit/>
          </a:bodyPr>
          <a:lstStyle/>
          <a:p>
            <a:r>
              <a:rPr lang="en-US" sz="4800" dirty="0">
                <a:solidFill>
                  <a:srgbClr val="00B0F0"/>
                </a:solidFill>
              </a:rPr>
              <a:t>How much?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718" y="6029571"/>
            <a:ext cx="1508396" cy="338554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Tables 14 and 18</a:t>
            </a:r>
            <a:endParaRPr lang="en-US" sz="1600" b="1" dirty="0"/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523933" y="481421"/>
            <a:ext cx="2208198" cy="59503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chemeClr val="accent1"/>
                </a:solidFill>
                <a:latin typeface="+mj-lt"/>
                <a:ea typeface="+mj-ea"/>
                <a:cs typeface="Arial Narrow Bold"/>
              </a:defRPr>
            </a:lvl1pPr>
          </a:lstStyle>
          <a:p>
            <a:r>
              <a:rPr lang="en-US" sz="2800" dirty="0" smtClean="0">
                <a:solidFill>
                  <a:srgbClr val="00B0F0"/>
                </a:solidFill>
              </a:rPr>
              <a:t>Scenario 2B1</a:t>
            </a:r>
            <a:endParaRPr lang="en-US" sz="2800" dirty="0">
              <a:solidFill>
                <a:srgbClr val="00B0F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999" y="5673193"/>
            <a:ext cx="4395597" cy="54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8141" y="3396344"/>
            <a:ext cx="5545859" cy="3487800"/>
          </a:xfrm>
          <a:prstGeom prst="rect">
            <a:avLst/>
          </a:prstGeom>
        </p:spPr>
      </p:pic>
      <p:sp>
        <p:nvSpPr>
          <p:cNvPr id="27" name="Title 1"/>
          <p:cNvSpPr txBox="1">
            <a:spLocks/>
          </p:cNvSpPr>
          <p:nvPr/>
        </p:nvSpPr>
        <p:spPr>
          <a:xfrm>
            <a:off x="4595190" y="3494087"/>
            <a:ext cx="2208198" cy="59503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chemeClr val="accent1"/>
                </a:solidFill>
                <a:latin typeface="+mj-lt"/>
                <a:ea typeface="+mj-ea"/>
                <a:cs typeface="Arial Narrow Bold"/>
              </a:defRPr>
            </a:lvl1pPr>
          </a:lstStyle>
          <a:p>
            <a:r>
              <a:rPr lang="en-US" sz="2800" dirty="0" smtClean="0">
                <a:solidFill>
                  <a:srgbClr val="00B0F0"/>
                </a:solidFill>
              </a:rPr>
              <a:t>Scenario 2B2</a:t>
            </a:r>
            <a:endParaRPr lang="en-US" sz="2800" dirty="0">
              <a:solidFill>
                <a:srgbClr val="00B0F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31095"/>
            <a:ext cx="9166087" cy="684151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28" y="-160653"/>
            <a:ext cx="9123341" cy="6900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621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45347" y="2197954"/>
            <a:ext cx="8680939" cy="320632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chemeClr val="accent1"/>
                </a:solidFill>
                <a:latin typeface="+mj-lt"/>
                <a:ea typeface="+mj-ea"/>
                <a:cs typeface="Arial Narrow Bold"/>
              </a:defRPr>
            </a:lvl1pPr>
          </a:lstStyle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200" b="0" dirty="0" err="1" smtClean="0"/>
              <a:t>Reinitiation</a:t>
            </a:r>
            <a:r>
              <a:rPr lang="en-US" sz="3200" b="0" dirty="0" smtClean="0"/>
              <a:t> – 2013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200" b="0" dirty="0" smtClean="0"/>
              <a:t>Workshop seeking stakeholder/manager input - 2015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200" b="0" dirty="0" smtClean="0"/>
              <a:t>Council motion with bycatch scenarios – Sept 2015</a:t>
            </a:r>
          </a:p>
          <a:p>
            <a:pPr marL="914400" lvl="1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 smtClean="0"/>
              <a:t>Range of fishery structure</a:t>
            </a:r>
          </a:p>
          <a:p>
            <a:pPr marL="914400" lvl="1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 smtClean="0"/>
              <a:t>Overall bycatch, distribution and stock specific impacts 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200" b="0" dirty="0" smtClean="0"/>
              <a:t>Results in March; Final Recommendation in April 2017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200" b="0" dirty="0" smtClean="0"/>
              <a:t>Biological opinion by end of 2017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43318" y="727002"/>
            <a:ext cx="8662139" cy="74860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chemeClr val="accent1"/>
                </a:solidFill>
                <a:latin typeface="+mj-lt"/>
                <a:ea typeface="+mj-ea"/>
                <a:cs typeface="Arial Narrow Bold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we got here….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031" y="290272"/>
            <a:ext cx="2243013" cy="2370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951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4530" y="3256176"/>
            <a:ext cx="4498463" cy="3074148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 rot="10800000">
            <a:off x="5747048" y="1277956"/>
            <a:ext cx="2726827" cy="84829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753497" y="1487277"/>
            <a:ext cx="16034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Bottomtrawl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1210482" y="4269311"/>
            <a:ext cx="3016432" cy="84829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Mid-water non-whiting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234866"/>
            <a:ext cx="5437399" cy="350779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00891" y="5960992"/>
            <a:ext cx="4859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Panel A is Scenario 2B2; Panel B is Scenario 2B1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24057" y="68611"/>
            <a:ext cx="1719943" cy="338554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Figures 20 and 21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974217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25439"/>
            <a:ext cx="8229600" cy="676014"/>
          </a:xfrm>
        </p:spPr>
        <p:txBody>
          <a:bodyPr/>
          <a:lstStyle/>
          <a:p>
            <a:r>
              <a:rPr lang="en-US" dirty="0" smtClean="0"/>
              <a:t>Bycatch by ESU/Region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99874"/>
            <a:ext cx="4324121" cy="30675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5474" y="699874"/>
            <a:ext cx="4021577" cy="30681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91567" y="3466011"/>
            <a:ext cx="3922741" cy="287521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054421" y="5968082"/>
            <a:ext cx="969059" cy="369332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Table 11</a:t>
            </a:r>
            <a:endParaRPr lang="en-US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2676" y="-21127"/>
            <a:ext cx="9145317" cy="635854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440" y="34418"/>
            <a:ext cx="9152611" cy="6302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964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0446" y="1180492"/>
            <a:ext cx="8229600" cy="2473331"/>
          </a:xfrm>
        </p:spPr>
        <p:txBody>
          <a:bodyPr>
            <a:noAutofit/>
          </a:bodyPr>
          <a:lstStyle/>
          <a:p>
            <a:pPr algn="ctr"/>
            <a:r>
              <a:rPr lang="en-US" sz="7200" b="1" dirty="0" smtClean="0"/>
              <a:t>Scenario 3:</a:t>
            </a:r>
          </a:p>
          <a:p>
            <a:pPr marL="857250" indent="-857250" algn="ctr">
              <a:buFont typeface="Arial" panose="020B0604020202020204" pitchFamily="34" charset="0"/>
              <a:buChar char="•"/>
            </a:pPr>
            <a:r>
              <a:rPr lang="en-US" sz="72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Reserve</a:t>
            </a:r>
          </a:p>
          <a:p>
            <a:pPr marL="857250" indent="-857250" algn="ctr">
              <a:buFont typeface="Arial" panose="020B0604020202020204" pitchFamily="34" charset="0"/>
              <a:buChar char="•"/>
            </a:pPr>
            <a:r>
              <a:rPr lang="en-US" sz="72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Single, Combined</a:t>
            </a:r>
            <a:endParaRPr lang="en-US" sz="72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751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3999" cy="105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281353" y="2102721"/>
            <a:ext cx="8581290" cy="335519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chemeClr val="accent1"/>
                </a:solidFill>
                <a:latin typeface="+mj-lt"/>
                <a:ea typeface="+mj-ea"/>
                <a:cs typeface="Arial Narrow Bold"/>
              </a:defRPr>
            </a:lvl1pPr>
          </a:lstStyle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b="0" dirty="0" smtClean="0"/>
              <a:t>Fishing scenarios associated with </a:t>
            </a:r>
          </a:p>
          <a:p>
            <a:pPr marL="914400" lvl="1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200" b="0" dirty="0" smtClean="0">
                <a:solidFill>
                  <a:schemeClr val="tx2"/>
                </a:solidFill>
              </a:rPr>
              <a:t>Whiting Chinook bycatch of 11,000</a:t>
            </a:r>
          </a:p>
          <a:p>
            <a:pPr marL="914400" lvl="1" indent="-45720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b="0" dirty="0" smtClean="0">
                <a:solidFill>
                  <a:schemeClr val="tx2"/>
                </a:solidFill>
              </a:rPr>
              <a:t>Non-whiting Chinook bycatch of 4,500</a:t>
            </a:r>
          </a:p>
          <a:p>
            <a:pPr marL="457200" indent="-45720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0" dirty="0" smtClean="0"/>
              <a:t>Reserve of 5,500 Chinook</a:t>
            </a:r>
            <a:endParaRPr lang="en-US" b="0" dirty="0"/>
          </a:p>
          <a:p>
            <a:pPr marL="457200" indent="-45720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0" dirty="0" smtClean="0"/>
              <a:t>Rules of access to reserve undefined and beyond scope of this analysis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43318" y="1037213"/>
            <a:ext cx="8662139" cy="74860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chemeClr val="accent1"/>
                </a:solidFill>
                <a:latin typeface="+mj-lt"/>
                <a:ea typeface="+mj-ea"/>
                <a:cs typeface="Arial Narrow Bold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Reserve</a:t>
            </a:r>
          </a:p>
        </p:txBody>
      </p:sp>
    </p:spTree>
    <p:extLst>
      <p:ext uri="{BB962C8B-B14F-4D97-AF65-F5344CB8AC3E}">
        <p14:creationId xmlns:p14="http://schemas.microsoft.com/office/powerpoint/2010/main" val="844330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3999" cy="105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281353" y="2102721"/>
            <a:ext cx="8581290" cy="335519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chemeClr val="accent1"/>
                </a:solidFill>
                <a:latin typeface="+mj-lt"/>
                <a:ea typeface="+mj-ea"/>
                <a:cs typeface="Arial Narrow Bold"/>
              </a:defRPr>
            </a:lvl1pPr>
          </a:lstStyle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b="0" dirty="0" smtClean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43318" y="1037213"/>
            <a:ext cx="8662139" cy="74860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chemeClr val="accent1"/>
                </a:solidFill>
                <a:latin typeface="+mj-lt"/>
                <a:ea typeface="+mj-ea"/>
                <a:cs typeface="Arial Narrow Bold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Conclusions: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43318" y="2102721"/>
            <a:ext cx="8621715" cy="425236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chemeClr val="accent1"/>
                </a:solidFill>
                <a:latin typeface="+mj-lt"/>
                <a:ea typeface="+mj-ea"/>
                <a:cs typeface="Arial Narrow Bold"/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Could </a:t>
            </a:r>
            <a:r>
              <a:rPr lang="en-US" sz="3200" dirty="0"/>
              <a:t>be a valuable tool </a:t>
            </a:r>
            <a:r>
              <a:rPr lang="en-US" sz="3200" dirty="0" smtClean="0"/>
              <a:t>to: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dirty="0" smtClean="0"/>
              <a:t>promote </a:t>
            </a:r>
            <a:r>
              <a:rPr lang="en-US" sz="2000" dirty="0"/>
              <a:t>a viable </a:t>
            </a:r>
            <a:r>
              <a:rPr lang="en-US" sz="2000" dirty="0" err="1"/>
              <a:t>groundfish</a:t>
            </a:r>
            <a:r>
              <a:rPr lang="en-US" sz="2000" dirty="0"/>
              <a:t> fishery, </a:t>
            </a:r>
            <a:endParaRPr lang="en-US" sz="2000" dirty="0" smtClean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dirty="0" smtClean="0"/>
              <a:t>accommodate uncertainty in both bycatch and salmon status = greater stability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dirty="0"/>
              <a:t>p</a:t>
            </a:r>
            <a:r>
              <a:rPr lang="en-US" sz="2000" dirty="0" smtClean="0"/>
              <a:t>rovide incentives to reduce bycatch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dirty="0"/>
              <a:t>a</a:t>
            </a:r>
            <a:r>
              <a:rPr lang="en-US" sz="2000" dirty="0" smtClean="0"/>
              <a:t>ddress fishing equities without excessive constraint on </a:t>
            </a:r>
            <a:r>
              <a:rPr lang="en-US" sz="2000" dirty="0" err="1" smtClean="0"/>
              <a:t>groundfish</a:t>
            </a:r>
            <a:r>
              <a:rPr lang="en-US" sz="2000" dirty="0" smtClean="0"/>
              <a:t> fishing</a:t>
            </a:r>
            <a:endParaRPr lang="en-US" sz="2000" dirty="0"/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200" b="0" dirty="0" smtClean="0"/>
              <a:t>Non-whiting fleet more likely to access reserve</a:t>
            </a:r>
            <a:endParaRPr lang="en-US" sz="3200" b="0" dirty="0"/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200" b="0" dirty="0" smtClean="0"/>
              <a:t>Reserve should accommodate overages in most cases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200" b="0" dirty="0" smtClean="0"/>
              <a:t>Rules to access reserve to be defined</a:t>
            </a:r>
            <a:endParaRPr lang="en-US" b="0" dirty="0"/>
          </a:p>
          <a:p>
            <a:pPr>
              <a:spcBef>
                <a:spcPts val="600"/>
              </a:spcBef>
            </a:pPr>
            <a:endParaRPr lang="en-US" b="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-38651"/>
            <a:ext cx="9093037" cy="6896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696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3999" cy="105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281353" y="2102721"/>
            <a:ext cx="8581290" cy="407230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chemeClr val="accent1"/>
                </a:solidFill>
                <a:latin typeface="+mj-lt"/>
                <a:ea typeface="+mj-ea"/>
                <a:cs typeface="Arial Narrow Bold"/>
              </a:defRPr>
            </a:lvl1pPr>
          </a:lstStyle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b="0" dirty="0"/>
              <a:t>O</a:t>
            </a:r>
            <a:r>
              <a:rPr lang="en-US" b="0" dirty="0" smtClean="0"/>
              <a:t>verall Chinook bycatch less than 20K except in limited cases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b="0" dirty="0" smtClean="0"/>
              <a:t>More limited in responsiveness to stock comp.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b="0" dirty="0" smtClean="0"/>
              <a:t>Challenges to managing for a single threshold</a:t>
            </a:r>
          </a:p>
          <a:p>
            <a:pPr marL="914400" lvl="1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S</a:t>
            </a:r>
            <a:r>
              <a:rPr lang="en-US" sz="2400" dirty="0" smtClean="0"/>
              <a:t>easonality, location, distribution of fleets affect magnitude and composition of bycatch</a:t>
            </a:r>
          </a:p>
          <a:p>
            <a:pPr marL="914400" lvl="1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D</a:t>
            </a:r>
            <a:r>
              <a:rPr lang="en-US" sz="2400" dirty="0" smtClean="0"/>
              <a:t>ifferences are important to analysis of effects</a:t>
            </a:r>
          </a:p>
          <a:p>
            <a:pPr marL="914400" lvl="1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 smtClean="0"/>
              <a:t>Single threshold does not recognize these important differences.</a:t>
            </a:r>
          </a:p>
          <a:p>
            <a:pPr marL="914400" lvl="1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914400" lvl="1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43318" y="1037213"/>
            <a:ext cx="8662139" cy="74860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chemeClr val="accent1"/>
                </a:solidFill>
                <a:latin typeface="+mj-lt"/>
                <a:ea typeface="+mj-ea"/>
                <a:cs typeface="Arial Narrow Bold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Combined, single threshold of 20,000</a:t>
            </a:r>
          </a:p>
        </p:txBody>
      </p:sp>
    </p:spTree>
    <p:extLst>
      <p:ext uri="{BB962C8B-B14F-4D97-AF65-F5344CB8AC3E}">
        <p14:creationId xmlns:p14="http://schemas.microsoft.com/office/powerpoint/2010/main" val="2928521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3999" cy="105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209946" y="1850160"/>
            <a:ext cx="8724104" cy="344240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chemeClr val="accent1"/>
                </a:solidFill>
                <a:latin typeface="+mj-lt"/>
                <a:ea typeface="+mj-ea"/>
                <a:cs typeface="Arial Narrow Bold"/>
              </a:defRPr>
            </a:lvl1pPr>
          </a:lstStyle>
          <a:p>
            <a:pPr>
              <a:spcBef>
                <a:spcPts val="600"/>
              </a:spcBef>
            </a:pPr>
            <a:r>
              <a:rPr lang="en-US" b="0" dirty="0" smtClean="0"/>
              <a:t>What scenario best captures what you expect to see in the future in terms of…</a:t>
            </a:r>
            <a:endParaRPr lang="en-US" b="0" dirty="0"/>
          </a:p>
          <a:p>
            <a:pPr marL="914400" lvl="1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Fishing structure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14400" lvl="1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Fishing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pattern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14400" lvl="1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Magnitude or range of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groundfish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whiting catch/effort</a:t>
            </a:r>
          </a:p>
          <a:p>
            <a:pPr marL="914400" lvl="1" indent="-45720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Associated estimated salmon bycatch</a:t>
            </a:r>
          </a:p>
          <a:p>
            <a:pPr>
              <a:spcBef>
                <a:spcPts val="600"/>
              </a:spcBef>
            </a:pPr>
            <a:r>
              <a:rPr lang="en-US" b="0" dirty="0" smtClean="0"/>
              <a:t>What actions will be taken to reduce Chinook bycatch to stay within the allowable limits?</a:t>
            </a:r>
            <a:endParaRPr lang="en-US" b="0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63913" y="843901"/>
            <a:ext cx="8662139" cy="74860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chemeClr val="accent1"/>
                </a:solidFill>
                <a:latin typeface="+mj-lt"/>
                <a:ea typeface="+mj-ea"/>
                <a:cs typeface="Arial Narrow Bold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Proposed Action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0" y="0"/>
            <a:ext cx="9144000" cy="6355081"/>
            <a:chOff x="0" y="0"/>
            <a:chExt cx="9144000" cy="635508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9144000" cy="6355081"/>
            </a:xfrm>
            <a:prstGeom prst="rect">
              <a:avLst/>
            </a:prstGeom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57688" y="737175"/>
              <a:ext cx="1101532" cy="481920"/>
            </a:xfrm>
            <a:prstGeom prst="rect">
              <a:avLst/>
            </a:prstGeom>
            <a:solidFill>
              <a:schemeClr val="bg1">
                <a:alpha val="15000"/>
              </a:schemeClr>
            </a:solidFill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5092" y="496087"/>
              <a:ext cx="1256284" cy="7822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35495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390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7648969"/>
              </p:ext>
            </p:extLst>
          </p:nvPr>
        </p:nvGraphicFramePr>
        <p:xfrm>
          <a:off x="4047315" y="505932"/>
          <a:ext cx="4533903" cy="54608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3" name="Bitmap Image" r:id="rId4" imgW="6447619" imgH="8059275" progId="Paint.Picture">
                  <p:embed/>
                </p:oleObj>
              </mc:Choice>
              <mc:Fallback>
                <p:oleObj name="Bitmap Image" r:id="rId4" imgW="6447619" imgH="8059275" progId="Paint.Picture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7315" y="505932"/>
                        <a:ext cx="4533903" cy="546087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"/>
            <a:ext cx="9143999" cy="351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6243298"/>
              </p:ext>
            </p:extLst>
          </p:nvPr>
        </p:nvGraphicFramePr>
        <p:xfrm>
          <a:off x="0" y="505932"/>
          <a:ext cx="5088803" cy="54154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4" name="Bitmap Image" r:id="rId7" imgW="6523810" imgH="8000000" progId="Paint.Picture">
                  <p:embed/>
                </p:oleObj>
              </mc:Choice>
              <mc:Fallback>
                <p:oleObj name="Bitmap Image" r:id="rId7" imgW="6523810" imgH="8000000" progId="Paint.Pictur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05932"/>
                        <a:ext cx="5088803" cy="541543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254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Oval 2"/>
          <p:cNvSpPr/>
          <p:nvPr/>
        </p:nvSpPr>
        <p:spPr>
          <a:xfrm>
            <a:off x="2170594" y="3868966"/>
            <a:ext cx="518615" cy="75413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28575">
                <a:solidFill>
                  <a:schemeClr val="tx1"/>
                </a:solidFill>
              </a:ln>
            </a:endParaRPr>
          </a:p>
        </p:txBody>
      </p:sp>
      <p:sp>
        <p:nvSpPr>
          <p:cNvPr id="8" name="Oval 7"/>
          <p:cNvSpPr/>
          <p:nvPr/>
        </p:nvSpPr>
        <p:spPr>
          <a:xfrm>
            <a:off x="5817608" y="3486151"/>
            <a:ext cx="518615" cy="1024662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28575">
                <a:solidFill>
                  <a:schemeClr val="tx1"/>
                </a:solidFill>
              </a:ln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019176"/>
            <a:ext cx="1441789" cy="40839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567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3</a:t>
            </a:fld>
            <a:endParaRPr lang="en-US" dirty="0"/>
          </a:p>
        </p:txBody>
      </p:sp>
      <p:cxnSp>
        <p:nvCxnSpPr>
          <p:cNvPr id="11" name="Elbow Connector 10"/>
          <p:cNvCxnSpPr>
            <a:stCxn id="9" idx="2"/>
            <a:endCxn id="5" idx="0"/>
          </p:cNvCxnSpPr>
          <p:nvPr/>
        </p:nvCxnSpPr>
        <p:spPr>
          <a:xfrm rot="16200000" flipH="1">
            <a:off x="6391389" y="2072416"/>
            <a:ext cx="456830" cy="1507744"/>
          </a:xfrm>
          <a:prstGeom prst="bentConnector3">
            <a:avLst>
              <a:gd name="adj1" fmla="val 50000"/>
            </a:avLst>
          </a:prstGeom>
          <a:ln w="127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1"/>
          <p:cNvCxnSpPr>
            <a:stCxn id="5" idx="2"/>
            <a:endCxn id="7" idx="0"/>
          </p:cNvCxnSpPr>
          <p:nvPr/>
        </p:nvCxnSpPr>
        <p:spPr>
          <a:xfrm rot="5400000">
            <a:off x="6700969" y="3770973"/>
            <a:ext cx="575913" cy="769502"/>
          </a:xfrm>
          <a:prstGeom prst="bentConnector3">
            <a:avLst>
              <a:gd name="adj1" fmla="val 50000"/>
            </a:avLst>
          </a:prstGeom>
          <a:ln w="127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/>
          <p:cNvCxnSpPr>
            <a:stCxn id="5" idx="2"/>
            <a:endCxn id="8" idx="0"/>
          </p:cNvCxnSpPr>
          <p:nvPr/>
        </p:nvCxnSpPr>
        <p:spPr>
          <a:xfrm rot="16200000" flipH="1">
            <a:off x="7502679" y="3738765"/>
            <a:ext cx="563807" cy="821812"/>
          </a:xfrm>
          <a:prstGeom prst="bentConnector3">
            <a:avLst>
              <a:gd name="adj1" fmla="val 50000"/>
            </a:avLst>
          </a:prstGeom>
          <a:ln w="127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19"/>
          <p:cNvCxnSpPr>
            <a:endCxn id="18" idx="0"/>
          </p:cNvCxnSpPr>
          <p:nvPr/>
        </p:nvCxnSpPr>
        <p:spPr>
          <a:xfrm>
            <a:off x="2174117" y="2833511"/>
            <a:ext cx="1010606" cy="221190"/>
          </a:xfrm>
          <a:prstGeom prst="bentConnector2">
            <a:avLst/>
          </a:prstGeom>
          <a:ln w="127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lbow Connector 20"/>
          <p:cNvCxnSpPr>
            <a:stCxn id="17" idx="2"/>
            <a:endCxn id="19" idx="0"/>
          </p:cNvCxnSpPr>
          <p:nvPr/>
        </p:nvCxnSpPr>
        <p:spPr>
          <a:xfrm rot="5400000">
            <a:off x="1650097" y="2420747"/>
            <a:ext cx="461840" cy="806072"/>
          </a:xfrm>
          <a:prstGeom prst="bentConnector3">
            <a:avLst>
              <a:gd name="adj1" fmla="val 50000"/>
            </a:avLst>
          </a:prstGeom>
          <a:ln w="127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6604175" y="3054703"/>
            <a:ext cx="1539001" cy="8130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Less constrained (Scenario 2B) </a:t>
            </a:r>
          </a:p>
        </p:txBody>
      </p:sp>
      <p:sp>
        <p:nvSpPr>
          <p:cNvPr id="6" name="Rectangle 5"/>
          <p:cNvSpPr/>
          <p:nvPr/>
        </p:nvSpPr>
        <p:spPr>
          <a:xfrm>
            <a:off x="4189359" y="3054703"/>
            <a:ext cx="1417502" cy="8130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 smtClean="0"/>
              <a:t>Baseline</a:t>
            </a:r>
          </a:p>
          <a:p>
            <a:pPr algn="ctr"/>
            <a:r>
              <a:rPr lang="en-US" sz="1350" dirty="0" smtClean="0"/>
              <a:t>(</a:t>
            </a:r>
            <a:r>
              <a:rPr lang="en-US" sz="1350" dirty="0"/>
              <a:t>Scenario </a:t>
            </a:r>
            <a:r>
              <a:rPr lang="en-US" sz="1350" dirty="0" smtClean="0"/>
              <a:t>2A): </a:t>
            </a:r>
            <a:endParaRPr lang="en-US" sz="1350" dirty="0"/>
          </a:p>
        </p:txBody>
      </p:sp>
      <p:sp>
        <p:nvSpPr>
          <p:cNvPr id="7" name="Rectangle 6"/>
          <p:cNvSpPr/>
          <p:nvPr/>
        </p:nvSpPr>
        <p:spPr>
          <a:xfrm>
            <a:off x="5858298" y="4443681"/>
            <a:ext cx="1491752" cy="51493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Hybrid (2B1)</a:t>
            </a:r>
          </a:p>
        </p:txBody>
      </p:sp>
      <p:sp>
        <p:nvSpPr>
          <p:cNvPr id="8" name="Rectangle 7"/>
          <p:cNvSpPr/>
          <p:nvPr/>
        </p:nvSpPr>
        <p:spPr>
          <a:xfrm>
            <a:off x="7450175" y="4431575"/>
            <a:ext cx="1490625" cy="51493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1990s (2B2)</a:t>
            </a:r>
          </a:p>
        </p:txBody>
      </p:sp>
      <p:sp>
        <p:nvSpPr>
          <p:cNvPr id="9" name="Rectangle 8"/>
          <p:cNvSpPr/>
          <p:nvPr/>
        </p:nvSpPr>
        <p:spPr>
          <a:xfrm>
            <a:off x="4932422" y="1822521"/>
            <a:ext cx="1867020" cy="77535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Non-whiting </a:t>
            </a:r>
          </a:p>
          <a:p>
            <a:pPr algn="ctr"/>
            <a:r>
              <a:rPr lang="en-US" sz="1350" dirty="0" smtClean="0"/>
              <a:t>(Scenario </a:t>
            </a:r>
            <a:r>
              <a:rPr lang="en-US" sz="1350" dirty="0"/>
              <a:t>2)</a:t>
            </a:r>
          </a:p>
        </p:txBody>
      </p:sp>
      <p:cxnSp>
        <p:nvCxnSpPr>
          <p:cNvPr id="10" name="Elbow Connector 9"/>
          <p:cNvCxnSpPr>
            <a:stCxn id="9" idx="2"/>
            <a:endCxn id="6" idx="0"/>
          </p:cNvCxnSpPr>
          <p:nvPr/>
        </p:nvCxnSpPr>
        <p:spPr>
          <a:xfrm rot="5400000">
            <a:off x="5153607" y="2342377"/>
            <a:ext cx="456830" cy="967821"/>
          </a:xfrm>
          <a:prstGeom prst="bentConnector3">
            <a:avLst>
              <a:gd name="adj1" fmla="val 50000"/>
            </a:avLst>
          </a:prstGeom>
          <a:ln w="127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076858" y="3964768"/>
            <a:ext cx="1625617" cy="1026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dirty="0"/>
              <a:t>Recent landings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dirty="0"/>
              <a:t>Recent bycatch rates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865931" y="5024724"/>
            <a:ext cx="1507744" cy="13251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dirty="0"/>
              <a:t>1990s landings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dirty="0"/>
              <a:t>recent bycatch rates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450175" y="5029948"/>
            <a:ext cx="1490625" cy="13251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dirty="0"/>
              <a:t>1990s landings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dirty="0"/>
              <a:t>EDCP (1990s) bycatch rates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548864" y="1817511"/>
            <a:ext cx="1470377" cy="7753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 smtClean="0"/>
              <a:t>Whiting</a:t>
            </a:r>
          </a:p>
          <a:p>
            <a:pPr algn="ctr"/>
            <a:r>
              <a:rPr lang="en-US" sz="1350" dirty="0" smtClean="0"/>
              <a:t> </a:t>
            </a:r>
            <a:r>
              <a:rPr lang="en-US" sz="1350" dirty="0"/>
              <a:t>(Scenario 1)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433189" y="3054701"/>
            <a:ext cx="1503067" cy="16164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Resumption of at-sea processing S. of 42° (1B)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00737" y="3054703"/>
            <a:ext cx="1554487" cy="10173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Recent historical footprint </a:t>
            </a:r>
            <a:r>
              <a:rPr lang="en-US" sz="1350" dirty="0" smtClean="0"/>
              <a:t>and northern footprint (1A</a:t>
            </a:r>
            <a:r>
              <a:rPr lang="en-US" sz="135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74544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15623"/>
            <a:ext cx="8229600" cy="2947057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8800" b="1" dirty="0" smtClean="0"/>
              <a:t>Scenario 1:</a:t>
            </a:r>
          </a:p>
          <a:p>
            <a:pPr algn="ctr"/>
            <a:r>
              <a:rPr lang="en-US" sz="88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Whiting</a:t>
            </a:r>
            <a:endParaRPr lang="en-US" sz="88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2889151"/>
            <a:ext cx="8128000" cy="321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465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9873"/>
            <a:ext cx="9144000" cy="2000750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81353" y="2591617"/>
            <a:ext cx="8581290" cy="307430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chemeClr val="accent1"/>
                </a:solidFill>
                <a:latin typeface="+mj-lt"/>
                <a:ea typeface="+mj-ea"/>
                <a:cs typeface="Arial Narrow Bold"/>
              </a:defRPr>
            </a:lvl1pPr>
          </a:lstStyle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4000" b="0" dirty="0" smtClean="0"/>
              <a:t>Assume geographic footprint unchanged</a:t>
            </a:r>
          </a:p>
          <a:p>
            <a:pPr marL="914400" lvl="1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4000" dirty="0" smtClean="0"/>
              <a:t>Full north/south distribution</a:t>
            </a:r>
            <a:endParaRPr lang="en-US" sz="4000" b="0" dirty="0" smtClean="0"/>
          </a:p>
          <a:p>
            <a:pPr marL="914400" lvl="1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4000" b="0" dirty="0" smtClean="0"/>
              <a:t>Northern footprint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4000" b="0" dirty="0" smtClean="0"/>
              <a:t>Chinook bycatch level of 11,000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43318" y="1037213"/>
            <a:ext cx="8662139" cy="74860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chemeClr val="accent1"/>
                </a:solidFill>
                <a:latin typeface="+mj-lt"/>
                <a:ea typeface="+mj-ea"/>
                <a:cs typeface="Arial Narrow Bold"/>
              </a:defRPr>
            </a:lvl1pPr>
          </a:lstStyle>
          <a:p>
            <a:pPr>
              <a:lnSpc>
                <a:spcPct val="150000"/>
              </a:lnSpc>
            </a:pPr>
            <a:endParaRPr lang="en-US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43320" y="49254"/>
            <a:ext cx="6868394" cy="1865269"/>
            <a:chOff x="3519736" y="3399374"/>
            <a:chExt cx="5489899" cy="2305847"/>
          </a:xfrm>
        </p:grpSpPr>
        <p:cxnSp>
          <p:nvCxnSpPr>
            <p:cNvPr id="22" name="Elbow Connector 21"/>
            <p:cNvCxnSpPr/>
            <p:nvPr/>
          </p:nvCxnSpPr>
          <p:spPr>
            <a:xfrm>
              <a:off x="7261691" y="4186911"/>
              <a:ext cx="1010606" cy="221190"/>
            </a:xfrm>
            <a:prstGeom prst="bentConnector2">
              <a:avLst/>
            </a:prstGeom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18"/>
            <p:cNvSpPr/>
            <p:nvPr/>
          </p:nvSpPr>
          <p:spPr>
            <a:xfrm>
              <a:off x="4905192" y="3399374"/>
              <a:ext cx="3304178" cy="50412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/>
                <a:t>Whiting analysis (Scenario 1)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7506568" y="4413618"/>
              <a:ext cx="1503067" cy="820366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>
                  <a:solidFill>
                    <a:schemeClr val="bg2">
                      <a:lumMod val="75000"/>
                    </a:schemeClr>
                  </a:solidFill>
                </a:rPr>
                <a:t>Resumption of at-sea processing S. of 42° (1B)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3519736" y="4401058"/>
              <a:ext cx="3823064" cy="1304163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Recent historical footprint </a:t>
              </a:r>
              <a:r>
                <a:rPr lang="en-US" sz="2000" dirty="0" smtClean="0"/>
                <a:t>and northern footprint (Scenario 1A</a:t>
              </a:r>
              <a:r>
                <a:rPr lang="en-US" sz="2000" dirty="0"/>
                <a:t>)</a:t>
              </a:r>
            </a:p>
          </p:txBody>
        </p:sp>
        <p:cxnSp>
          <p:nvCxnSpPr>
            <p:cNvPr id="23" name="Elbow Connector 22"/>
            <p:cNvCxnSpPr/>
            <p:nvPr/>
          </p:nvCxnSpPr>
          <p:spPr>
            <a:xfrm rot="5400000">
              <a:off x="6627736" y="3779662"/>
              <a:ext cx="461840" cy="806072"/>
            </a:xfrm>
            <a:prstGeom prst="bentConnector3">
              <a:avLst>
                <a:gd name="adj1" fmla="val 50000"/>
              </a:avLst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93917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402" y="73357"/>
            <a:ext cx="8773674" cy="614837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08401" y="73357"/>
            <a:ext cx="1934723" cy="369332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Table 4c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61797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887585"/>
            <a:ext cx="8900932" cy="433461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666875" y="3367087"/>
            <a:ext cx="800100" cy="828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312478" y="3367087"/>
            <a:ext cx="800100" cy="828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859486" y="5985749"/>
            <a:ext cx="1284514" cy="369332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Figure 11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55471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"/>
            <a:ext cx="9143999" cy="351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244718" y="623032"/>
            <a:ext cx="3705341" cy="39423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chemeClr val="accent1"/>
                </a:solidFill>
                <a:latin typeface="+mj-lt"/>
                <a:ea typeface="+mj-ea"/>
                <a:cs typeface="Arial Narrow Bold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Fleet distribution and stock composition reflects a shift south along the coast.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4777" y="341367"/>
            <a:ext cx="4949222" cy="6030437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 flipV="1">
            <a:off x="3950059" y="2450044"/>
            <a:ext cx="1536342" cy="824088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6020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189" y="771175"/>
            <a:ext cx="7794880" cy="5449902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64804" y="95161"/>
            <a:ext cx="8229600" cy="676014"/>
          </a:xfrm>
        </p:spPr>
        <p:txBody>
          <a:bodyPr/>
          <a:lstStyle/>
          <a:p>
            <a:r>
              <a:rPr lang="en-US" dirty="0" smtClean="0"/>
              <a:t>Bycatch by ESU/Region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106069" y="73357"/>
            <a:ext cx="1037931" cy="338554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Figure 12</a:t>
            </a:r>
            <a:endParaRPr lang="en-US" sz="16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189" y="785422"/>
            <a:ext cx="7794880" cy="5502657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6845584" y="3881617"/>
            <a:ext cx="369870" cy="462337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305732" y="3877872"/>
            <a:ext cx="369870" cy="462337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069020" y="3877873"/>
            <a:ext cx="369870" cy="462337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26" y="135993"/>
            <a:ext cx="9084274" cy="6411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597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7" grpId="0" animBg="1"/>
      <p:bldP spid="7" grpId="1" animBg="1"/>
      <p:bldP spid="12" grpId="0" animBg="1"/>
      <p:bldP spid="12" grpId="1" animBg="1"/>
    </p:bldLst>
  </p:timing>
</p:sld>
</file>

<file path=ppt/theme/theme1.xml><?xml version="1.0" encoding="utf-8"?>
<a:theme xmlns:a="http://schemas.openxmlformats.org/drawingml/2006/main" name="PPT_light_template_SWRO (1)">
  <a:themeElements>
    <a:clrScheme name="Custom 11">
      <a:dk1>
        <a:sysClr val="windowText" lastClr="000000"/>
      </a:dk1>
      <a:lt1>
        <a:sysClr val="window" lastClr="FFFFFF"/>
      </a:lt1>
      <a:dk2>
        <a:srgbClr val="00467F"/>
      </a:dk2>
      <a:lt2>
        <a:srgbClr val="CCE7EA"/>
      </a:lt2>
      <a:accent1>
        <a:srgbClr val="008998"/>
      </a:accent1>
      <a:accent2>
        <a:srgbClr val="CC9C4A"/>
      </a:accent2>
      <a:accent3>
        <a:srgbClr val="EA7125"/>
      </a:accent3>
      <a:accent4>
        <a:srgbClr val="738539"/>
      </a:accent4>
      <a:accent5>
        <a:srgbClr val="9C552D"/>
      </a:accent5>
      <a:accent6>
        <a:srgbClr val="C0311A"/>
      </a:accent6>
      <a:hlink>
        <a:srgbClr val="0000FF"/>
      </a:hlink>
      <a:folHlink>
        <a:srgbClr val="800080"/>
      </a:folHlink>
    </a:clrScheme>
    <a:fontScheme name="Horizon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NOAA Divider Slides">
  <a:themeElements>
    <a:clrScheme name="Custom 11">
      <a:dk1>
        <a:sysClr val="windowText" lastClr="000000"/>
      </a:dk1>
      <a:lt1>
        <a:sysClr val="window" lastClr="FFFFFF"/>
      </a:lt1>
      <a:dk2>
        <a:srgbClr val="00467F"/>
      </a:dk2>
      <a:lt2>
        <a:srgbClr val="CCE7EA"/>
      </a:lt2>
      <a:accent1>
        <a:srgbClr val="008998"/>
      </a:accent1>
      <a:accent2>
        <a:srgbClr val="CC9C4A"/>
      </a:accent2>
      <a:accent3>
        <a:srgbClr val="EA7125"/>
      </a:accent3>
      <a:accent4>
        <a:srgbClr val="738539"/>
      </a:accent4>
      <a:accent5>
        <a:srgbClr val="9C552D"/>
      </a:accent5>
      <a:accent6>
        <a:srgbClr val="C0311A"/>
      </a:accent6>
      <a:hlink>
        <a:srgbClr val="0000FF"/>
      </a:hlink>
      <a:folHlink>
        <a:srgbClr val="800080"/>
      </a:folHlink>
    </a:clrScheme>
    <a:fontScheme name="Horizon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NOAA Title Options">
  <a:themeElements>
    <a:clrScheme name="Custom 11">
      <a:dk1>
        <a:sysClr val="windowText" lastClr="000000"/>
      </a:dk1>
      <a:lt1>
        <a:sysClr val="window" lastClr="FFFFFF"/>
      </a:lt1>
      <a:dk2>
        <a:srgbClr val="00467F"/>
      </a:dk2>
      <a:lt2>
        <a:srgbClr val="CCE7EA"/>
      </a:lt2>
      <a:accent1>
        <a:srgbClr val="008998"/>
      </a:accent1>
      <a:accent2>
        <a:srgbClr val="CC9C4A"/>
      </a:accent2>
      <a:accent3>
        <a:srgbClr val="EA7125"/>
      </a:accent3>
      <a:accent4>
        <a:srgbClr val="738539"/>
      </a:accent4>
      <a:accent5>
        <a:srgbClr val="9C552D"/>
      </a:accent5>
      <a:accent6>
        <a:srgbClr val="C0311A"/>
      </a:accent6>
      <a:hlink>
        <a:srgbClr val="0000FF"/>
      </a:hlink>
      <a:folHlink>
        <a:srgbClr val="800080"/>
      </a:folHlink>
    </a:clrScheme>
    <a:fontScheme name="Horizon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PPT_light_template_SWRO (1)</Template>
  <TotalTime>18960</TotalTime>
  <Words>1138</Words>
  <Application>Microsoft Office PowerPoint</Application>
  <PresentationFormat>On-screen Show (4:3)</PresentationFormat>
  <Paragraphs>266</Paragraphs>
  <Slides>28</Slides>
  <Notes>27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7" baseType="lpstr">
      <vt:lpstr>Arial</vt:lpstr>
      <vt:lpstr>Arial Narrow</vt:lpstr>
      <vt:lpstr>Arial Narrow Bold</vt:lpstr>
      <vt:lpstr>Calibri</vt:lpstr>
      <vt:lpstr>Showcard Gothic</vt:lpstr>
      <vt:lpstr>PPT_light_template_SWRO (1)</vt:lpstr>
      <vt:lpstr>NOAA Divider Slides</vt:lpstr>
      <vt:lpstr>NOAA Title Options</vt:lpstr>
      <vt:lpstr>Bitmap Image</vt:lpstr>
      <vt:lpstr>Salmon Bycatch in the Pacific Coast Groundfish Fisheries:    Scenario Analysis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Bycatch by ESU/Region</vt:lpstr>
      <vt:lpstr>PowerPoint Presentation</vt:lpstr>
      <vt:lpstr>PowerPoint Presentation</vt:lpstr>
      <vt:lpstr>Bycatch by ESU/Region</vt:lpstr>
      <vt:lpstr>PowerPoint Presentation</vt:lpstr>
      <vt:lpstr>PowerPoint Presentation</vt:lpstr>
      <vt:lpstr>PowerPoint Presentation</vt:lpstr>
      <vt:lpstr>PowerPoint Presentation</vt:lpstr>
      <vt:lpstr>Bycatch by ESU/Region</vt:lpstr>
      <vt:lpstr>PowerPoint Presentation</vt:lpstr>
      <vt:lpstr>How much?</vt:lpstr>
      <vt:lpstr>PowerPoint Presentation</vt:lpstr>
      <vt:lpstr>Bycatch by ESU/Region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Sample Title</dc:title>
  <dc:creator>Katherine Cheney</dc:creator>
  <cp:lastModifiedBy>Sandra J. Krause</cp:lastModifiedBy>
  <cp:revision>882</cp:revision>
  <cp:lastPrinted>2017-03-06T19:18:17Z</cp:lastPrinted>
  <dcterms:created xsi:type="dcterms:W3CDTF">2013-09-24T23:01:15Z</dcterms:created>
  <dcterms:modified xsi:type="dcterms:W3CDTF">2017-03-10T01:21:38Z</dcterms:modified>
</cp:coreProperties>
</file>