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entation.xml" ContentType="application/vnd.openxmlformats-officedocument.presentationml.presentation.main+xml"/>
  <Override PartName="/ppt/slideLayouts/slideLayout6.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5.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75" r:id="rId3"/>
    <p:sldId id="257" r:id="rId4"/>
    <p:sldId id="259" r:id="rId5"/>
    <p:sldId id="258" r:id="rId6"/>
    <p:sldId id="260" r:id="rId7"/>
    <p:sldId id="261" r:id="rId8"/>
    <p:sldId id="262" r:id="rId9"/>
    <p:sldId id="263" r:id="rId10"/>
    <p:sldId id="264" r:id="rId11"/>
    <p:sldId id="267" r:id="rId12"/>
    <p:sldId id="265" r:id="rId13"/>
    <p:sldId id="268" r:id="rId14"/>
    <p:sldId id="270" r:id="rId15"/>
    <p:sldId id="269" r:id="rId16"/>
    <p:sldId id="271" r:id="rId17"/>
    <p:sldId id="272" r:id="rId18"/>
    <p:sldId id="273" r:id="rId19"/>
    <p:sldId id="276" r:id="rId20"/>
    <p:sldId id="277" r:id="rId21"/>
    <p:sldId id="278" r:id="rId22"/>
    <p:sldId id="279" r:id="rId23"/>
    <p:sldId id="280" r:id="rId24"/>
    <p:sldId id="281" r:id="rId25"/>
    <p:sldId id="379"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22"/>
    <p:restoredTop sz="80663"/>
  </p:normalViewPr>
  <p:slideViewPr>
    <p:cSldViewPr snapToGrid="0">
      <p:cViewPr varScale="1">
        <p:scale>
          <a:sx n="100" d="100"/>
          <a:sy n="100" d="100"/>
        </p:scale>
        <p:origin x="117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2DA876-1410-784F-971E-75F64C88A400}" type="datetimeFigureOut">
              <a:rPr lang="en-US" smtClean="0"/>
              <a:t>7/31/24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E08460-379D-F245-97ED-3937396E0F41}" type="slidenum">
              <a:rPr lang="en-US" smtClean="0"/>
              <a:t>‹#›</a:t>
            </a:fld>
            <a:endParaRPr lang="en-US"/>
          </a:p>
        </p:txBody>
      </p:sp>
    </p:spTree>
    <p:extLst>
      <p:ext uri="{BB962C8B-B14F-4D97-AF65-F5344CB8AC3E}">
        <p14:creationId xmlns:p14="http://schemas.microsoft.com/office/powerpoint/2010/main" val="4219962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BY 98 and 99 that seem not to be reduced when looking at just SRFC adults.  This reflect inconsistencies between </a:t>
            </a:r>
            <a:r>
              <a:rPr lang="en-US" dirty="0" err="1"/>
              <a:t>GrandTAB</a:t>
            </a:r>
            <a:r>
              <a:rPr lang="en-US" dirty="0"/>
              <a:t> (source of Munsch et al. spawner numbers) and Review Table B-1 (source of Sac Fall natural-area adults).  For example, for 1998 </a:t>
            </a:r>
            <a:r>
              <a:rPr lang="en-US" dirty="0" err="1"/>
              <a:t>GrandTAB</a:t>
            </a:r>
            <a:r>
              <a:rPr lang="en-US" dirty="0"/>
              <a:t> (</a:t>
            </a:r>
            <a:r>
              <a:rPr lang="en-US" dirty="0" err="1"/>
              <a:t>Azat</a:t>
            </a:r>
            <a:r>
              <a:rPr lang="en-US" dirty="0"/>
              <a:t> 2022) reports 141,079 fall Chinook (including grilse) spawning in Sacramento tributary natural areas and 6,318 spawning in the Sacramento mainstem natural areas for a total of 147,397 Sacramento Fall Chinook (including grilse) spawning in natural areas in 1998, somehow less than the 175,992 adult SRFC reported as spawning in natural areas in 1998 in Review Table B-1 (online Excel version).</a:t>
            </a:r>
          </a:p>
        </p:txBody>
      </p:sp>
      <p:sp>
        <p:nvSpPr>
          <p:cNvPr id="4" name="Slide Number Placeholder 3"/>
          <p:cNvSpPr>
            <a:spLocks noGrp="1"/>
          </p:cNvSpPr>
          <p:nvPr>
            <p:ph type="sldNum" sz="quarter" idx="5"/>
          </p:nvPr>
        </p:nvSpPr>
        <p:spPr/>
        <p:txBody>
          <a:bodyPr/>
          <a:lstStyle/>
          <a:p>
            <a:fld id="{1AE08460-379D-F245-97ED-3937396E0F41}" type="slidenum">
              <a:rPr lang="en-US" smtClean="0"/>
              <a:t>12</a:t>
            </a:fld>
            <a:endParaRPr lang="en-US"/>
          </a:p>
        </p:txBody>
      </p:sp>
    </p:spTree>
    <p:extLst>
      <p:ext uri="{BB962C8B-B14F-4D97-AF65-F5344CB8AC3E}">
        <p14:creationId xmlns:p14="http://schemas.microsoft.com/office/powerpoint/2010/main" val="1577366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adding points at low abundance change shape of curve at high abundance?</a:t>
            </a:r>
          </a:p>
          <a:p>
            <a:r>
              <a:rPr lang="en-US" dirty="0"/>
              <a:t>Shape of Ricker is constrained by the 2 parameters, can’t change just part of the curve.</a:t>
            </a:r>
          </a:p>
          <a:p>
            <a:r>
              <a:rPr lang="en-US" dirty="0"/>
              <a:t>Seven new years at low abundance, versus only a handful of years at high abundance.</a:t>
            </a:r>
          </a:p>
          <a:p>
            <a:r>
              <a:rPr lang="en-US" dirty="0"/>
              <a:t>Minimizing lognormal error, so </a:t>
            </a:r>
            <a:r>
              <a:rPr lang="en-US" dirty="0" err="1"/>
              <a:t>sensttive</a:t>
            </a:r>
            <a:r>
              <a:rPr lang="en-US" dirty="0"/>
              <a:t> to proportional errors which may look small at low abundance, not trying to minimize arithmetic-scale distance from points.</a:t>
            </a:r>
          </a:p>
        </p:txBody>
      </p:sp>
      <p:sp>
        <p:nvSpPr>
          <p:cNvPr id="4" name="Slide Number Placeholder 3"/>
          <p:cNvSpPr>
            <a:spLocks noGrp="1"/>
          </p:cNvSpPr>
          <p:nvPr>
            <p:ph type="sldNum" sz="quarter" idx="5"/>
          </p:nvPr>
        </p:nvSpPr>
        <p:spPr/>
        <p:txBody>
          <a:bodyPr/>
          <a:lstStyle/>
          <a:p>
            <a:fld id="{1AE08460-379D-F245-97ED-3937396E0F41}" type="slidenum">
              <a:rPr lang="en-US" smtClean="0"/>
              <a:t>17</a:t>
            </a:fld>
            <a:endParaRPr lang="en-US"/>
          </a:p>
        </p:txBody>
      </p:sp>
    </p:spTree>
    <p:extLst>
      <p:ext uri="{BB962C8B-B14F-4D97-AF65-F5344CB8AC3E}">
        <p14:creationId xmlns:p14="http://schemas.microsoft.com/office/powerpoint/2010/main" val="22639391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E08460-379D-F245-97ED-3937396E0F41}" type="slidenum">
              <a:rPr lang="en-US" smtClean="0"/>
              <a:t>18</a:t>
            </a:fld>
            <a:endParaRPr lang="en-US"/>
          </a:p>
        </p:txBody>
      </p:sp>
    </p:spTree>
    <p:extLst>
      <p:ext uri="{BB962C8B-B14F-4D97-AF65-F5344CB8AC3E}">
        <p14:creationId xmlns:p14="http://schemas.microsoft.com/office/powerpoint/2010/main" val="188948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Certain brood years may be having disproportionate effects on fit – 02 and 14 stand out visually, maybe 13 and 16 have stronger effects than it looks like too.</a:t>
            </a:r>
          </a:p>
        </p:txBody>
      </p:sp>
      <p:sp>
        <p:nvSpPr>
          <p:cNvPr id="4" name="Slide Number Placeholder 3"/>
          <p:cNvSpPr>
            <a:spLocks noGrp="1"/>
          </p:cNvSpPr>
          <p:nvPr>
            <p:ph type="sldNum" sz="quarter" idx="5"/>
          </p:nvPr>
        </p:nvSpPr>
        <p:spPr/>
        <p:txBody>
          <a:bodyPr/>
          <a:lstStyle/>
          <a:p>
            <a:fld id="{AB27B0DB-21CB-A84D-96A3-7FB43785044D}" type="slidenum">
              <a:rPr lang="en-US" smtClean="0"/>
              <a:t>21</a:t>
            </a:fld>
            <a:endParaRPr lang="en-US"/>
          </a:p>
        </p:txBody>
      </p:sp>
    </p:spTree>
    <p:extLst>
      <p:ext uri="{BB962C8B-B14F-4D97-AF65-F5344CB8AC3E}">
        <p14:creationId xmlns:p14="http://schemas.microsoft.com/office/powerpoint/2010/main" val="18305985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58E97-8795-4326-779A-D54FBD6144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5730DF9-3A94-0080-9F5B-93920DB62A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7B98B5B-752A-7775-719F-4C47E6D4CEE0}"/>
              </a:ext>
            </a:extLst>
          </p:cNvPr>
          <p:cNvSpPr>
            <a:spLocks noGrp="1"/>
          </p:cNvSpPr>
          <p:nvPr>
            <p:ph type="dt" sz="half" idx="10"/>
          </p:nvPr>
        </p:nvSpPr>
        <p:spPr/>
        <p:txBody>
          <a:bodyPr/>
          <a:lstStyle/>
          <a:p>
            <a:fld id="{63F61411-E1F8-4049-8B8B-16EB5A8933CD}" type="datetimeFigureOut">
              <a:rPr lang="en-US" smtClean="0"/>
              <a:t>7/31/24</a:t>
            </a:fld>
            <a:endParaRPr lang="en-US"/>
          </a:p>
        </p:txBody>
      </p:sp>
      <p:sp>
        <p:nvSpPr>
          <p:cNvPr id="5" name="Footer Placeholder 4">
            <a:extLst>
              <a:ext uri="{FF2B5EF4-FFF2-40B4-BE49-F238E27FC236}">
                <a16:creationId xmlns:a16="http://schemas.microsoft.com/office/drawing/2014/main" id="{D366147A-A658-D603-F2C0-90D788A767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FADB3F-B487-DF4F-BCF6-F03413618C1E}"/>
              </a:ext>
            </a:extLst>
          </p:cNvPr>
          <p:cNvSpPr>
            <a:spLocks noGrp="1"/>
          </p:cNvSpPr>
          <p:nvPr>
            <p:ph type="sldNum" sz="quarter" idx="12"/>
          </p:nvPr>
        </p:nvSpPr>
        <p:spPr/>
        <p:txBody>
          <a:bodyPr/>
          <a:lstStyle/>
          <a:p>
            <a:fld id="{B4A3F29D-BB8A-B04F-A793-0551D4ECBF6C}" type="slidenum">
              <a:rPr lang="en-US" smtClean="0"/>
              <a:t>‹#›</a:t>
            </a:fld>
            <a:endParaRPr lang="en-US"/>
          </a:p>
        </p:txBody>
      </p:sp>
    </p:spTree>
    <p:extLst>
      <p:ext uri="{BB962C8B-B14F-4D97-AF65-F5344CB8AC3E}">
        <p14:creationId xmlns:p14="http://schemas.microsoft.com/office/powerpoint/2010/main" val="3427127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992CA-07B0-05B5-56BC-9D7D9B9F575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AE0BBF-C803-9BC7-2D8A-258EBC25466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D696D8-9688-17C3-46DB-87174DA4EA41}"/>
              </a:ext>
            </a:extLst>
          </p:cNvPr>
          <p:cNvSpPr>
            <a:spLocks noGrp="1"/>
          </p:cNvSpPr>
          <p:nvPr>
            <p:ph type="dt" sz="half" idx="10"/>
          </p:nvPr>
        </p:nvSpPr>
        <p:spPr/>
        <p:txBody>
          <a:bodyPr/>
          <a:lstStyle/>
          <a:p>
            <a:fld id="{63F61411-E1F8-4049-8B8B-16EB5A8933CD}" type="datetimeFigureOut">
              <a:rPr lang="en-US" smtClean="0"/>
              <a:t>7/31/24</a:t>
            </a:fld>
            <a:endParaRPr lang="en-US"/>
          </a:p>
        </p:txBody>
      </p:sp>
      <p:sp>
        <p:nvSpPr>
          <p:cNvPr id="5" name="Footer Placeholder 4">
            <a:extLst>
              <a:ext uri="{FF2B5EF4-FFF2-40B4-BE49-F238E27FC236}">
                <a16:creationId xmlns:a16="http://schemas.microsoft.com/office/drawing/2014/main" id="{D74FA4F4-0468-746B-76D0-50ED5F0900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EBDDA0-A646-A1B9-7ED2-27C8500CA285}"/>
              </a:ext>
            </a:extLst>
          </p:cNvPr>
          <p:cNvSpPr>
            <a:spLocks noGrp="1"/>
          </p:cNvSpPr>
          <p:nvPr>
            <p:ph type="sldNum" sz="quarter" idx="12"/>
          </p:nvPr>
        </p:nvSpPr>
        <p:spPr/>
        <p:txBody>
          <a:bodyPr/>
          <a:lstStyle/>
          <a:p>
            <a:fld id="{B4A3F29D-BB8A-B04F-A793-0551D4ECBF6C}" type="slidenum">
              <a:rPr lang="en-US" smtClean="0"/>
              <a:t>‹#›</a:t>
            </a:fld>
            <a:endParaRPr lang="en-US"/>
          </a:p>
        </p:txBody>
      </p:sp>
    </p:spTree>
    <p:extLst>
      <p:ext uri="{BB962C8B-B14F-4D97-AF65-F5344CB8AC3E}">
        <p14:creationId xmlns:p14="http://schemas.microsoft.com/office/powerpoint/2010/main" val="605698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54775-0176-FE93-949A-580436AE92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F8DF033-C683-742C-9EF4-9BDCA69BFD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1241CDB-7C50-019D-378F-9E79D7C78C98}"/>
              </a:ext>
            </a:extLst>
          </p:cNvPr>
          <p:cNvSpPr>
            <a:spLocks noGrp="1"/>
          </p:cNvSpPr>
          <p:nvPr>
            <p:ph type="dt" sz="half" idx="10"/>
          </p:nvPr>
        </p:nvSpPr>
        <p:spPr/>
        <p:txBody>
          <a:bodyPr/>
          <a:lstStyle/>
          <a:p>
            <a:fld id="{63F61411-E1F8-4049-8B8B-16EB5A8933CD}" type="datetimeFigureOut">
              <a:rPr lang="en-US" smtClean="0"/>
              <a:t>7/31/24</a:t>
            </a:fld>
            <a:endParaRPr lang="en-US"/>
          </a:p>
        </p:txBody>
      </p:sp>
      <p:sp>
        <p:nvSpPr>
          <p:cNvPr id="5" name="Footer Placeholder 4">
            <a:extLst>
              <a:ext uri="{FF2B5EF4-FFF2-40B4-BE49-F238E27FC236}">
                <a16:creationId xmlns:a16="http://schemas.microsoft.com/office/drawing/2014/main" id="{D0A855FD-F7FC-E647-86F3-45D93A2D4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D313E9-4458-6FA6-0ED0-A98B40A76DBA}"/>
              </a:ext>
            </a:extLst>
          </p:cNvPr>
          <p:cNvSpPr>
            <a:spLocks noGrp="1"/>
          </p:cNvSpPr>
          <p:nvPr>
            <p:ph type="sldNum" sz="quarter" idx="12"/>
          </p:nvPr>
        </p:nvSpPr>
        <p:spPr/>
        <p:txBody>
          <a:bodyPr/>
          <a:lstStyle/>
          <a:p>
            <a:fld id="{B4A3F29D-BB8A-B04F-A793-0551D4ECBF6C}" type="slidenum">
              <a:rPr lang="en-US" smtClean="0"/>
              <a:t>‹#›</a:t>
            </a:fld>
            <a:endParaRPr lang="en-US"/>
          </a:p>
        </p:txBody>
      </p:sp>
    </p:spTree>
    <p:extLst>
      <p:ext uri="{BB962C8B-B14F-4D97-AF65-F5344CB8AC3E}">
        <p14:creationId xmlns:p14="http://schemas.microsoft.com/office/powerpoint/2010/main" val="2873411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67B33-7F58-2E25-4D4C-0966CE1BBA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AF40FA-AC47-84B8-985D-5FB6F665F75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EDE051-25A9-532E-DA8C-1810B2A3A03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2F1ABE-ACE9-686F-C625-A11390E744EB}"/>
              </a:ext>
            </a:extLst>
          </p:cNvPr>
          <p:cNvSpPr>
            <a:spLocks noGrp="1"/>
          </p:cNvSpPr>
          <p:nvPr>
            <p:ph type="dt" sz="half" idx="10"/>
          </p:nvPr>
        </p:nvSpPr>
        <p:spPr/>
        <p:txBody>
          <a:bodyPr/>
          <a:lstStyle/>
          <a:p>
            <a:fld id="{63F61411-E1F8-4049-8B8B-16EB5A8933CD}" type="datetimeFigureOut">
              <a:rPr lang="en-US" smtClean="0"/>
              <a:t>7/31/24</a:t>
            </a:fld>
            <a:endParaRPr lang="en-US"/>
          </a:p>
        </p:txBody>
      </p:sp>
      <p:sp>
        <p:nvSpPr>
          <p:cNvPr id="6" name="Footer Placeholder 5">
            <a:extLst>
              <a:ext uri="{FF2B5EF4-FFF2-40B4-BE49-F238E27FC236}">
                <a16:creationId xmlns:a16="http://schemas.microsoft.com/office/drawing/2014/main" id="{60625E55-8701-8499-6DC2-0E19F58552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D0DB0F-FCBA-1D07-C73B-944D9CAE4104}"/>
              </a:ext>
            </a:extLst>
          </p:cNvPr>
          <p:cNvSpPr>
            <a:spLocks noGrp="1"/>
          </p:cNvSpPr>
          <p:nvPr>
            <p:ph type="sldNum" sz="quarter" idx="12"/>
          </p:nvPr>
        </p:nvSpPr>
        <p:spPr/>
        <p:txBody>
          <a:bodyPr/>
          <a:lstStyle/>
          <a:p>
            <a:fld id="{B4A3F29D-BB8A-B04F-A793-0551D4ECBF6C}" type="slidenum">
              <a:rPr lang="en-US" smtClean="0"/>
              <a:t>‹#›</a:t>
            </a:fld>
            <a:endParaRPr lang="en-US"/>
          </a:p>
        </p:txBody>
      </p:sp>
    </p:spTree>
    <p:extLst>
      <p:ext uri="{BB962C8B-B14F-4D97-AF65-F5344CB8AC3E}">
        <p14:creationId xmlns:p14="http://schemas.microsoft.com/office/powerpoint/2010/main" val="2361825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D0C52-A6D1-0B59-7227-84A9EE098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BA9552-E794-08E1-D27C-B0DD647670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9C8BC6C-CD76-DFB3-C00E-838874195E9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EF5C5E0-B7AC-1AD1-32D8-87C61518D1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91F8BC1-B880-9310-DF30-1D7BB461ABB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9196EF0-7892-420D-CC07-E09C4D18D641}"/>
              </a:ext>
            </a:extLst>
          </p:cNvPr>
          <p:cNvSpPr>
            <a:spLocks noGrp="1"/>
          </p:cNvSpPr>
          <p:nvPr>
            <p:ph type="dt" sz="half" idx="10"/>
          </p:nvPr>
        </p:nvSpPr>
        <p:spPr/>
        <p:txBody>
          <a:bodyPr/>
          <a:lstStyle/>
          <a:p>
            <a:fld id="{63F61411-E1F8-4049-8B8B-16EB5A8933CD}" type="datetimeFigureOut">
              <a:rPr lang="en-US" smtClean="0"/>
              <a:t>7/31/24</a:t>
            </a:fld>
            <a:endParaRPr lang="en-US"/>
          </a:p>
        </p:txBody>
      </p:sp>
      <p:sp>
        <p:nvSpPr>
          <p:cNvPr id="8" name="Footer Placeholder 7">
            <a:extLst>
              <a:ext uri="{FF2B5EF4-FFF2-40B4-BE49-F238E27FC236}">
                <a16:creationId xmlns:a16="http://schemas.microsoft.com/office/drawing/2014/main" id="{392165A4-3F1C-B78E-FA0D-5BB9C3CE790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2637859-B1D8-4936-3EB1-35EA616EC1D1}"/>
              </a:ext>
            </a:extLst>
          </p:cNvPr>
          <p:cNvSpPr>
            <a:spLocks noGrp="1"/>
          </p:cNvSpPr>
          <p:nvPr>
            <p:ph type="sldNum" sz="quarter" idx="12"/>
          </p:nvPr>
        </p:nvSpPr>
        <p:spPr/>
        <p:txBody>
          <a:bodyPr/>
          <a:lstStyle/>
          <a:p>
            <a:fld id="{B4A3F29D-BB8A-B04F-A793-0551D4ECBF6C}" type="slidenum">
              <a:rPr lang="en-US" smtClean="0"/>
              <a:t>‹#›</a:t>
            </a:fld>
            <a:endParaRPr lang="en-US"/>
          </a:p>
        </p:txBody>
      </p:sp>
    </p:spTree>
    <p:extLst>
      <p:ext uri="{BB962C8B-B14F-4D97-AF65-F5344CB8AC3E}">
        <p14:creationId xmlns:p14="http://schemas.microsoft.com/office/powerpoint/2010/main" val="3772215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56C63-352B-455D-C732-BBF97928A90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012790F-E706-A8D9-F9A6-D294C64DA6D9}"/>
              </a:ext>
            </a:extLst>
          </p:cNvPr>
          <p:cNvSpPr>
            <a:spLocks noGrp="1"/>
          </p:cNvSpPr>
          <p:nvPr>
            <p:ph type="dt" sz="half" idx="10"/>
          </p:nvPr>
        </p:nvSpPr>
        <p:spPr/>
        <p:txBody>
          <a:bodyPr/>
          <a:lstStyle/>
          <a:p>
            <a:fld id="{63F61411-E1F8-4049-8B8B-16EB5A8933CD}" type="datetimeFigureOut">
              <a:rPr lang="en-US" smtClean="0"/>
              <a:t>7/31/24</a:t>
            </a:fld>
            <a:endParaRPr lang="en-US"/>
          </a:p>
        </p:txBody>
      </p:sp>
      <p:sp>
        <p:nvSpPr>
          <p:cNvPr id="4" name="Footer Placeholder 3">
            <a:extLst>
              <a:ext uri="{FF2B5EF4-FFF2-40B4-BE49-F238E27FC236}">
                <a16:creationId xmlns:a16="http://schemas.microsoft.com/office/drawing/2014/main" id="{79C0352A-7AB6-7A35-35E4-F29113E8963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FF22E07-C71B-F1A0-7810-B9C28B6011D0}"/>
              </a:ext>
            </a:extLst>
          </p:cNvPr>
          <p:cNvSpPr>
            <a:spLocks noGrp="1"/>
          </p:cNvSpPr>
          <p:nvPr>
            <p:ph type="sldNum" sz="quarter" idx="12"/>
          </p:nvPr>
        </p:nvSpPr>
        <p:spPr/>
        <p:txBody>
          <a:bodyPr/>
          <a:lstStyle/>
          <a:p>
            <a:fld id="{B4A3F29D-BB8A-B04F-A793-0551D4ECBF6C}" type="slidenum">
              <a:rPr lang="en-US" smtClean="0"/>
              <a:t>‹#›</a:t>
            </a:fld>
            <a:endParaRPr lang="en-US"/>
          </a:p>
        </p:txBody>
      </p:sp>
    </p:spTree>
    <p:extLst>
      <p:ext uri="{BB962C8B-B14F-4D97-AF65-F5344CB8AC3E}">
        <p14:creationId xmlns:p14="http://schemas.microsoft.com/office/powerpoint/2010/main" val="468553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0A7DB4-871C-BBE3-4796-D2A4DA78A51F}"/>
              </a:ext>
            </a:extLst>
          </p:cNvPr>
          <p:cNvSpPr>
            <a:spLocks noGrp="1"/>
          </p:cNvSpPr>
          <p:nvPr>
            <p:ph type="dt" sz="half" idx="10"/>
          </p:nvPr>
        </p:nvSpPr>
        <p:spPr/>
        <p:txBody>
          <a:bodyPr/>
          <a:lstStyle/>
          <a:p>
            <a:fld id="{63F61411-E1F8-4049-8B8B-16EB5A8933CD}" type="datetimeFigureOut">
              <a:rPr lang="en-US" smtClean="0"/>
              <a:t>7/31/24</a:t>
            </a:fld>
            <a:endParaRPr lang="en-US"/>
          </a:p>
        </p:txBody>
      </p:sp>
      <p:sp>
        <p:nvSpPr>
          <p:cNvPr id="3" name="Footer Placeholder 2">
            <a:extLst>
              <a:ext uri="{FF2B5EF4-FFF2-40B4-BE49-F238E27FC236}">
                <a16:creationId xmlns:a16="http://schemas.microsoft.com/office/drawing/2014/main" id="{9282A641-82CC-9126-51B5-88939CB9982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1C7D8B-D834-32D8-0EA4-7F7D54FA839D}"/>
              </a:ext>
            </a:extLst>
          </p:cNvPr>
          <p:cNvSpPr>
            <a:spLocks noGrp="1"/>
          </p:cNvSpPr>
          <p:nvPr>
            <p:ph type="sldNum" sz="quarter" idx="12"/>
          </p:nvPr>
        </p:nvSpPr>
        <p:spPr/>
        <p:txBody>
          <a:bodyPr/>
          <a:lstStyle/>
          <a:p>
            <a:fld id="{B4A3F29D-BB8A-B04F-A793-0551D4ECBF6C}" type="slidenum">
              <a:rPr lang="en-US" smtClean="0"/>
              <a:t>‹#›</a:t>
            </a:fld>
            <a:endParaRPr lang="en-US"/>
          </a:p>
        </p:txBody>
      </p:sp>
    </p:spTree>
    <p:extLst>
      <p:ext uri="{BB962C8B-B14F-4D97-AF65-F5344CB8AC3E}">
        <p14:creationId xmlns:p14="http://schemas.microsoft.com/office/powerpoint/2010/main" val="2132862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A51C1-5A25-3092-718B-E71DE82EDD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E032ABB-9095-C6FA-8E1B-4E37DE4E42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EF9AC9B-499B-660B-1516-EE19FE3107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B3D411-D262-4422-28C0-4E780BA3A586}"/>
              </a:ext>
            </a:extLst>
          </p:cNvPr>
          <p:cNvSpPr>
            <a:spLocks noGrp="1"/>
          </p:cNvSpPr>
          <p:nvPr>
            <p:ph type="dt" sz="half" idx="10"/>
          </p:nvPr>
        </p:nvSpPr>
        <p:spPr/>
        <p:txBody>
          <a:bodyPr/>
          <a:lstStyle/>
          <a:p>
            <a:fld id="{63F61411-E1F8-4049-8B8B-16EB5A8933CD}" type="datetimeFigureOut">
              <a:rPr lang="en-US" smtClean="0"/>
              <a:t>7/31/24</a:t>
            </a:fld>
            <a:endParaRPr lang="en-US"/>
          </a:p>
        </p:txBody>
      </p:sp>
      <p:sp>
        <p:nvSpPr>
          <p:cNvPr id="6" name="Footer Placeholder 5">
            <a:extLst>
              <a:ext uri="{FF2B5EF4-FFF2-40B4-BE49-F238E27FC236}">
                <a16:creationId xmlns:a16="http://schemas.microsoft.com/office/drawing/2014/main" id="{9B6089C5-6608-F5F9-0C32-B985F050D6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62FEF4-5413-1EB0-A261-234E8127B5A2}"/>
              </a:ext>
            </a:extLst>
          </p:cNvPr>
          <p:cNvSpPr>
            <a:spLocks noGrp="1"/>
          </p:cNvSpPr>
          <p:nvPr>
            <p:ph type="sldNum" sz="quarter" idx="12"/>
          </p:nvPr>
        </p:nvSpPr>
        <p:spPr/>
        <p:txBody>
          <a:bodyPr/>
          <a:lstStyle/>
          <a:p>
            <a:fld id="{B4A3F29D-BB8A-B04F-A793-0551D4ECBF6C}" type="slidenum">
              <a:rPr lang="en-US" smtClean="0"/>
              <a:t>‹#›</a:t>
            </a:fld>
            <a:endParaRPr lang="en-US"/>
          </a:p>
        </p:txBody>
      </p:sp>
    </p:spTree>
    <p:extLst>
      <p:ext uri="{BB962C8B-B14F-4D97-AF65-F5344CB8AC3E}">
        <p14:creationId xmlns:p14="http://schemas.microsoft.com/office/powerpoint/2010/main" val="3279612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4921B-E2F3-7110-43E7-B2CCE4A73D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DB20DE4-40F4-89DD-815E-BACBD05DA4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418E1C7-50B6-4FDC-6FBA-2FEBB34F46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EC153D-E918-AA70-E27B-6209D4B6A715}"/>
              </a:ext>
            </a:extLst>
          </p:cNvPr>
          <p:cNvSpPr>
            <a:spLocks noGrp="1"/>
          </p:cNvSpPr>
          <p:nvPr>
            <p:ph type="dt" sz="half" idx="10"/>
          </p:nvPr>
        </p:nvSpPr>
        <p:spPr/>
        <p:txBody>
          <a:bodyPr/>
          <a:lstStyle/>
          <a:p>
            <a:fld id="{63F61411-E1F8-4049-8B8B-16EB5A8933CD}" type="datetimeFigureOut">
              <a:rPr lang="en-US" smtClean="0"/>
              <a:t>7/31/24</a:t>
            </a:fld>
            <a:endParaRPr lang="en-US"/>
          </a:p>
        </p:txBody>
      </p:sp>
      <p:sp>
        <p:nvSpPr>
          <p:cNvPr id="6" name="Footer Placeholder 5">
            <a:extLst>
              <a:ext uri="{FF2B5EF4-FFF2-40B4-BE49-F238E27FC236}">
                <a16:creationId xmlns:a16="http://schemas.microsoft.com/office/drawing/2014/main" id="{A56F3CBE-9498-DDE7-D27A-F70B797B02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42C9DD-D2B0-DDCA-3C39-137E3C4D5EEC}"/>
              </a:ext>
            </a:extLst>
          </p:cNvPr>
          <p:cNvSpPr>
            <a:spLocks noGrp="1"/>
          </p:cNvSpPr>
          <p:nvPr>
            <p:ph type="sldNum" sz="quarter" idx="12"/>
          </p:nvPr>
        </p:nvSpPr>
        <p:spPr/>
        <p:txBody>
          <a:bodyPr/>
          <a:lstStyle/>
          <a:p>
            <a:fld id="{B4A3F29D-BB8A-B04F-A793-0551D4ECBF6C}" type="slidenum">
              <a:rPr lang="en-US" smtClean="0"/>
              <a:t>‹#›</a:t>
            </a:fld>
            <a:endParaRPr lang="en-US"/>
          </a:p>
        </p:txBody>
      </p:sp>
    </p:spTree>
    <p:extLst>
      <p:ext uri="{BB962C8B-B14F-4D97-AF65-F5344CB8AC3E}">
        <p14:creationId xmlns:p14="http://schemas.microsoft.com/office/powerpoint/2010/main" val="2268166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4476-7941-C27E-24CB-07A900D3F9A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57B90C7-E5B5-F46C-0BE9-9961685D84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FCE1DE-708E-E0EE-C43D-8725A3FD7777}"/>
              </a:ext>
            </a:extLst>
          </p:cNvPr>
          <p:cNvSpPr>
            <a:spLocks noGrp="1"/>
          </p:cNvSpPr>
          <p:nvPr>
            <p:ph type="dt" sz="half" idx="10"/>
          </p:nvPr>
        </p:nvSpPr>
        <p:spPr/>
        <p:txBody>
          <a:bodyPr/>
          <a:lstStyle/>
          <a:p>
            <a:fld id="{63F61411-E1F8-4049-8B8B-16EB5A8933CD}" type="datetimeFigureOut">
              <a:rPr lang="en-US" smtClean="0"/>
              <a:t>7/31/24</a:t>
            </a:fld>
            <a:endParaRPr lang="en-US"/>
          </a:p>
        </p:txBody>
      </p:sp>
      <p:sp>
        <p:nvSpPr>
          <p:cNvPr id="5" name="Footer Placeholder 4">
            <a:extLst>
              <a:ext uri="{FF2B5EF4-FFF2-40B4-BE49-F238E27FC236}">
                <a16:creationId xmlns:a16="http://schemas.microsoft.com/office/drawing/2014/main" id="{53192A38-DCF4-A434-A8C0-AA51EBBA24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7002C4-0326-6A5B-6BC7-FE814EC4EEE9}"/>
              </a:ext>
            </a:extLst>
          </p:cNvPr>
          <p:cNvSpPr>
            <a:spLocks noGrp="1"/>
          </p:cNvSpPr>
          <p:nvPr>
            <p:ph type="sldNum" sz="quarter" idx="12"/>
          </p:nvPr>
        </p:nvSpPr>
        <p:spPr/>
        <p:txBody>
          <a:bodyPr/>
          <a:lstStyle/>
          <a:p>
            <a:fld id="{B4A3F29D-BB8A-B04F-A793-0551D4ECBF6C}" type="slidenum">
              <a:rPr lang="en-US" smtClean="0"/>
              <a:t>‹#›</a:t>
            </a:fld>
            <a:endParaRPr lang="en-US"/>
          </a:p>
        </p:txBody>
      </p:sp>
    </p:spTree>
    <p:extLst>
      <p:ext uri="{BB962C8B-B14F-4D97-AF65-F5344CB8AC3E}">
        <p14:creationId xmlns:p14="http://schemas.microsoft.com/office/powerpoint/2010/main" val="1128902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3422FF-5D7C-BE67-696F-D1E15D7E346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12FD013-A76B-7462-9D6D-BFC0D2A17D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C298B4-8FB5-BF5A-8205-21DE1DEEC5D3}"/>
              </a:ext>
            </a:extLst>
          </p:cNvPr>
          <p:cNvSpPr>
            <a:spLocks noGrp="1"/>
          </p:cNvSpPr>
          <p:nvPr>
            <p:ph type="dt" sz="half" idx="10"/>
          </p:nvPr>
        </p:nvSpPr>
        <p:spPr/>
        <p:txBody>
          <a:bodyPr/>
          <a:lstStyle/>
          <a:p>
            <a:fld id="{63F61411-E1F8-4049-8B8B-16EB5A8933CD}" type="datetimeFigureOut">
              <a:rPr lang="en-US" smtClean="0"/>
              <a:t>7/31/24</a:t>
            </a:fld>
            <a:endParaRPr lang="en-US"/>
          </a:p>
        </p:txBody>
      </p:sp>
      <p:sp>
        <p:nvSpPr>
          <p:cNvPr id="5" name="Footer Placeholder 4">
            <a:extLst>
              <a:ext uri="{FF2B5EF4-FFF2-40B4-BE49-F238E27FC236}">
                <a16:creationId xmlns:a16="http://schemas.microsoft.com/office/drawing/2014/main" id="{1582C2B6-D9A5-8BE1-182D-768798D953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01E460-CDD3-51AD-FE0D-69FB1ADD5378}"/>
              </a:ext>
            </a:extLst>
          </p:cNvPr>
          <p:cNvSpPr>
            <a:spLocks noGrp="1"/>
          </p:cNvSpPr>
          <p:nvPr>
            <p:ph type="sldNum" sz="quarter" idx="12"/>
          </p:nvPr>
        </p:nvSpPr>
        <p:spPr/>
        <p:txBody>
          <a:bodyPr/>
          <a:lstStyle/>
          <a:p>
            <a:fld id="{B4A3F29D-BB8A-B04F-A793-0551D4ECBF6C}" type="slidenum">
              <a:rPr lang="en-US" smtClean="0"/>
              <a:t>‹#›</a:t>
            </a:fld>
            <a:endParaRPr lang="en-US"/>
          </a:p>
        </p:txBody>
      </p:sp>
    </p:spTree>
    <p:extLst>
      <p:ext uri="{BB962C8B-B14F-4D97-AF65-F5344CB8AC3E}">
        <p14:creationId xmlns:p14="http://schemas.microsoft.com/office/powerpoint/2010/main" val="3358104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1A7C51-5C14-7A3E-3138-EE96CFC721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28A0D78-295D-E846-AED3-2C29A63E122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9F10F4-45EC-FBD3-D9E4-1F1A6D83E1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F61411-E1F8-4049-8B8B-16EB5A8933CD}" type="datetimeFigureOut">
              <a:rPr lang="en-US" smtClean="0"/>
              <a:t>7/31/24</a:t>
            </a:fld>
            <a:endParaRPr lang="en-US"/>
          </a:p>
        </p:txBody>
      </p:sp>
      <p:sp>
        <p:nvSpPr>
          <p:cNvPr id="5" name="Footer Placeholder 4">
            <a:extLst>
              <a:ext uri="{FF2B5EF4-FFF2-40B4-BE49-F238E27FC236}">
                <a16:creationId xmlns:a16="http://schemas.microsoft.com/office/drawing/2014/main" id="{F2641BC9-E58D-D085-B8B8-151AD1C271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0948532-554D-F83F-4A9D-BE57A8DC68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A3F29D-BB8A-B04F-A793-0551D4ECBF6C}" type="slidenum">
              <a:rPr lang="en-US" smtClean="0"/>
              <a:t>‹#›</a:t>
            </a:fld>
            <a:endParaRPr lang="en-US"/>
          </a:p>
        </p:txBody>
      </p:sp>
    </p:spTree>
    <p:extLst>
      <p:ext uri="{BB962C8B-B14F-4D97-AF65-F5344CB8AC3E}">
        <p14:creationId xmlns:p14="http://schemas.microsoft.com/office/powerpoint/2010/main" val="19471944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will.satterthwaite@noaa.gov"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dx.doi.org/10.1139/cjfas-2020-0075"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hyperlink" Target="https://www.researchgate.net/publication/363414690_2020_RED_BLUFF_DIVERSION_DAM_ROTARY_TRAP_JUVENILE_ANADROMOUS_FISH_ABUNDANCE_ESTIMATES?enrichId=rgreq-12926eeea76ad304b9bca517734e667f-XXX&amp;enrichSource=Y292ZXJQYWdlOzM2MzQxNDY5MDtBUzoxMTQzMTI4MTA4MzcwMTAxN0AxNjYyNzM3MjE5NjE1&amp;el=1_x_2&amp;_esc=publicationCoverPdf"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doi.org/10.1139/f97-212"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CB5EE-2F43-600D-16C5-959F6AA52AF9}"/>
              </a:ext>
            </a:extLst>
          </p:cNvPr>
          <p:cNvSpPr>
            <a:spLocks noGrp="1"/>
          </p:cNvSpPr>
          <p:nvPr>
            <p:ph type="ctrTitle"/>
          </p:nvPr>
        </p:nvSpPr>
        <p:spPr/>
        <p:txBody>
          <a:bodyPr/>
          <a:lstStyle/>
          <a:p>
            <a:r>
              <a:rPr lang="en-US" dirty="0"/>
              <a:t>Progress on analyses to inform escapement targets</a:t>
            </a:r>
          </a:p>
        </p:txBody>
      </p:sp>
      <p:sp>
        <p:nvSpPr>
          <p:cNvPr id="3" name="Subtitle 2">
            <a:extLst>
              <a:ext uri="{FF2B5EF4-FFF2-40B4-BE49-F238E27FC236}">
                <a16:creationId xmlns:a16="http://schemas.microsoft.com/office/drawing/2014/main" id="{1C024881-71A0-458F-8B18-41EA37A6B082}"/>
              </a:ext>
            </a:extLst>
          </p:cNvPr>
          <p:cNvSpPr>
            <a:spLocks noGrp="1"/>
          </p:cNvSpPr>
          <p:nvPr>
            <p:ph type="subTitle" idx="1"/>
          </p:nvPr>
        </p:nvSpPr>
        <p:spPr/>
        <p:txBody>
          <a:bodyPr/>
          <a:lstStyle/>
          <a:p>
            <a:r>
              <a:rPr lang="en-US" dirty="0"/>
              <a:t>SRWG presentation August 7, 2024</a:t>
            </a:r>
          </a:p>
          <a:p>
            <a:r>
              <a:rPr lang="en-US" dirty="0"/>
              <a:t>Will Satterthwaite, </a:t>
            </a:r>
            <a:r>
              <a:rPr lang="en-US" dirty="0">
                <a:hlinkClick r:id="rId2"/>
              </a:rPr>
              <a:t>will.satterthwaite@noaa.gov</a:t>
            </a:r>
            <a:endParaRPr lang="en-US" dirty="0"/>
          </a:p>
        </p:txBody>
      </p:sp>
    </p:spTree>
    <p:extLst>
      <p:ext uri="{BB962C8B-B14F-4D97-AF65-F5344CB8AC3E}">
        <p14:creationId xmlns:p14="http://schemas.microsoft.com/office/powerpoint/2010/main" val="3918926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CB5EE-2F43-600D-16C5-959F6AA52AF9}"/>
              </a:ext>
            </a:extLst>
          </p:cNvPr>
          <p:cNvSpPr>
            <a:spLocks noGrp="1"/>
          </p:cNvSpPr>
          <p:nvPr>
            <p:ph type="ctrTitle"/>
          </p:nvPr>
        </p:nvSpPr>
        <p:spPr/>
        <p:txBody>
          <a:bodyPr/>
          <a:lstStyle/>
          <a:p>
            <a:r>
              <a:rPr lang="en-US" dirty="0"/>
              <a:t>Updating </a:t>
            </a:r>
            <a:r>
              <a:rPr lang="en-US" dirty="0">
                <a:hlinkClick r:id="rId2"/>
              </a:rPr>
              <a:t>Munsch et al. 2020 </a:t>
            </a:r>
            <a:r>
              <a:rPr lang="en-US" dirty="0"/>
              <a:t>spawner-recruit analysis</a:t>
            </a:r>
          </a:p>
        </p:txBody>
      </p:sp>
    </p:spTree>
    <p:extLst>
      <p:ext uri="{BB962C8B-B14F-4D97-AF65-F5344CB8AC3E}">
        <p14:creationId xmlns:p14="http://schemas.microsoft.com/office/powerpoint/2010/main" val="3270385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711FC-431C-29B8-D5BC-27CD065C2EB1}"/>
              </a:ext>
            </a:extLst>
          </p:cNvPr>
          <p:cNvSpPr>
            <a:spLocks noGrp="1"/>
          </p:cNvSpPr>
          <p:nvPr>
            <p:ph type="title"/>
          </p:nvPr>
        </p:nvSpPr>
        <p:spPr/>
        <p:txBody>
          <a:bodyPr/>
          <a:lstStyle/>
          <a:p>
            <a:r>
              <a:rPr lang="en-US" dirty="0"/>
              <a:t>Changes made</a:t>
            </a:r>
          </a:p>
        </p:txBody>
      </p:sp>
      <p:sp>
        <p:nvSpPr>
          <p:cNvPr id="3" name="Content Placeholder 2">
            <a:extLst>
              <a:ext uri="{FF2B5EF4-FFF2-40B4-BE49-F238E27FC236}">
                <a16:creationId xmlns:a16="http://schemas.microsoft.com/office/drawing/2014/main" id="{8A044EE5-7187-F1C8-4FE7-7E2605DD4286}"/>
              </a:ext>
            </a:extLst>
          </p:cNvPr>
          <p:cNvSpPr>
            <a:spLocks noGrp="1"/>
          </p:cNvSpPr>
          <p:nvPr>
            <p:ph idx="1"/>
          </p:nvPr>
        </p:nvSpPr>
        <p:spPr/>
        <p:txBody>
          <a:bodyPr>
            <a:normAutofit/>
          </a:bodyPr>
          <a:lstStyle/>
          <a:p>
            <a:r>
              <a:rPr lang="en-US" dirty="0"/>
              <a:t>Fixed treatment of sampling events where only Chinook above size cutoff were encountered</a:t>
            </a:r>
          </a:p>
          <a:p>
            <a:pPr lvl="1"/>
            <a:r>
              <a:rPr lang="en-US" dirty="0"/>
              <a:t>Should be treated as zeros, not discarded</a:t>
            </a:r>
          </a:p>
          <a:p>
            <a:r>
              <a:rPr lang="en-US" dirty="0"/>
              <a:t>Changed flow metric location from Freeport to Verona</a:t>
            </a:r>
          </a:p>
          <a:p>
            <a:pPr lvl="1"/>
            <a:r>
              <a:rPr lang="en-US" dirty="0"/>
              <a:t>Change in data reporting practices at Freeport gage</a:t>
            </a:r>
          </a:p>
          <a:p>
            <a:r>
              <a:rPr lang="en-US" dirty="0"/>
              <a:t>Changed units of spawners to natural-area SRFC adults</a:t>
            </a:r>
          </a:p>
          <a:p>
            <a:pPr lvl="1"/>
            <a:r>
              <a:rPr lang="en-US" dirty="0"/>
              <a:t>Provides units of more direct interest to SRWG</a:t>
            </a:r>
          </a:p>
          <a:p>
            <a:r>
              <a:rPr lang="en-US" dirty="0"/>
              <a:t>Added brood years 2016-2022</a:t>
            </a:r>
          </a:p>
        </p:txBody>
      </p:sp>
    </p:spTree>
    <p:extLst>
      <p:ext uri="{BB962C8B-B14F-4D97-AF65-F5344CB8AC3E}">
        <p14:creationId xmlns:p14="http://schemas.microsoft.com/office/powerpoint/2010/main" val="604913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711FC-431C-29B8-D5BC-27CD065C2EB1}"/>
              </a:ext>
            </a:extLst>
          </p:cNvPr>
          <p:cNvSpPr>
            <a:spLocks noGrp="1"/>
          </p:cNvSpPr>
          <p:nvPr>
            <p:ph type="title"/>
          </p:nvPr>
        </p:nvSpPr>
        <p:spPr/>
        <p:txBody>
          <a:bodyPr/>
          <a:lstStyle/>
          <a:p>
            <a:r>
              <a:rPr lang="en-US" dirty="0"/>
              <a:t>Changes made</a:t>
            </a:r>
          </a:p>
        </p:txBody>
      </p:sp>
      <p:sp>
        <p:nvSpPr>
          <p:cNvPr id="3" name="Content Placeholder 2">
            <a:extLst>
              <a:ext uri="{FF2B5EF4-FFF2-40B4-BE49-F238E27FC236}">
                <a16:creationId xmlns:a16="http://schemas.microsoft.com/office/drawing/2014/main" id="{8A044EE5-7187-F1C8-4FE7-7E2605DD4286}"/>
              </a:ext>
            </a:extLst>
          </p:cNvPr>
          <p:cNvSpPr>
            <a:spLocks noGrp="1"/>
          </p:cNvSpPr>
          <p:nvPr>
            <p:ph idx="1"/>
          </p:nvPr>
        </p:nvSpPr>
        <p:spPr/>
        <p:txBody>
          <a:bodyPr>
            <a:normAutofit/>
          </a:bodyPr>
          <a:lstStyle/>
          <a:p>
            <a:r>
              <a:rPr lang="en-US" dirty="0"/>
              <a:t>Fixed treatment of sampling events where only Chinook above size cutoff were encountered</a:t>
            </a:r>
          </a:p>
          <a:p>
            <a:pPr lvl="1"/>
            <a:r>
              <a:rPr lang="en-US" dirty="0"/>
              <a:t>Should be treated as zeros, not discarded</a:t>
            </a:r>
          </a:p>
          <a:p>
            <a:r>
              <a:rPr lang="en-US" dirty="0">
                <a:solidFill>
                  <a:schemeClr val="bg1">
                    <a:lumMod val="50000"/>
                  </a:schemeClr>
                </a:solidFill>
              </a:rPr>
              <a:t>Changed flow metric location from Freeport to Verona</a:t>
            </a:r>
          </a:p>
          <a:p>
            <a:pPr lvl="1"/>
            <a:r>
              <a:rPr lang="en-US" dirty="0">
                <a:solidFill>
                  <a:schemeClr val="bg1">
                    <a:lumMod val="50000"/>
                  </a:schemeClr>
                </a:solidFill>
              </a:rPr>
              <a:t>Change in data reporting practices at Freeport gage</a:t>
            </a:r>
          </a:p>
          <a:p>
            <a:r>
              <a:rPr lang="en-US" dirty="0">
                <a:solidFill>
                  <a:schemeClr val="bg1">
                    <a:lumMod val="50000"/>
                  </a:schemeClr>
                </a:solidFill>
              </a:rPr>
              <a:t>Changed units of spawners to natural-area SRFC adults</a:t>
            </a:r>
          </a:p>
          <a:p>
            <a:pPr lvl="1"/>
            <a:r>
              <a:rPr lang="en-US" dirty="0">
                <a:solidFill>
                  <a:schemeClr val="bg1">
                    <a:lumMod val="50000"/>
                  </a:schemeClr>
                </a:solidFill>
              </a:rPr>
              <a:t>Provides units of more direct interest to SRWG</a:t>
            </a:r>
          </a:p>
          <a:p>
            <a:r>
              <a:rPr lang="en-US" dirty="0">
                <a:solidFill>
                  <a:schemeClr val="bg1">
                    <a:lumMod val="50000"/>
                  </a:schemeClr>
                </a:solidFill>
              </a:rPr>
              <a:t>Added brood years 2016-2022</a:t>
            </a:r>
          </a:p>
        </p:txBody>
      </p:sp>
    </p:spTree>
    <p:extLst>
      <p:ext uri="{BB962C8B-B14F-4D97-AF65-F5344CB8AC3E}">
        <p14:creationId xmlns:p14="http://schemas.microsoft.com/office/powerpoint/2010/main" val="2381396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BF42B1C-62BA-6605-D521-AC58286C6E1B}"/>
              </a:ext>
            </a:extLst>
          </p:cNvPr>
          <p:cNvPicPr>
            <a:picLocks noChangeAspect="1"/>
          </p:cNvPicPr>
          <p:nvPr/>
        </p:nvPicPr>
        <p:blipFill>
          <a:blip r:embed="rId2"/>
          <a:stretch>
            <a:fillRect/>
          </a:stretch>
        </p:blipFill>
        <p:spPr>
          <a:xfrm>
            <a:off x="0" y="-1"/>
            <a:ext cx="7316762" cy="6605195"/>
          </a:xfrm>
          <a:prstGeom prst="rect">
            <a:avLst/>
          </a:prstGeom>
        </p:spPr>
      </p:pic>
    </p:spTree>
    <p:extLst>
      <p:ext uri="{BB962C8B-B14F-4D97-AF65-F5344CB8AC3E}">
        <p14:creationId xmlns:p14="http://schemas.microsoft.com/office/powerpoint/2010/main" val="2425232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C9C54C7-3CE0-F434-1504-ED31DA48724C}"/>
              </a:ext>
            </a:extLst>
          </p:cNvPr>
          <p:cNvPicPr>
            <a:picLocks noChangeAspect="1"/>
          </p:cNvPicPr>
          <p:nvPr/>
        </p:nvPicPr>
        <p:blipFill>
          <a:blip r:embed="rId2"/>
          <a:stretch>
            <a:fillRect/>
          </a:stretch>
        </p:blipFill>
        <p:spPr>
          <a:xfrm>
            <a:off x="0" y="-1"/>
            <a:ext cx="7315200" cy="6603785"/>
          </a:xfrm>
          <a:prstGeom prst="rect">
            <a:avLst/>
          </a:prstGeom>
        </p:spPr>
      </p:pic>
      <p:pic>
        <p:nvPicPr>
          <p:cNvPr id="6" name="Picture 5">
            <a:extLst>
              <a:ext uri="{FF2B5EF4-FFF2-40B4-BE49-F238E27FC236}">
                <a16:creationId xmlns:a16="http://schemas.microsoft.com/office/drawing/2014/main" id="{D85CB0D7-CDE5-378A-152D-9F8409C6A846}"/>
              </a:ext>
            </a:extLst>
          </p:cNvPr>
          <p:cNvPicPr>
            <a:picLocks noChangeAspect="1"/>
          </p:cNvPicPr>
          <p:nvPr/>
        </p:nvPicPr>
        <p:blipFill>
          <a:blip r:embed="rId3"/>
          <a:stretch>
            <a:fillRect/>
          </a:stretch>
        </p:blipFill>
        <p:spPr>
          <a:xfrm>
            <a:off x="7315200" y="1334494"/>
            <a:ext cx="4234126" cy="3822351"/>
          </a:xfrm>
          <a:prstGeom prst="rect">
            <a:avLst/>
          </a:prstGeom>
        </p:spPr>
      </p:pic>
      <p:sp>
        <p:nvSpPr>
          <p:cNvPr id="7" name="TextBox 6">
            <a:extLst>
              <a:ext uri="{FF2B5EF4-FFF2-40B4-BE49-F238E27FC236}">
                <a16:creationId xmlns:a16="http://schemas.microsoft.com/office/drawing/2014/main" id="{335C35A0-5B20-C305-3797-F9F216625FA2}"/>
              </a:ext>
            </a:extLst>
          </p:cNvPr>
          <p:cNvSpPr txBox="1"/>
          <p:nvPr/>
        </p:nvSpPr>
        <p:spPr>
          <a:xfrm>
            <a:off x="7957826" y="2027104"/>
            <a:ext cx="788999" cy="369332"/>
          </a:xfrm>
          <a:prstGeom prst="rect">
            <a:avLst/>
          </a:prstGeom>
          <a:noFill/>
        </p:spPr>
        <p:txBody>
          <a:bodyPr wrap="none" rtlCol="0">
            <a:spAutoFit/>
          </a:bodyPr>
          <a:lstStyle/>
          <a:p>
            <a:r>
              <a:rPr lang="en-US" dirty="0"/>
              <a:t>r=0.99</a:t>
            </a:r>
          </a:p>
        </p:txBody>
      </p:sp>
    </p:spTree>
    <p:extLst>
      <p:ext uri="{BB962C8B-B14F-4D97-AF65-F5344CB8AC3E}">
        <p14:creationId xmlns:p14="http://schemas.microsoft.com/office/powerpoint/2010/main" val="30658445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711FC-431C-29B8-D5BC-27CD065C2EB1}"/>
              </a:ext>
            </a:extLst>
          </p:cNvPr>
          <p:cNvSpPr>
            <a:spLocks noGrp="1"/>
          </p:cNvSpPr>
          <p:nvPr>
            <p:ph type="title"/>
          </p:nvPr>
        </p:nvSpPr>
        <p:spPr/>
        <p:txBody>
          <a:bodyPr/>
          <a:lstStyle/>
          <a:p>
            <a:r>
              <a:rPr lang="en-US" dirty="0"/>
              <a:t>Changes made</a:t>
            </a:r>
          </a:p>
        </p:txBody>
      </p:sp>
      <p:sp>
        <p:nvSpPr>
          <p:cNvPr id="3" name="Content Placeholder 2">
            <a:extLst>
              <a:ext uri="{FF2B5EF4-FFF2-40B4-BE49-F238E27FC236}">
                <a16:creationId xmlns:a16="http://schemas.microsoft.com/office/drawing/2014/main" id="{8A044EE5-7187-F1C8-4FE7-7E2605DD4286}"/>
              </a:ext>
            </a:extLst>
          </p:cNvPr>
          <p:cNvSpPr>
            <a:spLocks noGrp="1"/>
          </p:cNvSpPr>
          <p:nvPr>
            <p:ph idx="1"/>
          </p:nvPr>
        </p:nvSpPr>
        <p:spPr/>
        <p:txBody>
          <a:bodyPr>
            <a:normAutofit/>
          </a:bodyPr>
          <a:lstStyle/>
          <a:p>
            <a:r>
              <a:rPr lang="en-US" dirty="0">
                <a:solidFill>
                  <a:schemeClr val="bg1">
                    <a:lumMod val="50000"/>
                  </a:schemeClr>
                </a:solidFill>
              </a:rPr>
              <a:t>Fixed treatment of sampling events where only Chinook above size cutoff were encountered</a:t>
            </a:r>
          </a:p>
          <a:p>
            <a:pPr lvl="1"/>
            <a:r>
              <a:rPr lang="en-US" dirty="0">
                <a:solidFill>
                  <a:schemeClr val="bg1">
                    <a:lumMod val="50000"/>
                  </a:schemeClr>
                </a:solidFill>
              </a:rPr>
              <a:t>Should be treated as zeros, not discarded</a:t>
            </a:r>
          </a:p>
          <a:p>
            <a:r>
              <a:rPr lang="en-US" dirty="0"/>
              <a:t>Changed flow metric location from Freeport to Verona</a:t>
            </a:r>
          </a:p>
          <a:p>
            <a:pPr lvl="1"/>
            <a:r>
              <a:rPr lang="en-US" dirty="0"/>
              <a:t>Change in data reporting practices at Freeport gage</a:t>
            </a:r>
          </a:p>
          <a:p>
            <a:r>
              <a:rPr lang="en-US" dirty="0">
                <a:solidFill>
                  <a:schemeClr val="bg1">
                    <a:lumMod val="50000"/>
                  </a:schemeClr>
                </a:solidFill>
              </a:rPr>
              <a:t>Changed units of spawners to natural-area SRFC adults</a:t>
            </a:r>
          </a:p>
          <a:p>
            <a:pPr lvl="1"/>
            <a:r>
              <a:rPr lang="en-US" dirty="0">
                <a:solidFill>
                  <a:schemeClr val="bg1">
                    <a:lumMod val="50000"/>
                  </a:schemeClr>
                </a:solidFill>
              </a:rPr>
              <a:t>Provides units of more direct interest to SRWG</a:t>
            </a:r>
          </a:p>
          <a:p>
            <a:r>
              <a:rPr lang="en-US" dirty="0">
                <a:solidFill>
                  <a:schemeClr val="bg1">
                    <a:lumMod val="50000"/>
                  </a:schemeClr>
                </a:solidFill>
              </a:rPr>
              <a:t>Added brood years 2016-2022</a:t>
            </a:r>
          </a:p>
        </p:txBody>
      </p:sp>
    </p:spTree>
    <p:extLst>
      <p:ext uri="{BB962C8B-B14F-4D97-AF65-F5344CB8AC3E}">
        <p14:creationId xmlns:p14="http://schemas.microsoft.com/office/powerpoint/2010/main" val="1880185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C9C54C7-3CE0-F434-1504-ED31DA48724C}"/>
              </a:ext>
            </a:extLst>
          </p:cNvPr>
          <p:cNvPicPr>
            <a:picLocks noChangeAspect="1"/>
          </p:cNvPicPr>
          <p:nvPr/>
        </p:nvPicPr>
        <p:blipFill>
          <a:blip r:embed="rId2"/>
          <a:stretch>
            <a:fillRect/>
          </a:stretch>
        </p:blipFill>
        <p:spPr>
          <a:xfrm>
            <a:off x="0" y="-1"/>
            <a:ext cx="7315200" cy="6603785"/>
          </a:xfrm>
          <a:prstGeom prst="rect">
            <a:avLst/>
          </a:prstGeom>
        </p:spPr>
      </p:pic>
    </p:spTree>
    <p:extLst>
      <p:ext uri="{BB962C8B-B14F-4D97-AF65-F5344CB8AC3E}">
        <p14:creationId xmlns:p14="http://schemas.microsoft.com/office/powerpoint/2010/main" val="2024228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E83F1A-AA0C-92BE-2359-870259ACD340}"/>
              </a:ext>
            </a:extLst>
          </p:cNvPr>
          <p:cNvPicPr>
            <a:picLocks noChangeAspect="1"/>
          </p:cNvPicPr>
          <p:nvPr/>
        </p:nvPicPr>
        <p:blipFill>
          <a:blip r:embed="rId2"/>
          <a:stretch>
            <a:fillRect/>
          </a:stretch>
        </p:blipFill>
        <p:spPr>
          <a:xfrm>
            <a:off x="7315201" y="1328420"/>
            <a:ext cx="4235140" cy="3828425"/>
          </a:xfrm>
          <a:prstGeom prst="rect">
            <a:avLst/>
          </a:prstGeom>
        </p:spPr>
      </p:pic>
      <p:pic>
        <p:nvPicPr>
          <p:cNvPr id="4" name="Picture 3">
            <a:extLst>
              <a:ext uri="{FF2B5EF4-FFF2-40B4-BE49-F238E27FC236}">
                <a16:creationId xmlns:a16="http://schemas.microsoft.com/office/drawing/2014/main" id="{3AA6B3B5-C6AD-C8CB-E098-A5D94F61AD62}"/>
              </a:ext>
            </a:extLst>
          </p:cNvPr>
          <p:cNvPicPr>
            <a:picLocks noChangeAspect="1"/>
          </p:cNvPicPr>
          <p:nvPr/>
        </p:nvPicPr>
        <p:blipFill>
          <a:blip r:embed="rId3"/>
          <a:stretch>
            <a:fillRect/>
          </a:stretch>
        </p:blipFill>
        <p:spPr>
          <a:xfrm>
            <a:off x="0" y="-1"/>
            <a:ext cx="7315200" cy="6603785"/>
          </a:xfrm>
          <a:prstGeom prst="rect">
            <a:avLst/>
          </a:prstGeom>
        </p:spPr>
      </p:pic>
      <p:sp>
        <p:nvSpPr>
          <p:cNvPr id="6" name="TextBox 5">
            <a:extLst>
              <a:ext uri="{FF2B5EF4-FFF2-40B4-BE49-F238E27FC236}">
                <a16:creationId xmlns:a16="http://schemas.microsoft.com/office/drawing/2014/main" id="{E5ABC3B5-F8E6-1753-6288-471517618623}"/>
              </a:ext>
            </a:extLst>
          </p:cNvPr>
          <p:cNvSpPr txBox="1"/>
          <p:nvPr/>
        </p:nvSpPr>
        <p:spPr>
          <a:xfrm>
            <a:off x="7957826" y="2027104"/>
            <a:ext cx="788999" cy="369332"/>
          </a:xfrm>
          <a:prstGeom prst="rect">
            <a:avLst/>
          </a:prstGeom>
          <a:noFill/>
        </p:spPr>
        <p:txBody>
          <a:bodyPr wrap="none" rtlCol="0">
            <a:spAutoFit/>
          </a:bodyPr>
          <a:lstStyle/>
          <a:p>
            <a:r>
              <a:rPr lang="en-US" dirty="0"/>
              <a:t>r=0.99</a:t>
            </a:r>
          </a:p>
        </p:txBody>
      </p:sp>
    </p:spTree>
    <p:extLst>
      <p:ext uri="{BB962C8B-B14F-4D97-AF65-F5344CB8AC3E}">
        <p14:creationId xmlns:p14="http://schemas.microsoft.com/office/powerpoint/2010/main" val="1821349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711FC-431C-29B8-D5BC-27CD065C2EB1}"/>
              </a:ext>
            </a:extLst>
          </p:cNvPr>
          <p:cNvSpPr>
            <a:spLocks noGrp="1"/>
          </p:cNvSpPr>
          <p:nvPr>
            <p:ph type="title"/>
          </p:nvPr>
        </p:nvSpPr>
        <p:spPr/>
        <p:txBody>
          <a:bodyPr/>
          <a:lstStyle/>
          <a:p>
            <a:r>
              <a:rPr lang="en-US" dirty="0"/>
              <a:t>Changes made</a:t>
            </a:r>
          </a:p>
        </p:txBody>
      </p:sp>
      <p:sp>
        <p:nvSpPr>
          <p:cNvPr id="3" name="Content Placeholder 2">
            <a:extLst>
              <a:ext uri="{FF2B5EF4-FFF2-40B4-BE49-F238E27FC236}">
                <a16:creationId xmlns:a16="http://schemas.microsoft.com/office/drawing/2014/main" id="{8A044EE5-7187-F1C8-4FE7-7E2605DD4286}"/>
              </a:ext>
            </a:extLst>
          </p:cNvPr>
          <p:cNvSpPr>
            <a:spLocks noGrp="1"/>
          </p:cNvSpPr>
          <p:nvPr>
            <p:ph idx="1"/>
          </p:nvPr>
        </p:nvSpPr>
        <p:spPr/>
        <p:txBody>
          <a:bodyPr>
            <a:normAutofit/>
          </a:bodyPr>
          <a:lstStyle/>
          <a:p>
            <a:r>
              <a:rPr lang="en-US" dirty="0">
                <a:solidFill>
                  <a:schemeClr val="bg1">
                    <a:lumMod val="50000"/>
                  </a:schemeClr>
                </a:solidFill>
              </a:rPr>
              <a:t>Fixed treatment of sampling events where only Chinook above size cutoff were encountered</a:t>
            </a:r>
          </a:p>
          <a:p>
            <a:pPr lvl="1"/>
            <a:r>
              <a:rPr lang="en-US" dirty="0">
                <a:solidFill>
                  <a:schemeClr val="bg1">
                    <a:lumMod val="50000"/>
                  </a:schemeClr>
                </a:solidFill>
              </a:rPr>
              <a:t>Should be treated as zeros, not discarded</a:t>
            </a:r>
          </a:p>
          <a:p>
            <a:r>
              <a:rPr lang="en-US" dirty="0">
                <a:solidFill>
                  <a:schemeClr val="bg1">
                    <a:lumMod val="50000"/>
                  </a:schemeClr>
                </a:solidFill>
              </a:rPr>
              <a:t>Changed flow metric location from Freeport to Verona</a:t>
            </a:r>
          </a:p>
          <a:p>
            <a:pPr lvl="1"/>
            <a:r>
              <a:rPr lang="en-US" dirty="0">
                <a:solidFill>
                  <a:schemeClr val="bg1">
                    <a:lumMod val="50000"/>
                  </a:schemeClr>
                </a:solidFill>
              </a:rPr>
              <a:t>Change in data reporting practices at Freeport gage</a:t>
            </a:r>
          </a:p>
          <a:p>
            <a:r>
              <a:rPr lang="en-US" dirty="0"/>
              <a:t>Changed units of spawners to natural-area SRFC adults</a:t>
            </a:r>
          </a:p>
          <a:p>
            <a:pPr lvl="1"/>
            <a:r>
              <a:rPr lang="en-US" dirty="0"/>
              <a:t>Provides units of more direct interest to SRWG</a:t>
            </a:r>
          </a:p>
          <a:p>
            <a:r>
              <a:rPr lang="en-US" dirty="0">
                <a:solidFill>
                  <a:schemeClr val="bg1">
                    <a:lumMod val="50000"/>
                  </a:schemeClr>
                </a:solidFill>
              </a:rPr>
              <a:t>Added brood years 2016-2022</a:t>
            </a:r>
          </a:p>
        </p:txBody>
      </p:sp>
    </p:spTree>
    <p:extLst>
      <p:ext uri="{BB962C8B-B14F-4D97-AF65-F5344CB8AC3E}">
        <p14:creationId xmlns:p14="http://schemas.microsoft.com/office/powerpoint/2010/main" val="4223454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AA6B3B5-C6AD-C8CB-E098-A5D94F61AD62}"/>
              </a:ext>
            </a:extLst>
          </p:cNvPr>
          <p:cNvPicPr>
            <a:picLocks noChangeAspect="1"/>
          </p:cNvPicPr>
          <p:nvPr/>
        </p:nvPicPr>
        <p:blipFill>
          <a:blip r:embed="rId2"/>
          <a:stretch>
            <a:fillRect/>
          </a:stretch>
        </p:blipFill>
        <p:spPr>
          <a:xfrm>
            <a:off x="0" y="-1"/>
            <a:ext cx="7315200" cy="6603785"/>
          </a:xfrm>
          <a:prstGeom prst="rect">
            <a:avLst/>
          </a:prstGeom>
        </p:spPr>
      </p:pic>
    </p:spTree>
    <p:extLst>
      <p:ext uri="{BB962C8B-B14F-4D97-AF65-F5344CB8AC3E}">
        <p14:creationId xmlns:p14="http://schemas.microsoft.com/office/powerpoint/2010/main" val="8559189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76F759D-FAF8-F481-6CA3-A80099D686DA}"/>
              </a:ext>
            </a:extLst>
          </p:cNvPr>
          <p:cNvPicPr>
            <a:picLocks noChangeAspect="1"/>
          </p:cNvPicPr>
          <p:nvPr/>
        </p:nvPicPr>
        <p:blipFill>
          <a:blip r:embed="rId3"/>
          <a:stretch>
            <a:fillRect/>
          </a:stretch>
        </p:blipFill>
        <p:spPr>
          <a:xfrm>
            <a:off x="7311909" y="1334493"/>
            <a:ext cx="4234126" cy="3822350"/>
          </a:xfrm>
          <a:prstGeom prst="rect">
            <a:avLst/>
          </a:prstGeom>
        </p:spPr>
      </p:pic>
      <p:pic>
        <p:nvPicPr>
          <p:cNvPr id="3" name="Picture 2">
            <a:extLst>
              <a:ext uri="{FF2B5EF4-FFF2-40B4-BE49-F238E27FC236}">
                <a16:creationId xmlns:a16="http://schemas.microsoft.com/office/drawing/2014/main" id="{BD1A19B0-28C1-78CA-453A-C9D5FF5623D8}"/>
              </a:ext>
            </a:extLst>
          </p:cNvPr>
          <p:cNvPicPr>
            <a:picLocks noChangeAspect="1"/>
          </p:cNvPicPr>
          <p:nvPr/>
        </p:nvPicPr>
        <p:blipFill>
          <a:blip r:embed="rId4"/>
          <a:stretch>
            <a:fillRect/>
          </a:stretch>
        </p:blipFill>
        <p:spPr>
          <a:xfrm>
            <a:off x="0" y="-1"/>
            <a:ext cx="7315200" cy="6603785"/>
          </a:xfrm>
          <a:prstGeom prst="rect">
            <a:avLst/>
          </a:prstGeom>
        </p:spPr>
      </p:pic>
      <p:sp>
        <p:nvSpPr>
          <p:cNvPr id="7" name="TextBox 6">
            <a:extLst>
              <a:ext uri="{FF2B5EF4-FFF2-40B4-BE49-F238E27FC236}">
                <a16:creationId xmlns:a16="http://schemas.microsoft.com/office/drawing/2014/main" id="{8312418C-9E31-BAB7-89EB-027C7F8096D9}"/>
              </a:ext>
            </a:extLst>
          </p:cNvPr>
          <p:cNvSpPr txBox="1"/>
          <p:nvPr/>
        </p:nvSpPr>
        <p:spPr>
          <a:xfrm>
            <a:off x="7957826" y="2027104"/>
            <a:ext cx="788999" cy="369332"/>
          </a:xfrm>
          <a:prstGeom prst="rect">
            <a:avLst/>
          </a:prstGeom>
          <a:noFill/>
        </p:spPr>
        <p:txBody>
          <a:bodyPr wrap="none" rtlCol="0">
            <a:spAutoFit/>
          </a:bodyPr>
          <a:lstStyle/>
          <a:p>
            <a:r>
              <a:rPr lang="en-US" dirty="0"/>
              <a:t>r=0.99</a:t>
            </a:r>
          </a:p>
        </p:txBody>
      </p:sp>
    </p:spTree>
    <p:extLst>
      <p:ext uri="{BB962C8B-B14F-4D97-AF65-F5344CB8AC3E}">
        <p14:creationId xmlns:p14="http://schemas.microsoft.com/office/powerpoint/2010/main" val="42699733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711FC-431C-29B8-D5BC-27CD065C2EB1}"/>
              </a:ext>
            </a:extLst>
          </p:cNvPr>
          <p:cNvSpPr>
            <a:spLocks noGrp="1"/>
          </p:cNvSpPr>
          <p:nvPr>
            <p:ph type="title"/>
          </p:nvPr>
        </p:nvSpPr>
        <p:spPr/>
        <p:txBody>
          <a:bodyPr/>
          <a:lstStyle/>
          <a:p>
            <a:r>
              <a:rPr lang="en-US" dirty="0"/>
              <a:t>Changes made</a:t>
            </a:r>
          </a:p>
        </p:txBody>
      </p:sp>
      <p:sp>
        <p:nvSpPr>
          <p:cNvPr id="3" name="Content Placeholder 2">
            <a:extLst>
              <a:ext uri="{FF2B5EF4-FFF2-40B4-BE49-F238E27FC236}">
                <a16:creationId xmlns:a16="http://schemas.microsoft.com/office/drawing/2014/main" id="{8A044EE5-7187-F1C8-4FE7-7E2605DD4286}"/>
              </a:ext>
            </a:extLst>
          </p:cNvPr>
          <p:cNvSpPr>
            <a:spLocks noGrp="1"/>
          </p:cNvSpPr>
          <p:nvPr>
            <p:ph idx="1"/>
          </p:nvPr>
        </p:nvSpPr>
        <p:spPr/>
        <p:txBody>
          <a:bodyPr>
            <a:normAutofit/>
          </a:bodyPr>
          <a:lstStyle/>
          <a:p>
            <a:r>
              <a:rPr lang="en-US" dirty="0">
                <a:solidFill>
                  <a:schemeClr val="bg1">
                    <a:lumMod val="50000"/>
                  </a:schemeClr>
                </a:solidFill>
              </a:rPr>
              <a:t>Fixed treatment of sampling events where only Chinook above size cutoff were encountered</a:t>
            </a:r>
          </a:p>
          <a:p>
            <a:pPr lvl="1"/>
            <a:r>
              <a:rPr lang="en-US" dirty="0">
                <a:solidFill>
                  <a:schemeClr val="bg1">
                    <a:lumMod val="50000"/>
                  </a:schemeClr>
                </a:solidFill>
              </a:rPr>
              <a:t>Should be treated as zeros, not discarded</a:t>
            </a:r>
          </a:p>
          <a:p>
            <a:r>
              <a:rPr lang="en-US" dirty="0">
                <a:solidFill>
                  <a:schemeClr val="bg1">
                    <a:lumMod val="50000"/>
                  </a:schemeClr>
                </a:solidFill>
              </a:rPr>
              <a:t>Changed flow metric location from Freeport to Verona</a:t>
            </a:r>
          </a:p>
          <a:p>
            <a:pPr lvl="1"/>
            <a:r>
              <a:rPr lang="en-US" dirty="0">
                <a:solidFill>
                  <a:schemeClr val="bg1">
                    <a:lumMod val="50000"/>
                  </a:schemeClr>
                </a:solidFill>
              </a:rPr>
              <a:t>Change in data reporting practices at Freeport gage</a:t>
            </a:r>
          </a:p>
          <a:p>
            <a:r>
              <a:rPr lang="en-US" dirty="0">
                <a:solidFill>
                  <a:schemeClr val="bg1">
                    <a:lumMod val="50000"/>
                  </a:schemeClr>
                </a:solidFill>
              </a:rPr>
              <a:t>Changed units of spawners to natural-area SRFC adults</a:t>
            </a:r>
          </a:p>
          <a:p>
            <a:pPr lvl="1"/>
            <a:r>
              <a:rPr lang="en-US" dirty="0">
                <a:solidFill>
                  <a:schemeClr val="bg1">
                    <a:lumMod val="50000"/>
                  </a:schemeClr>
                </a:solidFill>
              </a:rPr>
              <a:t>Provides units of more direct interest to SRWG</a:t>
            </a:r>
          </a:p>
          <a:p>
            <a:r>
              <a:rPr lang="en-US" dirty="0"/>
              <a:t>Added brood years 2016-2022</a:t>
            </a:r>
          </a:p>
        </p:txBody>
      </p:sp>
    </p:spTree>
    <p:extLst>
      <p:ext uri="{BB962C8B-B14F-4D97-AF65-F5344CB8AC3E}">
        <p14:creationId xmlns:p14="http://schemas.microsoft.com/office/powerpoint/2010/main" val="4177294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1A19B0-28C1-78CA-453A-C9D5FF5623D8}"/>
              </a:ext>
            </a:extLst>
          </p:cNvPr>
          <p:cNvPicPr>
            <a:picLocks noChangeAspect="1"/>
          </p:cNvPicPr>
          <p:nvPr/>
        </p:nvPicPr>
        <p:blipFill>
          <a:blip r:embed="rId2"/>
          <a:stretch>
            <a:fillRect/>
          </a:stretch>
        </p:blipFill>
        <p:spPr>
          <a:xfrm>
            <a:off x="0" y="-1"/>
            <a:ext cx="7315200" cy="6603785"/>
          </a:xfrm>
          <a:prstGeom prst="rect">
            <a:avLst/>
          </a:prstGeom>
        </p:spPr>
      </p:pic>
    </p:spTree>
    <p:extLst>
      <p:ext uri="{BB962C8B-B14F-4D97-AF65-F5344CB8AC3E}">
        <p14:creationId xmlns:p14="http://schemas.microsoft.com/office/powerpoint/2010/main" val="25180813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C593CAF-A2A1-1487-0CB5-F6CBC5E9450D}"/>
              </a:ext>
            </a:extLst>
          </p:cNvPr>
          <p:cNvPicPr>
            <a:picLocks noChangeAspect="1"/>
          </p:cNvPicPr>
          <p:nvPr/>
        </p:nvPicPr>
        <p:blipFill>
          <a:blip r:embed="rId2"/>
          <a:stretch>
            <a:fillRect/>
          </a:stretch>
        </p:blipFill>
        <p:spPr>
          <a:xfrm>
            <a:off x="0" y="-1"/>
            <a:ext cx="7315200" cy="6603785"/>
          </a:xfrm>
          <a:prstGeom prst="rect">
            <a:avLst/>
          </a:prstGeom>
        </p:spPr>
      </p:pic>
    </p:spTree>
    <p:extLst>
      <p:ext uri="{BB962C8B-B14F-4D97-AF65-F5344CB8AC3E}">
        <p14:creationId xmlns:p14="http://schemas.microsoft.com/office/powerpoint/2010/main" val="13588669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AF34D-EBC0-E7AB-781B-8D37246EFA22}"/>
              </a:ext>
            </a:extLst>
          </p:cNvPr>
          <p:cNvSpPr>
            <a:spLocks noGrp="1"/>
          </p:cNvSpPr>
          <p:nvPr>
            <p:ph type="title"/>
          </p:nvPr>
        </p:nvSpPr>
        <p:spPr/>
        <p:txBody>
          <a:bodyPr/>
          <a:lstStyle/>
          <a:p>
            <a:r>
              <a:rPr lang="en-US" dirty="0"/>
              <a:t>Spawner-recruit fit, BY 1998-2015</a:t>
            </a:r>
          </a:p>
        </p:txBody>
      </p:sp>
      <p:sp>
        <p:nvSpPr>
          <p:cNvPr id="3" name="Content Placeholder 2">
            <a:extLst>
              <a:ext uri="{FF2B5EF4-FFF2-40B4-BE49-F238E27FC236}">
                <a16:creationId xmlns:a16="http://schemas.microsoft.com/office/drawing/2014/main" id="{2854A4C0-BA12-3A45-BACA-A2C738FEB01F}"/>
              </a:ext>
            </a:extLst>
          </p:cNvPr>
          <p:cNvSpPr>
            <a:spLocks noGrp="1"/>
          </p:cNvSpPr>
          <p:nvPr>
            <p:ph idx="1"/>
          </p:nvPr>
        </p:nvSpPr>
        <p:spPr>
          <a:xfrm>
            <a:off x="8051800" y="2141537"/>
            <a:ext cx="4051300" cy="4351338"/>
          </a:xfrm>
        </p:spPr>
        <p:txBody>
          <a:bodyPr/>
          <a:lstStyle/>
          <a:p>
            <a:r>
              <a:rPr lang="en-US" dirty="0">
                <a:latin typeface="Symbol" pitchFamily="2" charset="2"/>
              </a:rPr>
              <a:t>a</a:t>
            </a:r>
            <a:r>
              <a:rPr lang="en-US" dirty="0"/>
              <a:t> = 2.69*10</a:t>
            </a:r>
            <a:r>
              <a:rPr lang="en-US" baseline="30000" dirty="0"/>
              <a:t>-5</a:t>
            </a:r>
          </a:p>
          <a:p>
            <a:r>
              <a:rPr lang="en-US" dirty="0">
                <a:latin typeface="Symbol" pitchFamily="2" charset="2"/>
              </a:rPr>
              <a:t>b</a:t>
            </a:r>
            <a:r>
              <a:rPr lang="en-US" dirty="0"/>
              <a:t> = 2.87*10</a:t>
            </a:r>
            <a:r>
              <a:rPr lang="en-US" baseline="30000" dirty="0"/>
              <a:t>-6</a:t>
            </a:r>
          </a:p>
          <a:p>
            <a:r>
              <a:rPr lang="en-US" dirty="0"/>
              <a:t>f = 0.582</a:t>
            </a:r>
          </a:p>
          <a:p>
            <a:pPr marL="0" indent="0">
              <a:buNone/>
            </a:pPr>
            <a:endParaRPr lang="en-US" dirty="0"/>
          </a:p>
          <a:p>
            <a:r>
              <a:rPr lang="en-US" dirty="0"/>
              <a:t>Fits essentially tied:</a:t>
            </a:r>
          </a:p>
          <a:p>
            <a:r>
              <a:rPr lang="en-US" dirty="0">
                <a:latin typeface="Symbol" pitchFamily="2" charset="2"/>
              </a:rPr>
              <a:t>D</a:t>
            </a:r>
            <a:r>
              <a:rPr lang="en-US" dirty="0"/>
              <a:t>AIC favors B-H by 0.22</a:t>
            </a:r>
          </a:p>
          <a:p>
            <a:r>
              <a:rPr lang="en-US" dirty="0"/>
              <a:t>R</a:t>
            </a:r>
            <a:r>
              <a:rPr lang="en-US" baseline="30000" dirty="0"/>
              <a:t>2</a:t>
            </a:r>
            <a:r>
              <a:rPr lang="en-US" dirty="0"/>
              <a:t> slightly favors B-H, 0.49 vs 0.41</a:t>
            </a:r>
          </a:p>
          <a:p>
            <a:pPr marL="0" indent="0">
              <a:buNone/>
            </a:pPr>
            <a:endParaRPr lang="en-US" dirty="0"/>
          </a:p>
        </p:txBody>
      </p:sp>
      <p:pic>
        <p:nvPicPr>
          <p:cNvPr id="6" name="Picture 5">
            <a:extLst>
              <a:ext uri="{FF2B5EF4-FFF2-40B4-BE49-F238E27FC236}">
                <a16:creationId xmlns:a16="http://schemas.microsoft.com/office/drawing/2014/main" id="{65F8C25E-5888-27DD-F85E-444603EC4C05}"/>
              </a:ext>
            </a:extLst>
          </p:cNvPr>
          <p:cNvPicPr>
            <a:picLocks noChangeAspect="1"/>
          </p:cNvPicPr>
          <p:nvPr/>
        </p:nvPicPr>
        <p:blipFill>
          <a:blip r:embed="rId2"/>
          <a:stretch>
            <a:fillRect/>
          </a:stretch>
        </p:blipFill>
        <p:spPr>
          <a:xfrm>
            <a:off x="0" y="1371600"/>
            <a:ext cx="5486400" cy="5486400"/>
          </a:xfrm>
          <a:prstGeom prst="rect">
            <a:avLst/>
          </a:prstGeom>
        </p:spPr>
      </p:pic>
    </p:spTree>
    <p:extLst>
      <p:ext uri="{BB962C8B-B14F-4D97-AF65-F5344CB8AC3E}">
        <p14:creationId xmlns:p14="http://schemas.microsoft.com/office/powerpoint/2010/main" val="36893266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AF34D-EBC0-E7AB-781B-8D37246EFA22}"/>
              </a:ext>
            </a:extLst>
          </p:cNvPr>
          <p:cNvSpPr>
            <a:spLocks noGrp="1"/>
          </p:cNvSpPr>
          <p:nvPr>
            <p:ph type="title"/>
          </p:nvPr>
        </p:nvSpPr>
        <p:spPr/>
        <p:txBody>
          <a:bodyPr/>
          <a:lstStyle/>
          <a:p>
            <a:r>
              <a:rPr lang="en-US" dirty="0"/>
              <a:t>Spawner-recruit fit, BY 1998-2022</a:t>
            </a:r>
          </a:p>
        </p:txBody>
      </p:sp>
      <p:sp>
        <p:nvSpPr>
          <p:cNvPr id="11" name="Content Placeholder 2">
            <a:extLst>
              <a:ext uri="{FF2B5EF4-FFF2-40B4-BE49-F238E27FC236}">
                <a16:creationId xmlns:a16="http://schemas.microsoft.com/office/drawing/2014/main" id="{55D51140-F200-E32A-FFC0-8BA01D8FEF99}"/>
              </a:ext>
            </a:extLst>
          </p:cNvPr>
          <p:cNvSpPr txBox="1">
            <a:spLocks/>
          </p:cNvSpPr>
          <p:nvPr/>
        </p:nvSpPr>
        <p:spPr>
          <a:xfrm>
            <a:off x="7556500" y="2141537"/>
            <a:ext cx="4546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ymbol" pitchFamily="2" charset="2"/>
              </a:rPr>
              <a:t>a</a:t>
            </a:r>
            <a:r>
              <a:rPr lang="en-US" dirty="0"/>
              <a:t> = 1.67*10</a:t>
            </a:r>
            <a:r>
              <a:rPr lang="en-US" baseline="30000" dirty="0"/>
              <a:t>-5</a:t>
            </a:r>
          </a:p>
          <a:p>
            <a:r>
              <a:rPr lang="en-US" dirty="0">
                <a:latin typeface="Symbol" pitchFamily="2" charset="2"/>
              </a:rPr>
              <a:t>b</a:t>
            </a:r>
            <a:r>
              <a:rPr lang="en-US" dirty="0"/>
              <a:t> = 1.67*10</a:t>
            </a:r>
            <a:r>
              <a:rPr lang="en-US" baseline="30000" dirty="0"/>
              <a:t>-6</a:t>
            </a:r>
          </a:p>
          <a:p>
            <a:r>
              <a:rPr lang="en-US" dirty="0"/>
              <a:t>f = 0.447</a:t>
            </a:r>
          </a:p>
          <a:p>
            <a:endParaRPr lang="en-US" dirty="0"/>
          </a:p>
          <a:p>
            <a:r>
              <a:rPr lang="en-US" dirty="0"/>
              <a:t>Fits essentially tied:</a:t>
            </a:r>
          </a:p>
          <a:p>
            <a:r>
              <a:rPr lang="en-US" dirty="0">
                <a:latin typeface="Symbol" pitchFamily="2" charset="2"/>
              </a:rPr>
              <a:t>D</a:t>
            </a:r>
            <a:r>
              <a:rPr lang="en-US" dirty="0"/>
              <a:t>AIC favors Ricker by 0.41</a:t>
            </a:r>
          </a:p>
          <a:p>
            <a:r>
              <a:rPr lang="en-US" dirty="0"/>
              <a:t>R</a:t>
            </a:r>
            <a:r>
              <a:rPr lang="en-US" baseline="30000" dirty="0"/>
              <a:t>2</a:t>
            </a:r>
            <a:r>
              <a:rPr lang="en-US" dirty="0"/>
              <a:t> 0.56 Ricker vs 0.55 B-H</a:t>
            </a:r>
          </a:p>
        </p:txBody>
      </p:sp>
      <p:pic>
        <p:nvPicPr>
          <p:cNvPr id="4" name="Picture 3">
            <a:extLst>
              <a:ext uri="{FF2B5EF4-FFF2-40B4-BE49-F238E27FC236}">
                <a16:creationId xmlns:a16="http://schemas.microsoft.com/office/drawing/2014/main" id="{61434127-A975-6F8B-1177-CEB554BC728B}"/>
              </a:ext>
            </a:extLst>
          </p:cNvPr>
          <p:cNvPicPr>
            <a:picLocks noChangeAspect="1"/>
          </p:cNvPicPr>
          <p:nvPr/>
        </p:nvPicPr>
        <p:blipFill>
          <a:blip r:embed="rId3"/>
          <a:stretch>
            <a:fillRect/>
          </a:stretch>
        </p:blipFill>
        <p:spPr>
          <a:xfrm>
            <a:off x="0" y="1371600"/>
            <a:ext cx="5486400" cy="5486400"/>
          </a:xfrm>
          <a:prstGeom prst="rect">
            <a:avLst/>
          </a:prstGeom>
        </p:spPr>
      </p:pic>
    </p:spTree>
    <p:extLst>
      <p:ext uri="{BB962C8B-B14F-4D97-AF65-F5344CB8AC3E}">
        <p14:creationId xmlns:p14="http://schemas.microsoft.com/office/powerpoint/2010/main" val="7978676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703B5-9BAC-BE7E-F81E-AC73A66729AE}"/>
              </a:ext>
            </a:extLst>
          </p:cNvPr>
          <p:cNvSpPr>
            <a:spLocks noGrp="1"/>
          </p:cNvSpPr>
          <p:nvPr>
            <p:ph type="title"/>
          </p:nvPr>
        </p:nvSpPr>
        <p:spPr>
          <a:xfrm>
            <a:off x="444500" y="136525"/>
            <a:ext cx="11023600" cy="1325563"/>
          </a:xfrm>
        </p:spPr>
        <p:txBody>
          <a:bodyPr/>
          <a:lstStyle/>
          <a:p>
            <a:r>
              <a:rPr lang="en-US" dirty="0"/>
              <a:t>AIC strongly supports including spawners &amp; flow</a:t>
            </a:r>
          </a:p>
        </p:txBody>
      </p:sp>
      <p:sp>
        <p:nvSpPr>
          <p:cNvPr id="3" name="Content Placeholder 2">
            <a:extLst>
              <a:ext uri="{FF2B5EF4-FFF2-40B4-BE49-F238E27FC236}">
                <a16:creationId xmlns:a16="http://schemas.microsoft.com/office/drawing/2014/main" id="{F9B6A003-3ADF-D9BB-A25D-6A26A2D641E3}"/>
              </a:ext>
            </a:extLst>
          </p:cNvPr>
          <p:cNvSpPr>
            <a:spLocks noGrp="1"/>
          </p:cNvSpPr>
          <p:nvPr>
            <p:ph idx="1"/>
          </p:nvPr>
        </p:nvSpPr>
        <p:spPr>
          <a:xfrm>
            <a:off x="698500" y="1165224"/>
            <a:ext cx="10515600" cy="5464176"/>
          </a:xfrm>
        </p:spPr>
        <p:txBody>
          <a:bodyPr/>
          <a:lstStyle/>
          <a:p>
            <a:r>
              <a:rPr lang="en-US" dirty="0"/>
              <a:t>But little to no evidence for Ricker vs. </a:t>
            </a:r>
            <a:r>
              <a:rPr lang="en-US" dirty="0" err="1"/>
              <a:t>Beverton</a:t>
            </a:r>
            <a:r>
              <a:rPr lang="en-US" dirty="0"/>
              <a:t>-Holt</a:t>
            </a:r>
          </a:p>
        </p:txBody>
      </p:sp>
      <p:graphicFrame>
        <p:nvGraphicFramePr>
          <p:cNvPr id="4" name="Table 3">
            <a:extLst>
              <a:ext uri="{FF2B5EF4-FFF2-40B4-BE49-F238E27FC236}">
                <a16:creationId xmlns:a16="http://schemas.microsoft.com/office/drawing/2014/main" id="{0BCFAD65-32C4-7FB3-9E59-C69C4DD481DB}"/>
              </a:ext>
            </a:extLst>
          </p:cNvPr>
          <p:cNvGraphicFramePr>
            <a:graphicFrameLocks noGrp="1"/>
          </p:cNvGraphicFramePr>
          <p:nvPr>
            <p:extLst>
              <p:ext uri="{D42A27DB-BD31-4B8C-83A1-F6EECF244321}">
                <p14:modId xmlns:p14="http://schemas.microsoft.com/office/powerpoint/2010/main" val="986262754"/>
              </p:ext>
            </p:extLst>
          </p:nvPr>
        </p:nvGraphicFramePr>
        <p:xfrm>
          <a:off x="196127" y="1840230"/>
          <a:ext cx="7436574" cy="4362450"/>
        </p:xfrm>
        <a:graphic>
          <a:graphicData uri="http://schemas.openxmlformats.org/drawingml/2006/table">
            <a:tbl>
              <a:tblPr>
                <a:tableStyleId>{5C22544A-7EE6-4342-B048-85BDC9FD1C3A}</a:tableStyleId>
              </a:tblPr>
              <a:tblGrid>
                <a:gridCol w="6585673">
                  <a:extLst>
                    <a:ext uri="{9D8B030D-6E8A-4147-A177-3AD203B41FA5}">
                      <a16:colId xmlns:a16="http://schemas.microsoft.com/office/drawing/2014/main" val="2121900975"/>
                    </a:ext>
                  </a:extLst>
                </a:gridCol>
                <a:gridCol w="850901">
                  <a:extLst>
                    <a:ext uri="{9D8B030D-6E8A-4147-A177-3AD203B41FA5}">
                      <a16:colId xmlns:a16="http://schemas.microsoft.com/office/drawing/2014/main" val="1838147261"/>
                    </a:ext>
                  </a:extLst>
                </a:gridCol>
              </a:tblGrid>
              <a:tr h="329307">
                <a:tc>
                  <a:txBody>
                    <a:bodyPr/>
                    <a:lstStyle/>
                    <a:p>
                      <a:pPr algn="l" fontAlgn="b"/>
                      <a:r>
                        <a:rPr lang="en-US" sz="2800" b="1" u="none" strike="noStrike" dirty="0">
                          <a:effectLst/>
                        </a:rPr>
                        <a:t>Model</a:t>
                      </a:r>
                      <a:endParaRPr lang="en-US" sz="2800" b="1"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800" b="1" u="none" strike="noStrike" baseline="0" dirty="0">
                          <a:effectLst/>
                          <a:latin typeface="Symbol" pitchFamily="2" charset="2"/>
                        </a:rPr>
                        <a:t>D</a:t>
                      </a:r>
                      <a:r>
                        <a:rPr lang="en-US" sz="2800" b="1" u="none" strike="noStrike" dirty="0">
                          <a:effectLst/>
                        </a:rPr>
                        <a:t>AIC</a:t>
                      </a:r>
                      <a:endParaRPr lang="en-US" sz="28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33727051"/>
                  </a:ext>
                </a:extLst>
              </a:tr>
              <a:tr h="329307">
                <a:tc>
                  <a:txBody>
                    <a:bodyPr/>
                    <a:lstStyle/>
                    <a:p>
                      <a:pPr algn="l" fontAlgn="b"/>
                      <a:r>
                        <a:rPr lang="en-US" sz="2800" u="none" strike="noStrike" dirty="0">
                          <a:effectLst/>
                        </a:rPr>
                        <a:t>Ricker w/ log flow covariate</a:t>
                      </a:r>
                      <a:endParaRPr lang="en-US"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800" u="none" strike="noStrike">
                          <a:effectLst/>
                        </a:rPr>
                        <a:t>0</a:t>
                      </a:r>
                      <a:endParaRPr lang="en-US" sz="2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785057746"/>
                  </a:ext>
                </a:extLst>
              </a:tr>
              <a:tr h="329307">
                <a:tc>
                  <a:txBody>
                    <a:bodyPr/>
                    <a:lstStyle/>
                    <a:p>
                      <a:pPr algn="l" fontAlgn="b"/>
                      <a:r>
                        <a:rPr lang="en-US" sz="2800" u="none" strike="noStrike" dirty="0" err="1">
                          <a:effectLst/>
                        </a:rPr>
                        <a:t>Beverton</a:t>
                      </a:r>
                      <a:r>
                        <a:rPr lang="en-US" sz="2800" u="none" strike="noStrike" dirty="0">
                          <a:effectLst/>
                        </a:rPr>
                        <a:t>-Holt w/ log flow covariate</a:t>
                      </a:r>
                      <a:endParaRPr lang="en-US"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800" u="none" strike="noStrike" dirty="0">
                          <a:effectLst/>
                        </a:rPr>
                        <a:t>0.41</a:t>
                      </a:r>
                      <a:endParaRPr lang="en-US" sz="2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159211430"/>
                  </a:ext>
                </a:extLst>
              </a:tr>
              <a:tr h="329307">
                <a:tc>
                  <a:txBody>
                    <a:bodyPr/>
                    <a:lstStyle/>
                    <a:p>
                      <a:pPr algn="l" fontAlgn="b"/>
                      <a:r>
                        <a:rPr lang="en-US" sz="2800" u="none" strike="noStrike" dirty="0">
                          <a:effectLst/>
                        </a:rPr>
                        <a:t>Ricker w/ flow covariate (</a:t>
                      </a:r>
                      <a:r>
                        <a:rPr lang="en-US" sz="2800" u="none" strike="noStrike">
                          <a:effectLst/>
                        </a:rPr>
                        <a:t>not logged)</a:t>
                      </a:r>
                      <a:endParaRPr lang="en-US"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800" u="none" strike="noStrike" dirty="0">
                          <a:effectLst/>
                        </a:rPr>
                        <a:t>3.6</a:t>
                      </a:r>
                      <a:endParaRPr lang="en-US" sz="2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97335442"/>
                  </a:ext>
                </a:extLst>
              </a:tr>
              <a:tr h="329307">
                <a:tc>
                  <a:txBody>
                    <a:bodyPr/>
                    <a:lstStyle/>
                    <a:p>
                      <a:pPr algn="l" fontAlgn="b"/>
                      <a:r>
                        <a:rPr lang="en-US" sz="2800" u="none" strike="noStrike" dirty="0" err="1">
                          <a:effectLst/>
                        </a:rPr>
                        <a:t>Beverton</a:t>
                      </a:r>
                      <a:r>
                        <a:rPr lang="en-US" sz="2800" u="none" strike="noStrike" dirty="0">
                          <a:effectLst/>
                        </a:rPr>
                        <a:t>-Holt w/ flow covariate (not logged)</a:t>
                      </a:r>
                      <a:endParaRPr lang="en-US"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800" u="none" strike="noStrike" dirty="0">
                          <a:effectLst/>
                        </a:rPr>
                        <a:t>3.8</a:t>
                      </a:r>
                      <a:endParaRPr lang="en-US" sz="2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93236814"/>
                  </a:ext>
                </a:extLst>
              </a:tr>
              <a:tr h="329307">
                <a:tc>
                  <a:txBody>
                    <a:bodyPr/>
                    <a:lstStyle/>
                    <a:p>
                      <a:pPr algn="l" fontAlgn="b"/>
                      <a:r>
                        <a:rPr lang="en-US" sz="2800" u="none" strike="noStrike" dirty="0">
                          <a:effectLst/>
                        </a:rPr>
                        <a:t>Linear model of spawners and flow</a:t>
                      </a:r>
                      <a:endParaRPr lang="en-US"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800" u="none" strike="noStrike" dirty="0">
                          <a:effectLst/>
                        </a:rPr>
                        <a:t>4.8</a:t>
                      </a:r>
                      <a:endParaRPr lang="en-US" sz="2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35834944"/>
                  </a:ext>
                </a:extLst>
              </a:tr>
              <a:tr h="329307">
                <a:tc>
                  <a:txBody>
                    <a:bodyPr/>
                    <a:lstStyle/>
                    <a:p>
                      <a:pPr algn="l" fontAlgn="b"/>
                      <a:r>
                        <a:rPr lang="en-US" sz="2800" u="none" strike="noStrike" dirty="0">
                          <a:effectLst/>
                        </a:rPr>
                        <a:t>Ricker spawner-recruit, no covariate</a:t>
                      </a:r>
                      <a:endParaRPr lang="en-US"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800" u="none" strike="noStrike" dirty="0">
                          <a:effectLst/>
                        </a:rPr>
                        <a:t>8.1</a:t>
                      </a:r>
                      <a:endParaRPr lang="en-US" sz="2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978233227"/>
                  </a:ext>
                </a:extLst>
              </a:tr>
              <a:tr h="361735">
                <a:tc>
                  <a:txBody>
                    <a:bodyPr/>
                    <a:lstStyle/>
                    <a:p>
                      <a:pPr algn="l" fontAlgn="b"/>
                      <a:r>
                        <a:rPr lang="en-US" sz="2800" b="0" i="0" u="none" strike="noStrike" dirty="0" err="1">
                          <a:solidFill>
                            <a:srgbClr val="000000"/>
                          </a:solidFill>
                          <a:effectLst/>
                          <a:latin typeface="Calibri" panose="020F0502020204030204" pitchFamily="34" charset="0"/>
                        </a:rPr>
                        <a:t>Beverton</a:t>
                      </a:r>
                      <a:r>
                        <a:rPr lang="en-US" sz="2800" b="0" i="0" u="none" strike="noStrike" dirty="0">
                          <a:solidFill>
                            <a:srgbClr val="000000"/>
                          </a:solidFill>
                          <a:effectLst/>
                          <a:latin typeface="Calibri" panose="020F0502020204030204" pitchFamily="34" charset="0"/>
                        </a:rPr>
                        <a:t>-Holt spawner-recruit, no covariate</a:t>
                      </a:r>
                    </a:p>
                  </a:txBody>
                  <a:tcPr marL="9525" marR="9525" marT="9525" marB="0" anchor="b"/>
                </a:tc>
                <a:tc>
                  <a:txBody>
                    <a:bodyPr/>
                    <a:lstStyle/>
                    <a:p>
                      <a:pPr algn="r" fontAlgn="b"/>
                      <a:r>
                        <a:rPr lang="en-US" sz="2800" u="none" strike="noStrike" dirty="0">
                          <a:effectLst/>
                        </a:rPr>
                        <a:t>8.2</a:t>
                      </a:r>
                      <a:endParaRPr lang="en-US" sz="2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84847862"/>
                  </a:ext>
                </a:extLst>
              </a:tr>
              <a:tr h="329307">
                <a:tc>
                  <a:txBody>
                    <a:bodyPr/>
                    <a:lstStyle/>
                    <a:p>
                      <a:pPr algn="l" fontAlgn="b"/>
                      <a:r>
                        <a:rPr lang="en-US" sz="2800" u="none" strike="noStrike" dirty="0">
                          <a:effectLst/>
                        </a:rPr>
                        <a:t>Linear model of spawners</a:t>
                      </a:r>
                      <a:endParaRPr lang="en-US"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800" u="none" strike="noStrike" dirty="0">
                          <a:effectLst/>
                        </a:rPr>
                        <a:t>8.6</a:t>
                      </a:r>
                      <a:endParaRPr lang="en-US" sz="2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81088130"/>
                  </a:ext>
                </a:extLst>
              </a:tr>
              <a:tr h="329307">
                <a:tc>
                  <a:txBody>
                    <a:bodyPr/>
                    <a:lstStyle/>
                    <a:p>
                      <a:pPr algn="l" fontAlgn="b"/>
                      <a:r>
                        <a:rPr lang="en-US" sz="2800" u="none" strike="noStrike" dirty="0">
                          <a:effectLst/>
                        </a:rPr>
                        <a:t>Linear model of flow</a:t>
                      </a:r>
                      <a:endParaRPr lang="en-US"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800" u="none" strike="noStrike" dirty="0">
                          <a:effectLst/>
                        </a:rPr>
                        <a:t>21.2</a:t>
                      </a:r>
                      <a:endParaRPr lang="en-US" sz="2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06345253"/>
                  </a:ext>
                </a:extLst>
              </a:tr>
            </a:tbl>
          </a:graphicData>
        </a:graphic>
      </p:graphicFrame>
      <p:graphicFrame>
        <p:nvGraphicFramePr>
          <p:cNvPr id="5" name="Table 4">
            <a:extLst>
              <a:ext uri="{FF2B5EF4-FFF2-40B4-BE49-F238E27FC236}">
                <a16:creationId xmlns:a16="http://schemas.microsoft.com/office/drawing/2014/main" id="{3F005BFF-F83E-9FCD-0F4B-72890FEB50B8}"/>
              </a:ext>
            </a:extLst>
          </p:cNvPr>
          <p:cNvGraphicFramePr>
            <a:graphicFrameLocks noGrp="1"/>
          </p:cNvGraphicFramePr>
          <p:nvPr>
            <p:extLst>
              <p:ext uri="{D42A27DB-BD31-4B8C-83A1-F6EECF244321}">
                <p14:modId xmlns:p14="http://schemas.microsoft.com/office/powerpoint/2010/main" val="4179592783"/>
              </p:ext>
            </p:extLst>
          </p:nvPr>
        </p:nvGraphicFramePr>
        <p:xfrm>
          <a:off x="8864600" y="2892425"/>
          <a:ext cx="2717800" cy="1135380"/>
        </p:xfrm>
        <a:graphic>
          <a:graphicData uri="http://schemas.openxmlformats.org/drawingml/2006/table">
            <a:tbl>
              <a:tblPr>
                <a:tableStyleId>{5C22544A-7EE6-4342-B048-85BDC9FD1C3A}</a:tableStyleId>
              </a:tblPr>
              <a:tblGrid>
                <a:gridCol w="825500">
                  <a:extLst>
                    <a:ext uri="{9D8B030D-6E8A-4147-A177-3AD203B41FA5}">
                      <a16:colId xmlns:a16="http://schemas.microsoft.com/office/drawing/2014/main" val="3230005214"/>
                    </a:ext>
                  </a:extLst>
                </a:gridCol>
                <a:gridCol w="1892300">
                  <a:extLst>
                    <a:ext uri="{9D8B030D-6E8A-4147-A177-3AD203B41FA5}">
                      <a16:colId xmlns:a16="http://schemas.microsoft.com/office/drawing/2014/main" val="3761002334"/>
                    </a:ext>
                  </a:extLst>
                </a:gridCol>
              </a:tblGrid>
              <a:tr h="203200">
                <a:tc>
                  <a:txBody>
                    <a:bodyPr/>
                    <a:lstStyle/>
                    <a:p>
                      <a:pPr algn="l" fontAlgn="b"/>
                      <a:r>
                        <a:rPr lang="en-US" sz="1800" b="1" u="none" strike="noStrike" baseline="0" dirty="0">
                          <a:effectLst/>
                          <a:latin typeface="Symbol" pitchFamily="2" charset="2"/>
                        </a:rPr>
                        <a:t>D</a:t>
                      </a:r>
                      <a:r>
                        <a:rPr lang="en-US" sz="1800" b="1" u="none" strike="noStrike" dirty="0">
                          <a:effectLst/>
                        </a:rPr>
                        <a:t>AIC</a:t>
                      </a:r>
                      <a:endParaRPr lang="en-US"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800" b="1" u="none" strike="noStrike" dirty="0">
                          <a:effectLst/>
                        </a:rPr>
                        <a:t>Level of support</a:t>
                      </a:r>
                      <a:endParaRPr lang="en-US" sz="18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19998836"/>
                  </a:ext>
                </a:extLst>
              </a:tr>
              <a:tr h="203200">
                <a:tc>
                  <a:txBody>
                    <a:bodyPr/>
                    <a:lstStyle/>
                    <a:p>
                      <a:pPr algn="l" fontAlgn="b"/>
                      <a:r>
                        <a:rPr lang="en-US" sz="1800" u="none" strike="noStrike">
                          <a:effectLst/>
                        </a:rPr>
                        <a:t>0-2</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a:effectLst/>
                        </a:rPr>
                        <a:t>Substantial</a:t>
                      </a:r>
                      <a:endParaRPr lang="en-U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7876428"/>
                  </a:ext>
                </a:extLst>
              </a:tr>
              <a:tr h="203200">
                <a:tc>
                  <a:txBody>
                    <a:bodyPr/>
                    <a:lstStyle/>
                    <a:p>
                      <a:pPr algn="l" fontAlgn="b"/>
                      <a:r>
                        <a:rPr lang="en-US" sz="1800" b="0" i="0" u="none" strike="noStrike" dirty="0">
                          <a:solidFill>
                            <a:srgbClr val="000000"/>
                          </a:solidFill>
                          <a:effectLst/>
                          <a:latin typeface="Calibri" panose="020F0502020204030204" pitchFamily="34" charset="0"/>
                        </a:rPr>
                        <a:t>4-7</a:t>
                      </a:r>
                    </a:p>
                  </a:txBody>
                  <a:tcPr marL="9525" marR="9525" marT="9525" marB="0" anchor="b"/>
                </a:tc>
                <a:tc>
                  <a:txBody>
                    <a:bodyPr/>
                    <a:lstStyle/>
                    <a:p>
                      <a:pPr algn="l" fontAlgn="b"/>
                      <a:r>
                        <a:rPr lang="en-US" sz="1800" u="none" strike="noStrike" dirty="0">
                          <a:effectLst/>
                        </a:rPr>
                        <a:t>Considerably less</a:t>
                      </a:r>
                      <a:endParaRPr lang="en-U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45682284"/>
                  </a:ext>
                </a:extLst>
              </a:tr>
              <a:tr h="203200">
                <a:tc>
                  <a:txBody>
                    <a:bodyPr/>
                    <a:lstStyle/>
                    <a:p>
                      <a:pPr algn="l" fontAlgn="b"/>
                      <a:r>
                        <a:rPr lang="en-US" sz="1800" u="none" strike="noStrike">
                          <a:effectLst/>
                        </a:rPr>
                        <a:t>&gt;10</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800" u="none" strike="noStrike" dirty="0">
                          <a:effectLst/>
                        </a:rPr>
                        <a:t>Essentially none</a:t>
                      </a:r>
                      <a:endParaRPr lang="en-U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166914657"/>
                  </a:ext>
                </a:extLst>
              </a:tr>
            </a:tbl>
          </a:graphicData>
        </a:graphic>
      </p:graphicFrame>
      <p:sp>
        <p:nvSpPr>
          <p:cNvPr id="6" name="TextBox 5">
            <a:extLst>
              <a:ext uri="{FF2B5EF4-FFF2-40B4-BE49-F238E27FC236}">
                <a16:creationId xmlns:a16="http://schemas.microsoft.com/office/drawing/2014/main" id="{802682EA-E91A-8BBA-C121-DA1284029ED3}"/>
              </a:ext>
            </a:extLst>
          </p:cNvPr>
          <p:cNvSpPr txBox="1"/>
          <p:nvPr/>
        </p:nvSpPr>
        <p:spPr>
          <a:xfrm>
            <a:off x="8730527" y="4203700"/>
            <a:ext cx="2985946" cy="646331"/>
          </a:xfrm>
          <a:prstGeom prst="rect">
            <a:avLst/>
          </a:prstGeom>
          <a:noFill/>
        </p:spPr>
        <p:txBody>
          <a:bodyPr wrap="none" rtlCol="0">
            <a:spAutoFit/>
          </a:bodyPr>
          <a:lstStyle/>
          <a:p>
            <a:r>
              <a:rPr lang="en-US" dirty="0"/>
              <a:t>Burnham and Anderson 2002 </a:t>
            </a:r>
          </a:p>
          <a:p>
            <a:r>
              <a:rPr lang="en-US" dirty="0"/>
              <a:t>p. 70</a:t>
            </a:r>
          </a:p>
        </p:txBody>
      </p:sp>
    </p:spTree>
    <p:extLst>
      <p:ext uri="{BB962C8B-B14F-4D97-AF65-F5344CB8AC3E}">
        <p14:creationId xmlns:p14="http://schemas.microsoft.com/office/powerpoint/2010/main" val="16666478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C7A41-9EFE-288B-65FB-78BF39698BBA}"/>
              </a:ext>
            </a:extLst>
          </p:cNvPr>
          <p:cNvSpPr>
            <a:spLocks noGrp="1"/>
          </p:cNvSpPr>
          <p:nvPr>
            <p:ph type="ctrTitle"/>
          </p:nvPr>
        </p:nvSpPr>
        <p:spPr/>
        <p:txBody>
          <a:bodyPr/>
          <a:lstStyle/>
          <a:p>
            <a:r>
              <a:rPr lang="en-US" dirty="0"/>
              <a:t>Upper Sacramento </a:t>
            </a:r>
            <a:br>
              <a:rPr lang="en-US" dirty="0"/>
            </a:br>
            <a:r>
              <a:rPr lang="en-US" dirty="0"/>
              <a:t>spawner-recruit analysis</a:t>
            </a:r>
          </a:p>
        </p:txBody>
      </p:sp>
    </p:spTree>
    <p:extLst>
      <p:ext uri="{BB962C8B-B14F-4D97-AF65-F5344CB8AC3E}">
        <p14:creationId xmlns:p14="http://schemas.microsoft.com/office/powerpoint/2010/main" val="39645346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82169-C7FA-5F5F-27F7-784A1B756DDD}"/>
              </a:ext>
            </a:extLst>
          </p:cNvPr>
          <p:cNvSpPr>
            <a:spLocks noGrp="1"/>
          </p:cNvSpPr>
          <p:nvPr>
            <p:ph type="title"/>
          </p:nvPr>
        </p:nvSpPr>
        <p:spPr>
          <a:xfrm>
            <a:off x="1" y="365125"/>
            <a:ext cx="12192000" cy="1325563"/>
          </a:xfrm>
        </p:spPr>
        <p:txBody>
          <a:bodyPr/>
          <a:lstStyle/>
          <a:p>
            <a:r>
              <a:rPr lang="en-US" dirty="0"/>
              <a:t>Considerations for </a:t>
            </a:r>
            <a:r>
              <a:rPr lang="en-US" dirty="0">
                <a:hlinkClick r:id="rId2"/>
              </a:rPr>
              <a:t>Upper Sacramento</a:t>
            </a:r>
            <a:r>
              <a:rPr lang="en-US" dirty="0"/>
              <a:t> evaluation</a:t>
            </a:r>
          </a:p>
        </p:txBody>
      </p:sp>
      <p:sp>
        <p:nvSpPr>
          <p:cNvPr id="3" name="Content Placeholder 2">
            <a:extLst>
              <a:ext uri="{FF2B5EF4-FFF2-40B4-BE49-F238E27FC236}">
                <a16:creationId xmlns:a16="http://schemas.microsoft.com/office/drawing/2014/main" id="{865AD52F-3B45-7F41-05CE-23C2482376E6}"/>
              </a:ext>
            </a:extLst>
          </p:cNvPr>
          <p:cNvSpPr>
            <a:spLocks noGrp="1"/>
          </p:cNvSpPr>
          <p:nvPr>
            <p:ph idx="1"/>
          </p:nvPr>
        </p:nvSpPr>
        <p:spPr/>
        <p:txBody>
          <a:bodyPr/>
          <a:lstStyle/>
          <a:p>
            <a:r>
              <a:rPr lang="en-US" dirty="0"/>
              <a:t>What’s a good environmental covariate?</a:t>
            </a:r>
          </a:p>
          <a:p>
            <a:pPr lvl="1"/>
            <a:r>
              <a:rPr lang="en-US" dirty="0"/>
              <a:t>Using Munsch et al flow metric, &lt;1 AIC unit in favor of inclusion</a:t>
            </a:r>
          </a:p>
          <a:p>
            <a:pPr lvl="1"/>
            <a:r>
              <a:rPr lang="en-US" dirty="0"/>
              <a:t>So dropped for now, can we identify some good ones to explore?</a:t>
            </a:r>
          </a:p>
          <a:p>
            <a:r>
              <a:rPr lang="en-US" dirty="0"/>
              <a:t>What kind of error do we want to minimize?</a:t>
            </a:r>
          </a:p>
          <a:p>
            <a:pPr lvl="1"/>
            <a:r>
              <a:rPr lang="en-US" dirty="0"/>
              <a:t>AIC (log / proportional errors) slightly favors </a:t>
            </a:r>
            <a:r>
              <a:rPr lang="en-US" dirty="0" err="1"/>
              <a:t>Beverton</a:t>
            </a:r>
            <a:r>
              <a:rPr lang="en-US" dirty="0"/>
              <a:t>-Holt (by 0.6 AIC units)</a:t>
            </a:r>
          </a:p>
          <a:p>
            <a:pPr lvl="1"/>
            <a:r>
              <a:rPr lang="en-US" dirty="0"/>
              <a:t>R</a:t>
            </a:r>
            <a:r>
              <a:rPr lang="en-US" baseline="30000" dirty="0"/>
              <a:t>2</a:t>
            </a:r>
            <a:r>
              <a:rPr lang="en-US" dirty="0"/>
              <a:t> (arithmetic scale errors) slightly favors Ricker (0.57 vs 0.44)</a:t>
            </a:r>
          </a:p>
          <a:p>
            <a:r>
              <a:rPr lang="en-US" dirty="0"/>
              <a:t>How sensitive to single data points / putative “outliers”?  </a:t>
            </a:r>
          </a:p>
        </p:txBody>
      </p:sp>
    </p:spTree>
    <p:extLst>
      <p:ext uri="{BB962C8B-B14F-4D97-AF65-F5344CB8AC3E}">
        <p14:creationId xmlns:p14="http://schemas.microsoft.com/office/powerpoint/2010/main" val="2886980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BADF26C-19DD-6242-863E-23104189E069}"/>
              </a:ext>
            </a:extLst>
          </p:cNvPr>
          <p:cNvPicPr>
            <a:picLocks noChangeAspect="1"/>
          </p:cNvPicPr>
          <p:nvPr/>
        </p:nvPicPr>
        <p:blipFill>
          <a:blip r:embed="rId3"/>
          <a:stretch>
            <a:fillRect/>
          </a:stretch>
        </p:blipFill>
        <p:spPr>
          <a:xfrm>
            <a:off x="291790" y="0"/>
            <a:ext cx="6858000" cy="6858000"/>
          </a:xfrm>
          <a:prstGeom prst="rect">
            <a:avLst/>
          </a:prstGeom>
        </p:spPr>
      </p:pic>
      <p:sp>
        <p:nvSpPr>
          <p:cNvPr id="6" name="Content Placeholder 2">
            <a:extLst>
              <a:ext uri="{FF2B5EF4-FFF2-40B4-BE49-F238E27FC236}">
                <a16:creationId xmlns:a16="http://schemas.microsoft.com/office/drawing/2014/main" id="{78374AFC-3B3E-1C10-44AE-979CECE5A147}"/>
              </a:ext>
            </a:extLst>
          </p:cNvPr>
          <p:cNvSpPr>
            <a:spLocks noGrp="1"/>
          </p:cNvSpPr>
          <p:nvPr>
            <p:ph idx="1"/>
          </p:nvPr>
        </p:nvSpPr>
        <p:spPr>
          <a:xfrm>
            <a:off x="6748347" y="1100796"/>
            <a:ext cx="5350726" cy="4351338"/>
          </a:xfrm>
        </p:spPr>
        <p:txBody>
          <a:bodyPr/>
          <a:lstStyle/>
          <a:p>
            <a:r>
              <a:rPr lang="en-US" sz="2000" dirty="0">
                <a:solidFill>
                  <a:srgbClr val="FF0000"/>
                </a:solidFill>
              </a:rPr>
              <a:t>AIC (lognormal/proportional) slightly favors B-H</a:t>
            </a:r>
          </a:p>
          <a:p>
            <a:pPr lvl="1"/>
            <a:r>
              <a:rPr lang="en-US" sz="1800" dirty="0">
                <a:solidFill>
                  <a:srgbClr val="FF0000"/>
                </a:solidFill>
              </a:rPr>
              <a:t>0.6 units, essentially a tie</a:t>
            </a:r>
          </a:p>
          <a:p>
            <a:pPr lvl="1"/>
            <a:r>
              <a:rPr lang="en-US" sz="1600" dirty="0">
                <a:solidFill>
                  <a:srgbClr val="FF0000"/>
                </a:solidFill>
              </a:rPr>
              <a:t>BY 14, 16, 10, 09, 19 fit better</a:t>
            </a:r>
          </a:p>
          <a:p>
            <a:endParaRPr lang="en-US" sz="2000" dirty="0"/>
          </a:p>
          <a:p>
            <a:r>
              <a:rPr lang="en-US" sz="2000" dirty="0">
                <a:solidFill>
                  <a:srgbClr val="0070C0"/>
                </a:solidFill>
              </a:rPr>
              <a:t>R</a:t>
            </a:r>
            <a:r>
              <a:rPr lang="en-US" sz="2000" baseline="30000" dirty="0">
                <a:solidFill>
                  <a:srgbClr val="0070C0"/>
                </a:solidFill>
              </a:rPr>
              <a:t>2</a:t>
            </a:r>
            <a:r>
              <a:rPr lang="en-US" sz="2000" dirty="0">
                <a:solidFill>
                  <a:srgbClr val="0070C0"/>
                </a:solidFill>
              </a:rPr>
              <a:t> (arithmetic scale) slightly favors Ricker</a:t>
            </a:r>
          </a:p>
          <a:p>
            <a:pPr lvl="1"/>
            <a:r>
              <a:rPr lang="en-US" sz="1800" dirty="0">
                <a:solidFill>
                  <a:srgbClr val="0070C0"/>
                </a:solidFill>
              </a:rPr>
              <a:t>0.57 vs. 0.44</a:t>
            </a:r>
          </a:p>
          <a:p>
            <a:pPr lvl="1"/>
            <a:r>
              <a:rPr lang="en-US" sz="1800" dirty="0">
                <a:solidFill>
                  <a:srgbClr val="0070C0"/>
                </a:solidFill>
              </a:rPr>
              <a:t>Consistent with sense of better visual fit</a:t>
            </a:r>
          </a:p>
          <a:p>
            <a:pPr lvl="1"/>
            <a:r>
              <a:rPr lang="en-US" sz="1800" dirty="0">
                <a:solidFill>
                  <a:srgbClr val="0070C0"/>
                </a:solidFill>
              </a:rPr>
              <a:t>But proportionally big misses in years above</a:t>
            </a:r>
          </a:p>
          <a:p>
            <a:pPr lvl="1"/>
            <a:endParaRPr lang="en-US" dirty="0"/>
          </a:p>
        </p:txBody>
      </p:sp>
    </p:spTree>
    <p:extLst>
      <p:ext uri="{BB962C8B-B14F-4D97-AF65-F5344CB8AC3E}">
        <p14:creationId xmlns:p14="http://schemas.microsoft.com/office/powerpoint/2010/main" val="31842859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8EA048-2401-1CB6-EB7E-415B5C6BC0B9}"/>
              </a:ext>
            </a:extLst>
          </p:cNvPr>
          <p:cNvPicPr>
            <a:picLocks noChangeAspect="1"/>
          </p:cNvPicPr>
          <p:nvPr/>
        </p:nvPicPr>
        <p:blipFill>
          <a:blip r:embed="rId2"/>
          <a:stretch>
            <a:fillRect/>
          </a:stretch>
        </p:blipFill>
        <p:spPr>
          <a:xfrm>
            <a:off x="291790" y="0"/>
            <a:ext cx="6858000" cy="6858000"/>
          </a:xfrm>
          <a:prstGeom prst="rect">
            <a:avLst/>
          </a:prstGeom>
        </p:spPr>
      </p:pic>
      <p:sp>
        <p:nvSpPr>
          <p:cNvPr id="6" name="Content Placeholder 2">
            <a:extLst>
              <a:ext uri="{FF2B5EF4-FFF2-40B4-BE49-F238E27FC236}">
                <a16:creationId xmlns:a16="http://schemas.microsoft.com/office/drawing/2014/main" id="{78374AFC-3B3E-1C10-44AE-979CECE5A147}"/>
              </a:ext>
            </a:extLst>
          </p:cNvPr>
          <p:cNvSpPr>
            <a:spLocks noGrp="1"/>
          </p:cNvSpPr>
          <p:nvPr>
            <p:ph idx="1"/>
          </p:nvPr>
        </p:nvSpPr>
        <p:spPr>
          <a:xfrm>
            <a:off x="6748346" y="1100796"/>
            <a:ext cx="5443653" cy="4351338"/>
          </a:xfrm>
        </p:spPr>
        <p:txBody>
          <a:bodyPr>
            <a:normAutofit fontScale="92500" lnSpcReduction="20000"/>
          </a:bodyPr>
          <a:lstStyle/>
          <a:p>
            <a:r>
              <a:rPr lang="en-US" sz="2000" dirty="0"/>
              <a:t>Dropping BY02 leads to 0.8 AIC units favoring B-H, with R</a:t>
            </a:r>
            <a:r>
              <a:rPr lang="en-US" sz="2000" baseline="30000" dirty="0"/>
              <a:t>2</a:t>
            </a:r>
            <a:r>
              <a:rPr lang="en-US" sz="2000" dirty="0"/>
              <a:t> tied</a:t>
            </a:r>
          </a:p>
          <a:p>
            <a:r>
              <a:rPr lang="en-US" sz="2000" dirty="0"/>
              <a:t>Almost visually indistinguishable &lt;20K spawners</a:t>
            </a:r>
          </a:p>
          <a:p>
            <a:r>
              <a:rPr lang="en-US" sz="2000" dirty="0"/>
              <a:t>Divergence between Ricker and B-H is mainly in data-free zone</a:t>
            </a:r>
          </a:p>
          <a:p>
            <a:pPr marL="0" indent="0">
              <a:buNone/>
            </a:pPr>
            <a:endParaRPr lang="en-US" sz="2000" dirty="0">
              <a:solidFill>
                <a:srgbClr val="FF0000"/>
              </a:solidFill>
            </a:endParaRPr>
          </a:p>
          <a:p>
            <a:r>
              <a:rPr lang="en-US" sz="2000" dirty="0">
                <a:solidFill>
                  <a:srgbClr val="FF0000"/>
                </a:solidFill>
              </a:rPr>
              <a:t>Right side of B-H pulled up a bit </a:t>
            </a:r>
          </a:p>
          <a:p>
            <a:pPr lvl="1"/>
            <a:r>
              <a:rPr lang="en-US" sz="1600" dirty="0">
                <a:solidFill>
                  <a:srgbClr val="FF0000"/>
                </a:solidFill>
              </a:rPr>
              <a:t>Worse fit to 14, but better to high recruitments</a:t>
            </a:r>
          </a:p>
          <a:p>
            <a:pPr lvl="1"/>
            <a:endParaRPr lang="en-US" sz="1200" dirty="0">
              <a:solidFill>
                <a:srgbClr val="FF0000"/>
              </a:solidFill>
            </a:endParaRPr>
          </a:p>
          <a:p>
            <a:r>
              <a:rPr lang="en-US" sz="2000" dirty="0">
                <a:solidFill>
                  <a:srgbClr val="0070C0"/>
                </a:solidFill>
              </a:rPr>
              <a:t>Right side of Ricker pulled down a bit</a:t>
            </a:r>
          </a:p>
          <a:p>
            <a:pPr lvl="1"/>
            <a:r>
              <a:rPr lang="en-US" sz="1600" dirty="0">
                <a:solidFill>
                  <a:srgbClr val="0070C0"/>
                </a:solidFill>
              </a:rPr>
              <a:t>Not really what I expected</a:t>
            </a:r>
          </a:p>
          <a:p>
            <a:pPr lvl="1"/>
            <a:r>
              <a:rPr lang="en-US" sz="1600" dirty="0">
                <a:solidFill>
                  <a:srgbClr val="0070C0"/>
                </a:solidFill>
              </a:rPr>
              <a:t>But, not missing 06, 14 as badly as before</a:t>
            </a:r>
          </a:p>
          <a:p>
            <a:pPr lvl="1"/>
            <a:r>
              <a:rPr lang="en-US" sz="1600" dirty="0">
                <a:solidFill>
                  <a:srgbClr val="0070C0"/>
                </a:solidFill>
              </a:rPr>
              <a:t>Proportionately, not missing 13 by that much more</a:t>
            </a:r>
          </a:p>
          <a:p>
            <a:pPr lvl="1"/>
            <a:r>
              <a:rPr lang="en-US" sz="1600" dirty="0">
                <a:solidFill>
                  <a:srgbClr val="0070C0"/>
                </a:solidFill>
              </a:rPr>
              <a:t>Improved fit to 09, 10, 16 may be proportionately bigger deal than it looks like</a:t>
            </a:r>
          </a:p>
          <a:p>
            <a:pPr lvl="1"/>
            <a:r>
              <a:rPr lang="en-US" sz="1600" dirty="0">
                <a:solidFill>
                  <a:srgbClr val="0070C0"/>
                </a:solidFill>
              </a:rPr>
              <a:t>Free to be way under where 02 was</a:t>
            </a:r>
          </a:p>
          <a:p>
            <a:endParaRPr lang="en-US" sz="2000" dirty="0"/>
          </a:p>
        </p:txBody>
      </p:sp>
      <p:sp>
        <p:nvSpPr>
          <p:cNvPr id="4" name="TextBox 3">
            <a:extLst>
              <a:ext uri="{FF2B5EF4-FFF2-40B4-BE49-F238E27FC236}">
                <a16:creationId xmlns:a16="http://schemas.microsoft.com/office/drawing/2014/main" id="{47816E7C-3177-2D67-97BB-2FDA0457E5B1}"/>
              </a:ext>
            </a:extLst>
          </p:cNvPr>
          <p:cNvSpPr txBox="1"/>
          <p:nvPr/>
        </p:nvSpPr>
        <p:spPr>
          <a:xfrm>
            <a:off x="7326352" y="501805"/>
            <a:ext cx="3682226" cy="461665"/>
          </a:xfrm>
          <a:prstGeom prst="rect">
            <a:avLst/>
          </a:prstGeom>
          <a:noFill/>
        </p:spPr>
        <p:txBody>
          <a:bodyPr wrap="none" rtlCol="0">
            <a:spAutoFit/>
          </a:bodyPr>
          <a:lstStyle/>
          <a:p>
            <a:r>
              <a:rPr lang="en-US" sz="2400" dirty="0"/>
              <a:t>Effects of dropping BY 2002:</a:t>
            </a:r>
          </a:p>
        </p:txBody>
      </p:sp>
    </p:spTree>
    <p:extLst>
      <p:ext uri="{BB962C8B-B14F-4D97-AF65-F5344CB8AC3E}">
        <p14:creationId xmlns:p14="http://schemas.microsoft.com/office/powerpoint/2010/main" val="6706748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78374AFC-3B3E-1C10-44AE-979CECE5A147}"/>
              </a:ext>
            </a:extLst>
          </p:cNvPr>
          <p:cNvSpPr>
            <a:spLocks noGrp="1"/>
          </p:cNvSpPr>
          <p:nvPr>
            <p:ph idx="1"/>
          </p:nvPr>
        </p:nvSpPr>
        <p:spPr>
          <a:xfrm>
            <a:off x="6748346" y="1100796"/>
            <a:ext cx="5443653" cy="4351338"/>
          </a:xfrm>
        </p:spPr>
        <p:txBody>
          <a:bodyPr>
            <a:normAutofit/>
          </a:bodyPr>
          <a:lstStyle/>
          <a:p>
            <a:r>
              <a:rPr lang="en-US" sz="2000" dirty="0"/>
              <a:t>Dropping BY02 favors Ricker by 1.5 AIC units, with R</a:t>
            </a:r>
            <a:r>
              <a:rPr lang="en-US" sz="2000" baseline="30000" dirty="0"/>
              <a:t>2</a:t>
            </a:r>
            <a:r>
              <a:rPr lang="en-US" sz="2000" dirty="0"/>
              <a:t> also favoring Ricker (0.74 versus 0.56)</a:t>
            </a:r>
          </a:p>
          <a:p>
            <a:pPr marL="0" indent="0">
              <a:buNone/>
            </a:pPr>
            <a:endParaRPr lang="en-US" sz="2000" dirty="0">
              <a:solidFill>
                <a:srgbClr val="FF0000"/>
              </a:solidFill>
            </a:endParaRPr>
          </a:p>
          <a:p>
            <a:r>
              <a:rPr lang="en-US" sz="2000" dirty="0">
                <a:solidFill>
                  <a:srgbClr val="FF0000"/>
                </a:solidFill>
              </a:rPr>
              <a:t>Right side of B-H pulled up a little more by dropping BY14 than dropping BY02</a:t>
            </a:r>
            <a:endParaRPr lang="en-US" sz="1600" dirty="0">
              <a:solidFill>
                <a:srgbClr val="FF0000"/>
              </a:solidFill>
            </a:endParaRPr>
          </a:p>
          <a:p>
            <a:pPr lvl="1"/>
            <a:endParaRPr lang="en-US" sz="1200" dirty="0">
              <a:solidFill>
                <a:srgbClr val="FF0000"/>
              </a:solidFill>
            </a:endParaRPr>
          </a:p>
          <a:p>
            <a:r>
              <a:rPr lang="en-US" sz="2000" dirty="0">
                <a:solidFill>
                  <a:srgbClr val="0070C0"/>
                </a:solidFill>
              </a:rPr>
              <a:t>Ricker peak location similar to full dataset, but higher</a:t>
            </a:r>
            <a:endParaRPr lang="en-US" sz="1600" dirty="0">
              <a:solidFill>
                <a:srgbClr val="0070C0"/>
              </a:solidFill>
            </a:endParaRPr>
          </a:p>
          <a:p>
            <a:endParaRPr lang="en-US" sz="2000" dirty="0"/>
          </a:p>
        </p:txBody>
      </p:sp>
      <p:sp>
        <p:nvSpPr>
          <p:cNvPr id="4" name="TextBox 3">
            <a:extLst>
              <a:ext uri="{FF2B5EF4-FFF2-40B4-BE49-F238E27FC236}">
                <a16:creationId xmlns:a16="http://schemas.microsoft.com/office/drawing/2014/main" id="{47816E7C-3177-2D67-97BB-2FDA0457E5B1}"/>
              </a:ext>
            </a:extLst>
          </p:cNvPr>
          <p:cNvSpPr txBox="1"/>
          <p:nvPr/>
        </p:nvSpPr>
        <p:spPr>
          <a:xfrm>
            <a:off x="7326352" y="501805"/>
            <a:ext cx="3682226" cy="461665"/>
          </a:xfrm>
          <a:prstGeom prst="rect">
            <a:avLst/>
          </a:prstGeom>
          <a:noFill/>
        </p:spPr>
        <p:txBody>
          <a:bodyPr wrap="none" rtlCol="0">
            <a:spAutoFit/>
          </a:bodyPr>
          <a:lstStyle/>
          <a:p>
            <a:r>
              <a:rPr lang="en-US" sz="2400" dirty="0"/>
              <a:t>Effects of dropping BY 2014:</a:t>
            </a:r>
          </a:p>
        </p:txBody>
      </p:sp>
      <p:pic>
        <p:nvPicPr>
          <p:cNvPr id="2" name="Picture 1">
            <a:extLst>
              <a:ext uri="{FF2B5EF4-FFF2-40B4-BE49-F238E27FC236}">
                <a16:creationId xmlns:a16="http://schemas.microsoft.com/office/drawing/2014/main" id="{A683BDE0-51B3-8401-14C2-AAEFB1937B03}"/>
              </a:ext>
            </a:extLst>
          </p:cNvPr>
          <p:cNvPicPr>
            <a:picLocks noChangeAspect="1"/>
          </p:cNvPicPr>
          <p:nvPr/>
        </p:nvPicPr>
        <p:blipFill>
          <a:blip r:embed="rId2"/>
          <a:stretch>
            <a:fillRect/>
          </a:stretch>
        </p:blipFill>
        <p:spPr>
          <a:xfrm>
            <a:off x="291790" y="3580"/>
            <a:ext cx="6858000" cy="6858000"/>
          </a:xfrm>
          <a:prstGeom prst="rect">
            <a:avLst/>
          </a:prstGeom>
        </p:spPr>
      </p:pic>
    </p:spTree>
    <p:extLst>
      <p:ext uri="{BB962C8B-B14F-4D97-AF65-F5344CB8AC3E}">
        <p14:creationId xmlns:p14="http://schemas.microsoft.com/office/powerpoint/2010/main" val="1518621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98B6C-EF42-F908-6AF9-4F4064BED704}"/>
              </a:ext>
            </a:extLst>
          </p:cNvPr>
          <p:cNvSpPr>
            <a:spLocks noGrp="1"/>
          </p:cNvSpPr>
          <p:nvPr>
            <p:ph type="title"/>
          </p:nvPr>
        </p:nvSpPr>
        <p:spPr>
          <a:xfrm>
            <a:off x="0" y="0"/>
            <a:ext cx="10515600" cy="1325563"/>
          </a:xfrm>
        </p:spPr>
        <p:txBody>
          <a:bodyPr/>
          <a:lstStyle/>
          <a:p>
            <a:r>
              <a:rPr lang="en-US" dirty="0"/>
              <a:t>Other covariates to consider?</a:t>
            </a:r>
            <a:br>
              <a:rPr lang="en-US" dirty="0"/>
            </a:br>
            <a:r>
              <a:rPr lang="en-US" dirty="0"/>
              <a:t>Updates to fry passage index?</a:t>
            </a:r>
          </a:p>
        </p:txBody>
      </p:sp>
      <p:pic>
        <p:nvPicPr>
          <p:cNvPr id="5" name="Picture 4">
            <a:extLst>
              <a:ext uri="{FF2B5EF4-FFF2-40B4-BE49-F238E27FC236}">
                <a16:creationId xmlns:a16="http://schemas.microsoft.com/office/drawing/2014/main" id="{68AB89FA-012E-B81C-65B7-2F16C89D9078}"/>
              </a:ext>
            </a:extLst>
          </p:cNvPr>
          <p:cNvPicPr>
            <a:picLocks noChangeAspect="1"/>
          </p:cNvPicPr>
          <p:nvPr/>
        </p:nvPicPr>
        <p:blipFill>
          <a:blip r:embed="rId2"/>
          <a:stretch>
            <a:fillRect/>
          </a:stretch>
        </p:blipFill>
        <p:spPr>
          <a:xfrm>
            <a:off x="2324100" y="1231900"/>
            <a:ext cx="6223000" cy="5626100"/>
          </a:xfrm>
          <a:prstGeom prst="rect">
            <a:avLst/>
          </a:prstGeom>
        </p:spPr>
      </p:pic>
    </p:spTree>
    <p:extLst>
      <p:ext uri="{BB962C8B-B14F-4D97-AF65-F5344CB8AC3E}">
        <p14:creationId xmlns:p14="http://schemas.microsoft.com/office/powerpoint/2010/main" val="10543130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57EE0-ECE1-93F0-6197-55DEB808D532}"/>
              </a:ext>
            </a:extLst>
          </p:cNvPr>
          <p:cNvSpPr>
            <a:spLocks noGrp="1"/>
          </p:cNvSpPr>
          <p:nvPr>
            <p:ph type="title"/>
          </p:nvPr>
        </p:nvSpPr>
        <p:spPr/>
        <p:txBody>
          <a:bodyPr/>
          <a:lstStyle/>
          <a:p>
            <a:r>
              <a:rPr lang="en-US" dirty="0"/>
              <a:t>“S</a:t>
            </a:r>
            <a:r>
              <a:rPr lang="en-US" baseline="-25000" dirty="0"/>
              <a:t>MSY</a:t>
            </a:r>
            <a:r>
              <a:rPr lang="en-US" dirty="0"/>
              <a:t>” options</a:t>
            </a:r>
          </a:p>
        </p:txBody>
      </p:sp>
      <p:sp>
        <p:nvSpPr>
          <p:cNvPr id="3" name="Content Placeholder 2">
            <a:extLst>
              <a:ext uri="{FF2B5EF4-FFF2-40B4-BE49-F238E27FC236}">
                <a16:creationId xmlns:a16="http://schemas.microsoft.com/office/drawing/2014/main" id="{E38DEAD3-E5D6-81DA-5EBB-B65D5854054A}"/>
              </a:ext>
            </a:extLst>
          </p:cNvPr>
          <p:cNvSpPr>
            <a:spLocks noGrp="1"/>
          </p:cNvSpPr>
          <p:nvPr>
            <p:ph idx="1"/>
          </p:nvPr>
        </p:nvSpPr>
        <p:spPr>
          <a:xfrm>
            <a:off x="444500" y="1825625"/>
            <a:ext cx="11607800" cy="4667250"/>
          </a:xfrm>
        </p:spPr>
        <p:txBody>
          <a:bodyPr>
            <a:normAutofit/>
          </a:bodyPr>
          <a:lstStyle/>
          <a:p>
            <a:r>
              <a:rPr lang="en-US" dirty="0"/>
              <a:t>SSC and STT agreed we can’t calculate S</a:t>
            </a:r>
            <a:r>
              <a:rPr lang="en-US" baseline="-25000" dirty="0"/>
              <a:t>MSY</a:t>
            </a:r>
            <a:r>
              <a:rPr lang="en-US" dirty="0"/>
              <a:t> directly from SRFC data</a:t>
            </a:r>
          </a:p>
          <a:p>
            <a:r>
              <a:rPr lang="en-US" dirty="0"/>
              <a:t>STT suggested estimating S</a:t>
            </a:r>
            <a:r>
              <a:rPr lang="en-US" baseline="-25000" dirty="0"/>
              <a:t>MP</a:t>
            </a:r>
            <a:r>
              <a:rPr lang="en-US" dirty="0"/>
              <a:t> and typical S</a:t>
            </a:r>
            <a:r>
              <a:rPr lang="en-US" baseline="-25000" dirty="0"/>
              <a:t>MSY</a:t>
            </a:r>
            <a:r>
              <a:rPr lang="en-US" dirty="0"/>
              <a:t>/S</a:t>
            </a:r>
            <a:r>
              <a:rPr lang="en-US" baseline="-25000" dirty="0"/>
              <a:t>MP</a:t>
            </a:r>
            <a:r>
              <a:rPr lang="en-US" dirty="0"/>
              <a:t> ratio</a:t>
            </a:r>
          </a:p>
          <a:p>
            <a:pPr lvl="1"/>
            <a:r>
              <a:rPr lang="en-US" dirty="0"/>
              <a:t>S</a:t>
            </a:r>
            <a:r>
              <a:rPr lang="en-US" baseline="-25000" dirty="0"/>
              <a:t>MSY</a:t>
            </a:r>
            <a:r>
              <a:rPr lang="en-US" dirty="0"/>
              <a:t>/S</a:t>
            </a:r>
            <a:r>
              <a:rPr lang="en-US" baseline="-25000" dirty="0"/>
              <a:t>MP</a:t>
            </a:r>
            <a:r>
              <a:rPr lang="en-US" dirty="0"/>
              <a:t> ratio for a Ricker is F</a:t>
            </a:r>
            <a:r>
              <a:rPr lang="en-US" baseline="-25000" dirty="0"/>
              <a:t>MSY</a:t>
            </a:r>
            <a:r>
              <a:rPr lang="en-US" dirty="0"/>
              <a:t>, so “just” need an updated F</a:t>
            </a:r>
            <a:r>
              <a:rPr lang="en-US" baseline="-25000" dirty="0"/>
              <a:t>MSY</a:t>
            </a:r>
            <a:r>
              <a:rPr lang="en-US" dirty="0"/>
              <a:t> proxy for that part</a:t>
            </a:r>
          </a:p>
          <a:p>
            <a:pPr lvl="1"/>
            <a:r>
              <a:rPr lang="en-US" dirty="0"/>
              <a:t>But what if we can’t calculate S</a:t>
            </a:r>
            <a:r>
              <a:rPr lang="en-US" baseline="-25000" dirty="0"/>
              <a:t>MP</a:t>
            </a:r>
            <a:r>
              <a:rPr lang="en-US" dirty="0"/>
              <a:t> (e.g. if a Ricker doesn’t fit or can’t be estimated with any confidence)</a:t>
            </a:r>
          </a:p>
          <a:p>
            <a:r>
              <a:rPr lang="en-US" dirty="0"/>
              <a:t>What about R</a:t>
            </a:r>
            <a:r>
              <a:rPr lang="en-US" baseline="-25000" dirty="0"/>
              <a:t>MSY</a:t>
            </a:r>
            <a:r>
              <a:rPr lang="en-US" dirty="0"/>
              <a:t>/R</a:t>
            </a:r>
            <a:r>
              <a:rPr lang="en-US" baseline="-25000" dirty="0"/>
              <a:t>MP</a:t>
            </a:r>
            <a:r>
              <a:rPr lang="en-US" dirty="0"/>
              <a:t>?</a:t>
            </a:r>
          </a:p>
          <a:p>
            <a:pPr lvl="1"/>
            <a:r>
              <a:rPr lang="en-US" dirty="0"/>
              <a:t>How robust is this ratio to different S-R curve shapes?</a:t>
            </a:r>
          </a:p>
          <a:p>
            <a:r>
              <a:rPr lang="en-US" dirty="0"/>
              <a:t>Or some other “optimal” fraction of maximum production?</a:t>
            </a:r>
          </a:p>
          <a:p>
            <a:pPr lvl="1"/>
            <a:r>
              <a:rPr lang="en-US" dirty="0"/>
              <a:t>Note that multiple S-R curve formulations can be similar over much of the range of escapement and production (</a:t>
            </a:r>
            <a:r>
              <a:rPr lang="en-US" dirty="0" err="1">
                <a:hlinkClick r:id="rId2"/>
              </a:rPr>
              <a:t>Schnute</a:t>
            </a:r>
            <a:r>
              <a:rPr lang="en-US" dirty="0">
                <a:hlinkClick r:id="rId2"/>
              </a:rPr>
              <a:t> and Richards 1998</a:t>
            </a:r>
            <a:r>
              <a:rPr lang="en-US" dirty="0"/>
              <a:t>)</a:t>
            </a:r>
          </a:p>
          <a:p>
            <a:pPr marL="457200" lvl="1" indent="0">
              <a:buNone/>
            </a:pPr>
            <a:endParaRPr lang="en-US" dirty="0"/>
          </a:p>
        </p:txBody>
      </p:sp>
    </p:spTree>
    <p:extLst>
      <p:ext uri="{BB962C8B-B14F-4D97-AF65-F5344CB8AC3E}">
        <p14:creationId xmlns:p14="http://schemas.microsoft.com/office/powerpoint/2010/main" val="2141762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36034D22EC726499B454EB731AA145A" ma:contentTypeVersion="18" ma:contentTypeDescription="Create a new document." ma:contentTypeScope="" ma:versionID="c306d959095c5155db23da70bf6c976d">
  <xsd:schema xmlns:xsd="http://www.w3.org/2001/XMLSchema" xmlns:xs="http://www.w3.org/2001/XMLSchema" xmlns:p="http://schemas.microsoft.com/office/2006/metadata/properties" xmlns:ns2="ef165378-3349-4474-ad08-d9858807eb8e" xmlns:ns3="542b8446-c83e-4e97-9834-e3cd6df8a00e" targetNamespace="http://schemas.microsoft.com/office/2006/metadata/properties" ma:root="true" ma:fieldsID="73d9a2b5c3611407cc35852dfe5f704f" ns2:_="" ns3:_="">
    <xsd:import namespace="ef165378-3349-4474-ad08-d9858807eb8e"/>
    <xsd:import namespace="542b8446-c83e-4e97-9834-e3cd6df8a00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TaxCatchAll" minOccurs="0"/>
                <xsd:element ref="ns2:MediaServiceOCR" minOccurs="0"/>
                <xsd:element ref="ns2:MediaServiceGenerationTime" minOccurs="0"/>
                <xsd:element ref="ns2:MediaServiceEventHashCode" minOccurs="0"/>
                <xsd:element ref="ns2:lcf76f155ced4ddcb4097134ff3c332f"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165378-3349-4474-ad08-d9858807eb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7b48f79c-3828-4ee8-ab19-506afe97e5f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42b8446-c83e-4e97-9834-e3cd6df8a00e"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26c83911-d930-439f-b08d-11462bdda91b}" ma:internalName="TaxCatchAll" ma:showField="CatchAllData" ma:web="542b8446-c83e-4e97-9834-e3cd6df8a00e">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f165378-3349-4474-ad08-d9858807eb8e">
      <Terms xmlns="http://schemas.microsoft.com/office/infopath/2007/PartnerControls"/>
    </lcf76f155ced4ddcb4097134ff3c332f>
    <TaxCatchAll xmlns="542b8446-c83e-4e97-9834-e3cd6df8a00e" xsi:nil="true"/>
  </documentManagement>
</p:properties>
</file>

<file path=customXml/itemProps1.xml><?xml version="1.0" encoding="utf-8"?>
<ds:datastoreItem xmlns:ds="http://schemas.openxmlformats.org/officeDocument/2006/customXml" ds:itemID="{AEFFDD6E-68C4-4D64-8B0A-91AAD9A0722C}"/>
</file>

<file path=customXml/itemProps2.xml><?xml version="1.0" encoding="utf-8"?>
<ds:datastoreItem xmlns:ds="http://schemas.openxmlformats.org/officeDocument/2006/customXml" ds:itemID="{3A81FCC1-01FA-45F2-8141-1D8B5F5D3BDE}"/>
</file>

<file path=customXml/itemProps3.xml><?xml version="1.0" encoding="utf-8"?>
<ds:datastoreItem xmlns:ds="http://schemas.openxmlformats.org/officeDocument/2006/customXml" ds:itemID="{5E7F50F6-5848-4773-BF07-3EF051D80A81}"/>
</file>

<file path=docProps/app.xml><?xml version="1.0" encoding="utf-8"?>
<Properties xmlns="http://schemas.openxmlformats.org/officeDocument/2006/extended-properties" xmlns:vt="http://schemas.openxmlformats.org/officeDocument/2006/docPropsVTypes">
  <TotalTime>372</TotalTime>
  <Words>1176</Words>
  <Application>Microsoft Macintosh PowerPoint</Application>
  <PresentationFormat>Widescreen</PresentationFormat>
  <Paragraphs>152</Paragraphs>
  <Slides>25</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Calibri Light</vt:lpstr>
      <vt:lpstr>Symbol</vt:lpstr>
      <vt:lpstr>Office Theme</vt:lpstr>
      <vt:lpstr>Progress on analyses to inform escapement targets</vt:lpstr>
      <vt:lpstr>Updating Munsch et al. 2020 spawner-recruit analysis</vt:lpstr>
      <vt:lpstr>Changes made</vt:lpstr>
      <vt:lpstr>Changes made</vt:lpstr>
      <vt:lpstr>PowerPoint Presentation</vt:lpstr>
      <vt:lpstr>PowerPoint Presentation</vt:lpstr>
      <vt:lpstr>Changes made</vt:lpstr>
      <vt:lpstr>PowerPoint Presentation</vt:lpstr>
      <vt:lpstr>PowerPoint Presentation</vt:lpstr>
      <vt:lpstr>Changes made</vt:lpstr>
      <vt:lpstr>PowerPoint Presentation</vt:lpstr>
      <vt:lpstr>PowerPoint Presentation</vt:lpstr>
      <vt:lpstr>Changes made</vt:lpstr>
      <vt:lpstr>PowerPoint Presentation</vt:lpstr>
      <vt:lpstr>PowerPoint Presentation</vt:lpstr>
      <vt:lpstr>Spawner-recruit fit, BY 1998-2015</vt:lpstr>
      <vt:lpstr>Spawner-recruit fit, BY 1998-2022</vt:lpstr>
      <vt:lpstr>AIC strongly supports including spawners &amp; flow</vt:lpstr>
      <vt:lpstr>Upper Sacramento  spawner-recruit analysis</vt:lpstr>
      <vt:lpstr>Considerations for Upper Sacramento evaluation</vt:lpstr>
      <vt:lpstr>PowerPoint Presentation</vt:lpstr>
      <vt:lpstr>PowerPoint Presentation</vt:lpstr>
      <vt:lpstr>PowerPoint Presentation</vt:lpstr>
      <vt:lpstr>Other covariates to consider? Updates to fry passage index?</vt:lpstr>
      <vt:lpstr>“SMSY” options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Will Satterthwaite</dc:creator>
  <cp:lastModifiedBy>Will Satterthwaite</cp:lastModifiedBy>
  <cp:revision>19</cp:revision>
  <dcterms:created xsi:type="dcterms:W3CDTF">2024-07-15T21:06:07Z</dcterms:created>
  <dcterms:modified xsi:type="dcterms:W3CDTF">2024-07-31T18:23:38Z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0x010100A36034D22EC726499B454EB731AA145A</vt:lpwstr>
  </property>
</Properties>
</file>